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5" r:id="rId7"/>
    <p:sldId id="259" r:id="rId8"/>
    <p:sldId id="264" r:id="rId9"/>
    <p:sldId id="260" r:id="rId10"/>
    <p:sldId id="263" r:id="rId11"/>
    <p:sldId id="268" r:id="rId12"/>
    <p:sldId id="271" r:id="rId13"/>
    <p:sldId id="266" r:id="rId14"/>
    <p:sldId id="267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a-DK"/>
              <a:t>Rediger typografien i masterens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geerthofstede.com/index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err="1"/>
              <a:t>Intercultural</a:t>
            </a:r>
            <a:r>
              <a:rPr lang="da-DK" dirty="0"/>
              <a:t> learning and </a:t>
            </a:r>
            <a:r>
              <a:rPr lang="da-DK" dirty="0" err="1"/>
              <a:t>using</a:t>
            </a:r>
            <a:r>
              <a:rPr lang="da-DK" dirty="0"/>
              <a:t> </a:t>
            </a:r>
            <a:r>
              <a:rPr lang="da-DK" dirty="0" err="1"/>
              <a:t>texts</a:t>
            </a:r>
            <a:r>
              <a:rPr lang="da-DK" dirty="0"/>
              <a:t> in </a:t>
            </a:r>
            <a:r>
              <a:rPr lang="da-DK" dirty="0" err="1"/>
              <a:t>classrooms</a:t>
            </a:r>
            <a:r>
              <a:rPr lang="da-DK" dirty="0"/>
              <a:t> 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err="1"/>
              <a:t>Jlau</a:t>
            </a:r>
            <a:endParaRPr lang="da-DK" dirty="0"/>
          </a:p>
          <a:p>
            <a:r>
              <a:rPr lang="da-DK" dirty="0" err="1"/>
              <a:t>Mechelen</a:t>
            </a:r>
            <a:r>
              <a:rPr lang="da-DK" dirty="0"/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1903943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”</a:t>
            </a:r>
            <a:r>
              <a:rPr lang="da-DK" dirty="0" err="1"/>
              <a:t>We</a:t>
            </a:r>
            <a:r>
              <a:rPr lang="da-DK" dirty="0"/>
              <a:t> Are Britain”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By Benjamin </a:t>
            </a:r>
            <a:r>
              <a:rPr lang="da-DK" dirty="0" err="1"/>
              <a:t>Zephaniah</a:t>
            </a:r>
            <a:endParaRPr lang="da-DK" dirty="0"/>
          </a:p>
          <a:p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? </a:t>
            </a:r>
          </a:p>
          <a:p>
            <a:endParaRPr lang="da-DK" dirty="0"/>
          </a:p>
          <a:p>
            <a:r>
              <a:rPr lang="da-DK" sz="2800" dirty="0">
                <a:solidFill>
                  <a:srgbClr val="FF0000"/>
                </a:solidFill>
              </a:rPr>
              <a:t>- IN </a:t>
            </a:r>
            <a:r>
              <a:rPr lang="da-DK" sz="2800" b="1" dirty="0" err="1">
                <a:solidFill>
                  <a:srgbClr val="FF0000"/>
                </a:solidFill>
              </a:rPr>
              <a:t>fact</a:t>
            </a:r>
            <a:r>
              <a:rPr lang="da-DK" sz="2800" b="1" dirty="0">
                <a:solidFill>
                  <a:srgbClr val="FF0000"/>
                </a:solidFill>
              </a:rPr>
              <a:t> </a:t>
            </a:r>
            <a:r>
              <a:rPr lang="da-DK" sz="2800" dirty="0">
                <a:solidFill>
                  <a:srgbClr val="FF0000"/>
                </a:solidFill>
              </a:rPr>
              <a:t>(statements , </a:t>
            </a:r>
            <a:r>
              <a:rPr lang="da-DK" sz="2800" dirty="0" err="1">
                <a:solidFill>
                  <a:srgbClr val="FF0000"/>
                </a:solidFill>
              </a:rPr>
              <a:t>descriptions</a:t>
            </a:r>
            <a:r>
              <a:rPr lang="da-DK" sz="2800" dirty="0">
                <a:solidFill>
                  <a:srgbClr val="FF0000"/>
                </a:solidFill>
              </a:rPr>
              <a:t>)</a:t>
            </a:r>
          </a:p>
          <a:p>
            <a:r>
              <a:rPr lang="da-DK" sz="2800" dirty="0">
                <a:solidFill>
                  <a:srgbClr val="FF0000"/>
                </a:solidFill>
              </a:rPr>
              <a:t>- AS </a:t>
            </a:r>
            <a:r>
              <a:rPr lang="da-DK" sz="2800" b="1" dirty="0" err="1">
                <a:solidFill>
                  <a:srgbClr val="FF0000"/>
                </a:solidFill>
              </a:rPr>
              <a:t>poetry</a:t>
            </a:r>
            <a:endParaRPr lang="da-DK" sz="2800" b="1" dirty="0">
              <a:solidFill>
                <a:srgbClr val="FF0000"/>
              </a:solidFill>
            </a:endParaRPr>
          </a:p>
          <a:p>
            <a:r>
              <a:rPr lang="da-DK" dirty="0"/>
              <a:t>How to </a:t>
            </a:r>
            <a:r>
              <a:rPr lang="da-DK" dirty="0" err="1"/>
              <a:t>turn</a:t>
            </a:r>
            <a:r>
              <a:rPr lang="da-DK" dirty="0"/>
              <a:t> the ”</a:t>
            </a:r>
            <a:r>
              <a:rPr lang="da-DK" dirty="0" err="1"/>
              <a:t>fact</a:t>
            </a:r>
            <a:r>
              <a:rPr lang="da-DK" dirty="0"/>
              <a:t> files” </a:t>
            </a:r>
            <a:r>
              <a:rPr lang="da-DK" dirty="0" err="1"/>
              <a:t>into</a:t>
            </a:r>
            <a:r>
              <a:rPr lang="da-DK" dirty="0"/>
              <a:t> </a:t>
            </a:r>
            <a:r>
              <a:rPr lang="da-DK" dirty="0" err="1"/>
              <a:t>poetry</a:t>
            </a:r>
            <a:r>
              <a:rPr lang="da-DK" dirty="0"/>
              <a:t> – and </a:t>
            </a:r>
            <a:r>
              <a:rPr lang="da-DK" dirty="0" err="1"/>
              <a:t>what</a:t>
            </a:r>
            <a:r>
              <a:rPr lang="da-DK" dirty="0"/>
              <a:t> is the </a:t>
            </a:r>
            <a:r>
              <a:rPr lang="da-DK" dirty="0" err="1"/>
              <a:t>effect</a:t>
            </a:r>
            <a:r>
              <a:rPr lang="da-DK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5691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Teaching</a:t>
            </a:r>
            <a:r>
              <a:rPr lang="da-DK" dirty="0"/>
              <a:t> – learning - </a:t>
            </a:r>
            <a:r>
              <a:rPr lang="da-DK" dirty="0" err="1"/>
              <a:t>cycle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066" y="2041942"/>
            <a:ext cx="5992836" cy="3767359"/>
          </a:xfrm>
        </p:spPr>
      </p:pic>
    </p:spTree>
    <p:extLst>
      <p:ext uri="{BB962C8B-B14F-4D97-AF65-F5344CB8AC3E}">
        <p14:creationId xmlns:p14="http://schemas.microsoft.com/office/powerpoint/2010/main" val="1819090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6" y="0"/>
            <a:ext cx="98473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7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Sam’s</a:t>
            </a:r>
            <a:r>
              <a:rPr lang="da-DK" dirty="0"/>
              <a:t> story: the </a:t>
            </a:r>
            <a:r>
              <a:rPr lang="da-DK" dirty="0" err="1"/>
              <a:t>economy</a:t>
            </a:r>
            <a:r>
              <a:rPr lang="da-DK" dirty="0"/>
              <a:t> flyer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a-DK" sz="2400" dirty="0" err="1"/>
              <a:t>Pre-reading</a:t>
            </a:r>
            <a:r>
              <a:rPr lang="da-DK" sz="2400" dirty="0"/>
              <a:t>: </a:t>
            </a:r>
            <a:r>
              <a:rPr lang="da-DK" sz="2400" dirty="0" err="1"/>
              <a:t>Looking</a:t>
            </a:r>
            <a:r>
              <a:rPr lang="da-DK" sz="2400" dirty="0"/>
              <a:t> at the </a:t>
            </a:r>
            <a:r>
              <a:rPr lang="da-DK" sz="2400" dirty="0" err="1"/>
              <a:t>pictures</a:t>
            </a:r>
            <a:endParaRPr lang="da-DK" sz="2400" dirty="0"/>
          </a:p>
          <a:p>
            <a:r>
              <a:rPr lang="da-DK" sz="2400" dirty="0"/>
              <a:t>Reading the </a:t>
            </a:r>
            <a:r>
              <a:rPr lang="da-DK" sz="2400" dirty="0" err="1"/>
              <a:t>fact</a:t>
            </a:r>
            <a:r>
              <a:rPr lang="da-DK" sz="2400" dirty="0"/>
              <a:t> file </a:t>
            </a:r>
            <a:r>
              <a:rPr lang="da-DK" sz="2400" dirty="0" err="1"/>
              <a:t>first</a:t>
            </a:r>
            <a:r>
              <a:rPr lang="da-DK" sz="2400" dirty="0"/>
              <a:t> (</a:t>
            </a:r>
            <a:r>
              <a:rPr lang="da-DK" sz="2400" dirty="0" err="1"/>
              <a:t>preparing</a:t>
            </a:r>
            <a:r>
              <a:rPr lang="da-DK" sz="2400" dirty="0"/>
              <a:t> for the poem): </a:t>
            </a:r>
            <a:r>
              <a:rPr lang="da-DK" sz="2400" dirty="0" err="1"/>
              <a:t>focus</a:t>
            </a:r>
            <a:r>
              <a:rPr lang="da-DK" sz="2400" dirty="0"/>
              <a:t> on </a:t>
            </a:r>
            <a:r>
              <a:rPr lang="da-DK" sz="2400" dirty="0" err="1"/>
              <a:t>comprehension</a:t>
            </a:r>
            <a:r>
              <a:rPr lang="da-DK" sz="2400" dirty="0"/>
              <a:t>: </a:t>
            </a:r>
            <a:r>
              <a:rPr lang="da-DK" sz="2400" dirty="0" err="1"/>
              <a:t>giving</a:t>
            </a:r>
            <a:r>
              <a:rPr lang="da-DK" sz="2400" dirty="0"/>
              <a:t> </a:t>
            </a:r>
            <a:r>
              <a:rPr lang="da-DK" sz="2400" dirty="0" err="1"/>
              <a:t>names</a:t>
            </a:r>
            <a:r>
              <a:rPr lang="da-DK" sz="2400" dirty="0"/>
              <a:t> of </a:t>
            </a:r>
            <a:r>
              <a:rPr lang="da-DK" sz="2400" dirty="0" err="1"/>
              <a:t>places</a:t>
            </a:r>
            <a:r>
              <a:rPr lang="da-DK" sz="2400" dirty="0"/>
              <a:t>, the hobby.</a:t>
            </a:r>
          </a:p>
          <a:p>
            <a:r>
              <a:rPr lang="da-DK" sz="2400" dirty="0"/>
              <a:t>Reading the poem out </a:t>
            </a:r>
            <a:r>
              <a:rPr lang="da-DK" sz="2400" dirty="0" err="1"/>
              <a:t>loud</a:t>
            </a:r>
            <a:r>
              <a:rPr lang="da-DK" sz="2400" dirty="0"/>
              <a:t> </a:t>
            </a:r>
            <a:r>
              <a:rPr lang="da-DK" sz="2400" dirty="0" err="1"/>
              <a:t>next</a:t>
            </a:r>
            <a:r>
              <a:rPr lang="da-DK" sz="2400" dirty="0"/>
              <a:t>: and talk </a:t>
            </a:r>
            <a:r>
              <a:rPr lang="da-DK" sz="2400" dirty="0" err="1"/>
              <a:t>about</a:t>
            </a:r>
            <a:r>
              <a:rPr lang="da-DK" sz="2400" dirty="0"/>
              <a:t>: </a:t>
            </a:r>
          </a:p>
          <a:p>
            <a:r>
              <a:rPr lang="da-DK" sz="2400" dirty="0"/>
              <a:t>- </a:t>
            </a:r>
            <a:r>
              <a:rPr lang="da-DK" sz="2400" dirty="0" err="1"/>
              <a:t>make</a:t>
            </a:r>
            <a:r>
              <a:rPr lang="da-DK" sz="2400" dirty="0"/>
              <a:t> the </a:t>
            </a:r>
            <a:r>
              <a:rPr lang="da-DK" sz="2400" dirty="0" err="1"/>
              <a:t>children</a:t>
            </a:r>
            <a:r>
              <a:rPr lang="da-DK" sz="2400" dirty="0"/>
              <a:t> </a:t>
            </a:r>
            <a:r>
              <a:rPr lang="da-DK" sz="2400" dirty="0" err="1"/>
              <a:t>choose</a:t>
            </a:r>
            <a:r>
              <a:rPr lang="da-DK" sz="2400" dirty="0"/>
              <a:t> a line </a:t>
            </a:r>
            <a:r>
              <a:rPr lang="da-DK" sz="2400" dirty="0" err="1"/>
              <a:t>each</a:t>
            </a:r>
            <a:r>
              <a:rPr lang="da-DK" sz="2400" dirty="0"/>
              <a:t> to </a:t>
            </a:r>
            <a:r>
              <a:rPr lang="da-DK" sz="2400" dirty="0" err="1"/>
              <a:t>read</a:t>
            </a:r>
            <a:r>
              <a:rPr lang="da-DK" sz="2400" dirty="0"/>
              <a:t> out </a:t>
            </a:r>
            <a:r>
              <a:rPr lang="da-DK" sz="2400" dirty="0" err="1"/>
              <a:t>loud</a:t>
            </a:r>
            <a:endParaRPr lang="da-DK" sz="2400" dirty="0"/>
          </a:p>
          <a:p>
            <a:r>
              <a:rPr lang="da-DK" sz="2400" dirty="0"/>
              <a:t>- look at the patterns of the poem</a:t>
            </a:r>
          </a:p>
          <a:p>
            <a:r>
              <a:rPr lang="da-DK" sz="2400" dirty="0"/>
              <a:t>And </a:t>
            </a:r>
            <a:r>
              <a:rPr lang="da-DK" sz="2400" dirty="0" err="1"/>
              <a:t>then</a:t>
            </a:r>
            <a:r>
              <a:rPr lang="da-DK" sz="2400" dirty="0"/>
              <a:t> talk </a:t>
            </a:r>
            <a:r>
              <a:rPr lang="da-DK" sz="2400" dirty="0" err="1"/>
              <a:t>about</a:t>
            </a:r>
            <a:endParaRPr lang="da-DK" sz="2400" dirty="0"/>
          </a:p>
          <a:p>
            <a:r>
              <a:rPr lang="da-DK" sz="2400" dirty="0"/>
              <a:t>- </a:t>
            </a:r>
            <a:r>
              <a:rPr lang="da-DK" sz="2400" dirty="0" err="1"/>
              <a:t>what</a:t>
            </a:r>
            <a:r>
              <a:rPr lang="da-DK" sz="2400" dirty="0"/>
              <a:t> do </a:t>
            </a:r>
            <a:r>
              <a:rPr lang="da-DK" sz="2400" dirty="0" err="1"/>
              <a:t>we</a:t>
            </a:r>
            <a:r>
              <a:rPr lang="da-DK" sz="2400" dirty="0"/>
              <a:t> </a:t>
            </a:r>
            <a:r>
              <a:rPr lang="da-DK" sz="2400" dirty="0" err="1"/>
              <a:t>know</a:t>
            </a:r>
            <a:r>
              <a:rPr lang="da-DK" sz="2400" dirty="0"/>
              <a:t> </a:t>
            </a:r>
            <a:r>
              <a:rPr lang="da-DK" sz="2400" dirty="0" err="1"/>
              <a:t>about</a:t>
            </a:r>
            <a:r>
              <a:rPr lang="da-DK" sz="2400" dirty="0"/>
              <a:t> </a:t>
            </a:r>
            <a:r>
              <a:rPr lang="da-DK" sz="2400" dirty="0" err="1"/>
              <a:t>Sam’s</a:t>
            </a:r>
            <a:r>
              <a:rPr lang="da-DK" sz="2400" dirty="0"/>
              <a:t> </a:t>
            </a:r>
            <a:r>
              <a:rPr lang="da-DK" sz="2400" dirty="0" err="1"/>
              <a:t>life</a:t>
            </a:r>
            <a:r>
              <a:rPr lang="da-DK" sz="2400" dirty="0"/>
              <a:t> </a:t>
            </a:r>
            <a:r>
              <a:rPr lang="da-DK" sz="2400" dirty="0" err="1"/>
              <a:t>now</a:t>
            </a:r>
            <a:r>
              <a:rPr lang="da-DK" sz="2400" dirty="0"/>
              <a:t>?</a:t>
            </a:r>
          </a:p>
          <a:p>
            <a:r>
              <a:rPr lang="da-DK" sz="2400" dirty="0"/>
              <a:t>- </a:t>
            </a:r>
            <a:r>
              <a:rPr lang="da-DK" sz="2400" dirty="0" err="1"/>
              <a:t>what</a:t>
            </a:r>
            <a:r>
              <a:rPr lang="da-DK" sz="2400" dirty="0"/>
              <a:t> </a:t>
            </a:r>
            <a:r>
              <a:rPr lang="da-DK" sz="2400" dirty="0" err="1"/>
              <a:t>about</a:t>
            </a:r>
            <a:r>
              <a:rPr lang="da-DK" sz="2400" dirty="0"/>
              <a:t> the </a:t>
            </a:r>
            <a:r>
              <a:rPr lang="da-DK" sz="2400" dirty="0" err="1"/>
              <a:t>title</a:t>
            </a:r>
            <a:r>
              <a:rPr lang="da-DK" sz="2400" dirty="0"/>
              <a:t> of the poem?</a:t>
            </a:r>
          </a:p>
          <a:p>
            <a:endParaRPr lang="da-DK" sz="2400" dirty="0"/>
          </a:p>
          <a:p>
            <a:r>
              <a:rPr lang="da-DK" sz="2400" dirty="0" err="1"/>
              <a:t>What</a:t>
            </a:r>
            <a:r>
              <a:rPr lang="da-DK" sz="2400" dirty="0"/>
              <a:t> s the </a:t>
            </a:r>
            <a:r>
              <a:rPr lang="da-DK" sz="2400" dirty="0" err="1"/>
              <a:t>effect</a:t>
            </a:r>
            <a:r>
              <a:rPr lang="da-DK" sz="2400" dirty="0"/>
              <a:t> of the </a:t>
            </a:r>
            <a:r>
              <a:rPr lang="da-DK" sz="2400" dirty="0" err="1"/>
              <a:t>reading</a:t>
            </a:r>
            <a:r>
              <a:rPr lang="da-DK" sz="2400" dirty="0"/>
              <a:t>/</a:t>
            </a:r>
            <a:r>
              <a:rPr lang="da-DK" sz="2400" dirty="0" err="1"/>
              <a:t>listening</a:t>
            </a:r>
            <a:r>
              <a:rPr lang="da-DK" sz="2400" dirty="0"/>
              <a:t> to the poem – </a:t>
            </a:r>
            <a:r>
              <a:rPr lang="da-DK" sz="2400" dirty="0" err="1"/>
              <a:t>compared</a:t>
            </a:r>
            <a:r>
              <a:rPr lang="da-DK" sz="2400" dirty="0"/>
              <a:t> to the </a:t>
            </a:r>
            <a:r>
              <a:rPr lang="da-DK" sz="2400" dirty="0" err="1"/>
              <a:t>fact</a:t>
            </a:r>
            <a:r>
              <a:rPr lang="da-DK" sz="2400" dirty="0"/>
              <a:t> file?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28789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Choose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of the </a:t>
            </a:r>
            <a:r>
              <a:rPr lang="da-DK" dirty="0" err="1"/>
              <a:t>stories</a:t>
            </a:r>
            <a:r>
              <a:rPr lang="da-DK" dirty="0"/>
              <a:t> and </a:t>
            </a:r>
            <a:r>
              <a:rPr lang="da-DK" dirty="0" err="1"/>
              <a:t>then</a:t>
            </a:r>
            <a:r>
              <a:rPr lang="da-DK" dirty="0"/>
              <a:t> </a:t>
            </a:r>
            <a:r>
              <a:rPr lang="da-DK" dirty="0" err="1"/>
              <a:t>write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800" dirty="0"/>
              <a:t>- Plan </a:t>
            </a:r>
            <a:r>
              <a:rPr lang="da-DK" sz="2800" dirty="0" err="1"/>
              <a:t>how</a:t>
            </a:r>
            <a:r>
              <a:rPr lang="da-DK" sz="2800" dirty="0"/>
              <a:t> </a:t>
            </a:r>
            <a:r>
              <a:rPr lang="da-DK" sz="2800" dirty="0" err="1"/>
              <a:t>you</a:t>
            </a:r>
            <a:r>
              <a:rPr lang="da-DK" sz="2800" dirty="0"/>
              <a:t> </a:t>
            </a:r>
            <a:r>
              <a:rPr lang="da-DK" sz="2800" dirty="0" err="1"/>
              <a:t>want</a:t>
            </a:r>
            <a:r>
              <a:rPr lang="da-DK" sz="2800" dirty="0"/>
              <a:t> to </a:t>
            </a:r>
            <a:r>
              <a:rPr lang="da-DK" sz="2800" dirty="0" err="1"/>
              <a:t>work</a:t>
            </a:r>
            <a:r>
              <a:rPr lang="da-DK" sz="2800" dirty="0"/>
              <a:t> with </a:t>
            </a:r>
            <a:r>
              <a:rPr lang="da-DK" sz="2800" dirty="0" err="1"/>
              <a:t>this</a:t>
            </a:r>
            <a:r>
              <a:rPr lang="da-DK" sz="2800" dirty="0"/>
              <a:t> </a:t>
            </a:r>
            <a:r>
              <a:rPr lang="da-DK" sz="2800" dirty="0" err="1"/>
              <a:t>child’s</a:t>
            </a:r>
            <a:r>
              <a:rPr lang="da-DK" sz="2800" dirty="0"/>
              <a:t> story</a:t>
            </a:r>
          </a:p>
          <a:p>
            <a:endParaRPr lang="da-DK" sz="2800" dirty="0"/>
          </a:p>
          <a:p>
            <a:endParaRPr lang="da-DK" sz="2800" dirty="0"/>
          </a:p>
          <a:p>
            <a:r>
              <a:rPr lang="da-DK" sz="2800" dirty="0"/>
              <a:t>Now </a:t>
            </a:r>
            <a:r>
              <a:rPr lang="da-DK" sz="2800" dirty="0" err="1"/>
              <a:t>your</a:t>
            </a:r>
            <a:r>
              <a:rPr lang="da-DK" sz="2800" dirty="0"/>
              <a:t> class</a:t>
            </a:r>
          </a:p>
          <a:p>
            <a:r>
              <a:rPr lang="da-DK" sz="2800" dirty="0"/>
              <a:t>- let the </a:t>
            </a:r>
            <a:r>
              <a:rPr lang="da-DK" sz="2800" dirty="0" err="1"/>
              <a:t>children</a:t>
            </a:r>
            <a:r>
              <a:rPr lang="da-DK" sz="2800" dirty="0"/>
              <a:t> bring </a:t>
            </a:r>
            <a:r>
              <a:rPr lang="da-DK" sz="2800" dirty="0" err="1"/>
              <a:t>some</a:t>
            </a:r>
            <a:r>
              <a:rPr lang="da-DK" sz="2800" dirty="0"/>
              <a:t> </a:t>
            </a:r>
            <a:r>
              <a:rPr lang="da-DK" sz="2800" dirty="0" err="1"/>
              <a:t>photos</a:t>
            </a:r>
            <a:endParaRPr lang="da-DK" sz="2800" dirty="0"/>
          </a:p>
          <a:p>
            <a:r>
              <a:rPr lang="da-DK" sz="2800" dirty="0"/>
              <a:t>- Let the </a:t>
            </a:r>
            <a:r>
              <a:rPr lang="da-DK" sz="2800" dirty="0" err="1"/>
              <a:t>children</a:t>
            </a:r>
            <a:r>
              <a:rPr lang="da-DK" sz="2800" dirty="0"/>
              <a:t> </a:t>
            </a:r>
            <a:r>
              <a:rPr lang="da-DK" sz="2800" dirty="0" err="1"/>
              <a:t>write</a:t>
            </a:r>
            <a:r>
              <a:rPr lang="da-DK" sz="2800" dirty="0"/>
              <a:t> – or </a:t>
            </a:r>
            <a:r>
              <a:rPr lang="da-DK" sz="2800" dirty="0" err="1"/>
              <a:t>tell</a:t>
            </a:r>
            <a:r>
              <a:rPr lang="da-DK" sz="2800" dirty="0"/>
              <a:t> – </a:t>
            </a:r>
            <a:r>
              <a:rPr lang="da-DK" sz="2800" dirty="0" err="1"/>
              <a:t>five</a:t>
            </a:r>
            <a:r>
              <a:rPr lang="da-DK" sz="2800" dirty="0"/>
              <a:t> </a:t>
            </a:r>
            <a:r>
              <a:rPr lang="da-DK" sz="2800" dirty="0" err="1"/>
              <a:t>things</a:t>
            </a:r>
            <a:r>
              <a:rPr lang="da-DK" sz="2800" dirty="0"/>
              <a:t> </a:t>
            </a:r>
            <a:r>
              <a:rPr lang="da-DK" sz="2800" dirty="0" err="1"/>
              <a:t>about</a:t>
            </a:r>
            <a:r>
              <a:rPr lang="da-DK" sz="2800" dirty="0"/>
              <a:t> themselves</a:t>
            </a:r>
          </a:p>
          <a:p>
            <a:r>
              <a:rPr lang="da-DK" sz="2800" dirty="0"/>
              <a:t>- </a:t>
            </a:r>
            <a:r>
              <a:rPr lang="da-DK" sz="2800" dirty="0" err="1"/>
              <a:t>then</a:t>
            </a:r>
            <a:r>
              <a:rPr lang="da-DK" sz="2800" dirty="0"/>
              <a:t> </a:t>
            </a:r>
            <a:r>
              <a:rPr lang="da-DK" sz="2800" dirty="0" err="1"/>
              <a:t>help</a:t>
            </a:r>
            <a:r>
              <a:rPr lang="da-DK" sz="2800" dirty="0"/>
              <a:t> </a:t>
            </a:r>
            <a:r>
              <a:rPr lang="da-DK" sz="2800" dirty="0" err="1"/>
              <a:t>them</a:t>
            </a:r>
            <a:r>
              <a:rPr lang="da-DK" sz="2800" dirty="0"/>
              <a:t> </a:t>
            </a:r>
            <a:r>
              <a:rPr lang="da-DK" sz="2800" dirty="0" err="1"/>
              <a:t>turn</a:t>
            </a:r>
            <a:r>
              <a:rPr lang="da-DK" sz="2800" dirty="0"/>
              <a:t> </a:t>
            </a:r>
            <a:r>
              <a:rPr lang="da-DK" sz="2800" dirty="0" err="1"/>
              <a:t>these</a:t>
            </a:r>
            <a:r>
              <a:rPr lang="da-DK" sz="2800" dirty="0"/>
              <a:t> </a:t>
            </a:r>
            <a:r>
              <a:rPr lang="da-DK" sz="2800" dirty="0" err="1"/>
              <a:t>into</a:t>
            </a:r>
            <a:r>
              <a:rPr lang="da-DK" sz="2800" dirty="0"/>
              <a:t>  a poem </a:t>
            </a:r>
            <a:r>
              <a:rPr lang="da-DK" sz="2800" dirty="0" err="1"/>
              <a:t>about</a:t>
            </a:r>
            <a:r>
              <a:rPr lang="da-DK" sz="2800" dirty="0"/>
              <a:t> themselves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5276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LIterature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Zephaniah, Benjamin, “We are Britain”, Frances Lincoln, 2003</a:t>
            </a:r>
          </a:p>
          <a:p>
            <a:endParaRPr lang="en-US" dirty="0"/>
          </a:p>
          <a:p>
            <a:r>
              <a:rPr lang="en-US" dirty="0" err="1"/>
              <a:t>Birketveit</a:t>
            </a:r>
            <a:r>
              <a:rPr lang="en-US" dirty="0"/>
              <a:t>, Anna, (2013) </a:t>
            </a:r>
            <a:r>
              <a:rPr lang="en-US" dirty="0" err="1"/>
              <a:t>Picturebooks</a:t>
            </a:r>
            <a:r>
              <a:rPr lang="en-US" dirty="0"/>
              <a:t>, in </a:t>
            </a:r>
            <a:r>
              <a:rPr lang="en-US" i="1" dirty="0"/>
              <a:t>Literature for the English Classroom, Theory into practice</a:t>
            </a:r>
            <a:r>
              <a:rPr lang="en-US" dirty="0"/>
              <a:t> (pp. 17-53)</a:t>
            </a:r>
          </a:p>
          <a:p>
            <a:r>
              <a:rPr lang="en-US" dirty="0"/>
              <a:t>Collie, J and Slater, S., (1987) </a:t>
            </a:r>
            <a:r>
              <a:rPr lang="en-US" i="1" dirty="0"/>
              <a:t>Literature in the Language Classroom</a:t>
            </a:r>
            <a:r>
              <a:rPr lang="en-US" dirty="0"/>
              <a:t>, Cambridge UP</a:t>
            </a:r>
          </a:p>
          <a:p>
            <a:endParaRPr lang="en-US" dirty="0"/>
          </a:p>
          <a:p>
            <a:r>
              <a:rPr lang="en-US" dirty="0"/>
              <a:t>Hunt, Peter (2005), </a:t>
            </a:r>
            <a:r>
              <a:rPr lang="en-US" i="1" dirty="0"/>
              <a:t>Understanding Children’s Literature</a:t>
            </a:r>
            <a:r>
              <a:rPr lang="en-US" dirty="0"/>
              <a:t>, 2</a:t>
            </a:r>
            <a:r>
              <a:rPr lang="en-US" baseline="30000" dirty="0"/>
              <a:t>nd</a:t>
            </a:r>
            <a:r>
              <a:rPr lang="en-US" dirty="0"/>
              <a:t> edition, London: Routledge</a:t>
            </a:r>
          </a:p>
          <a:p>
            <a:endParaRPr lang="da-DK" dirty="0"/>
          </a:p>
          <a:p>
            <a:r>
              <a:rPr lang="da-DK" dirty="0" err="1"/>
              <a:t>Nikolajeva</a:t>
            </a:r>
            <a:r>
              <a:rPr lang="da-DK" dirty="0"/>
              <a:t>, Maria</a:t>
            </a:r>
            <a:r>
              <a:rPr lang="en-US" dirty="0"/>
              <a:t> (1996) </a:t>
            </a:r>
            <a:r>
              <a:rPr lang="en-US" i="1" dirty="0"/>
              <a:t>Children's literature comes of age. Toward a new aesthetic.</a:t>
            </a:r>
            <a:r>
              <a:rPr lang="en-US" dirty="0"/>
              <a:t> Garland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4020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 more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Byram</a:t>
            </a:r>
            <a:r>
              <a:rPr lang="en-US" dirty="0"/>
              <a:t>, M. et al (2002): </a:t>
            </a:r>
            <a:r>
              <a:rPr lang="en-US" i="1" dirty="0"/>
              <a:t>Developing the intercultural dimension in language teaching, </a:t>
            </a:r>
            <a:r>
              <a:rPr lang="en-US" dirty="0"/>
              <a:t>Council of Europe</a:t>
            </a:r>
          </a:p>
          <a:p>
            <a:r>
              <a:rPr lang="en-US" dirty="0"/>
              <a:t>Hofstede, Geert, (2006) </a:t>
            </a:r>
            <a:r>
              <a:rPr lang="en-US" i="1" dirty="0"/>
              <a:t>Cultures and </a:t>
            </a:r>
            <a:r>
              <a:rPr lang="en-US" i="1" dirty="0" err="1"/>
              <a:t>organisations</a:t>
            </a:r>
            <a:r>
              <a:rPr lang="en-US" dirty="0"/>
              <a:t>, at: </a:t>
            </a:r>
            <a:r>
              <a:rPr lang="da-DK" dirty="0">
                <a:hlinkClick r:id="rId2"/>
              </a:rPr>
              <a:t>http://geerthofstede.com/index.aspx</a:t>
            </a:r>
            <a:endParaRPr lang="da-DK" dirty="0"/>
          </a:p>
          <a:p>
            <a:r>
              <a:rPr lang="en-US" dirty="0" err="1"/>
              <a:t>Koutsompou</a:t>
            </a:r>
            <a:r>
              <a:rPr lang="en-US" dirty="0"/>
              <a:t>, </a:t>
            </a:r>
            <a:r>
              <a:rPr lang="en-US" dirty="0" err="1"/>
              <a:t>Violetta</a:t>
            </a:r>
            <a:r>
              <a:rPr lang="en-US" dirty="0"/>
              <a:t>-Irene, (2015), “The Use of Literature , Methods and Aims,” in </a:t>
            </a:r>
            <a:r>
              <a:rPr lang="en-US" i="1" dirty="0"/>
              <a:t>International Journal of Information and Education Technology</a:t>
            </a:r>
            <a:r>
              <a:rPr lang="en-US" dirty="0"/>
              <a:t>, Vol. 5, No. 1, January 2015</a:t>
            </a:r>
          </a:p>
          <a:p>
            <a:r>
              <a:rPr lang="da-DK" dirty="0"/>
              <a:t>Risager, Karen (2000), ”The </a:t>
            </a:r>
            <a:r>
              <a:rPr lang="da-DK" dirty="0" err="1"/>
              <a:t>teacher’s</a:t>
            </a:r>
            <a:r>
              <a:rPr lang="da-DK" dirty="0"/>
              <a:t> </a:t>
            </a:r>
            <a:r>
              <a:rPr lang="da-DK" dirty="0" err="1"/>
              <a:t>intercultural</a:t>
            </a:r>
            <a:r>
              <a:rPr lang="da-DK" dirty="0"/>
              <a:t> </a:t>
            </a:r>
            <a:r>
              <a:rPr lang="da-DK" dirty="0" err="1"/>
              <a:t>competence</a:t>
            </a:r>
            <a:r>
              <a:rPr lang="da-DK" dirty="0"/>
              <a:t>,” in </a:t>
            </a:r>
            <a:r>
              <a:rPr lang="da-DK" i="1" dirty="0" err="1"/>
              <a:t>Sprogforum</a:t>
            </a:r>
            <a:r>
              <a:rPr lang="da-DK" dirty="0"/>
              <a:t>, vol. 6, no. 18, University of Aarhus.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2945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use</a:t>
            </a:r>
            <a:r>
              <a:rPr lang="da-DK" dirty="0"/>
              <a:t> </a:t>
            </a:r>
            <a:r>
              <a:rPr lang="da-DK" dirty="0" err="1"/>
              <a:t>literary</a:t>
            </a:r>
            <a:r>
              <a:rPr lang="da-DK" dirty="0"/>
              <a:t> </a:t>
            </a:r>
            <a:r>
              <a:rPr lang="da-DK" dirty="0" err="1"/>
              <a:t>texts</a:t>
            </a:r>
            <a:r>
              <a:rPr lang="da-DK" dirty="0"/>
              <a:t> in Language </a:t>
            </a:r>
            <a:r>
              <a:rPr lang="da-DK" dirty="0" err="1"/>
              <a:t>classrooms</a:t>
            </a:r>
            <a:r>
              <a:rPr lang="da-DK" dirty="0"/>
              <a:t>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use literary texts to include the following aspects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Cultural Aspect: </a:t>
            </a:r>
            <a:r>
              <a:rPr lang="en-US" sz="3200" dirty="0"/>
              <a:t>learning about another culture, ways of thinking, feelings, attitudes, etc. Becoming aware…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Language Aspect: </a:t>
            </a:r>
            <a:r>
              <a:rPr lang="en-US" sz="3200" dirty="0"/>
              <a:t>as linguistic input, authentic language input, with creative uses of the language</a:t>
            </a:r>
          </a:p>
          <a:p>
            <a:r>
              <a:rPr lang="en-US" sz="3200" dirty="0"/>
              <a:t>The </a:t>
            </a:r>
            <a:r>
              <a:rPr lang="en-US" sz="3200" b="1" dirty="0"/>
              <a:t>Personal Aspect</a:t>
            </a:r>
            <a:r>
              <a:rPr lang="en-US" sz="3200" dirty="0"/>
              <a:t>: in identifying with and understanding other human beings and experience the world through their perspectives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4019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the Danish Curriculum for English (EFL)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5100" b="1" dirty="0"/>
              <a:t>Intercultural Contact</a:t>
            </a:r>
            <a:endParaRPr lang="da-DK" sz="5100" dirty="0"/>
          </a:p>
          <a:p>
            <a:r>
              <a:rPr lang="en-US" sz="5100" dirty="0"/>
              <a:t>Students establish </a:t>
            </a:r>
            <a:r>
              <a:rPr lang="en-US" sz="5100" u="sng" dirty="0"/>
              <a:t>an intercultural competence </a:t>
            </a:r>
            <a:r>
              <a:rPr lang="en-US" sz="5100" dirty="0"/>
              <a:t>while studying English.  For some students, English is their first foreign language and first entry into another culture other than what is known from home.</a:t>
            </a:r>
            <a:endParaRPr lang="da-DK" sz="5100" dirty="0"/>
          </a:p>
          <a:p>
            <a:r>
              <a:rPr lang="en-US" sz="5100" dirty="0"/>
              <a:t>Students build an </a:t>
            </a:r>
            <a:r>
              <a:rPr lang="en-US" sz="5100" u="sng" dirty="0"/>
              <a:t>understanding of the English language cultures and societies and the relationship between language and culture. </a:t>
            </a:r>
            <a:r>
              <a:rPr lang="en-US" sz="5100" dirty="0"/>
              <a:t> This may be done through focusing on </a:t>
            </a:r>
            <a:r>
              <a:rPr lang="en-US" sz="5100" u="sng" dirty="0"/>
              <a:t>children’s daily life and traditions</a:t>
            </a:r>
            <a:r>
              <a:rPr lang="en-US" sz="5100" dirty="0"/>
              <a:t>.  The choice of imagery and other texts is on the basis of their cultural significance. </a:t>
            </a:r>
            <a:endParaRPr lang="da-DK" sz="5100" dirty="0"/>
          </a:p>
          <a:p>
            <a:r>
              <a:rPr lang="en-US" sz="5100" dirty="0"/>
              <a:t>Later, students gain their first insight into </a:t>
            </a:r>
            <a:r>
              <a:rPr lang="en-US" sz="5100" u="sng" dirty="0"/>
              <a:t>daily life and values in their own and in the English-speaking cultures and regions. </a:t>
            </a:r>
            <a:r>
              <a:rPr lang="en-US" sz="5100" dirty="0"/>
              <a:t>They develop their awareness of the relationship between language, culture and self-understanding.  </a:t>
            </a:r>
            <a:r>
              <a:rPr lang="en-US" sz="5100" u="sng" dirty="0"/>
              <a:t>Stories and tales from children’s daily lives will be used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669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Intercultural</a:t>
            </a:r>
            <a:r>
              <a:rPr lang="da-DK" dirty="0"/>
              <a:t> </a:t>
            </a:r>
            <a:r>
              <a:rPr lang="da-DK" dirty="0" err="1"/>
              <a:t>understanding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 children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intercultural understanding:  begin to get an understanding of the other…</a:t>
            </a:r>
            <a:endParaRPr lang="da-DK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The ideas of who am I, and who are you? (</a:t>
            </a:r>
            <a:r>
              <a:rPr lang="en-GB" sz="2800" dirty="0" err="1"/>
              <a:t>Byram</a:t>
            </a:r>
            <a:r>
              <a:rPr lang="en-GB" sz="2800" dirty="0"/>
              <a:t>)</a:t>
            </a:r>
            <a:endParaRPr lang="da-DK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What is different and what is the same?</a:t>
            </a:r>
            <a:endParaRPr lang="da-DK" sz="2800" dirty="0"/>
          </a:p>
          <a:p>
            <a:pPr marL="514350" indent="-514350">
              <a:buFont typeface="+mj-lt"/>
              <a:buAutoNum type="arabicPeriod"/>
            </a:pPr>
            <a:r>
              <a:rPr lang="en-GB" sz="2800" dirty="0"/>
              <a:t>“How can I understand someone who seems different from me?”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800" b="1" dirty="0" err="1"/>
              <a:t>Decentering</a:t>
            </a:r>
            <a:r>
              <a:rPr lang="en-GB" sz="2800" b="1" dirty="0"/>
              <a:t> yourself  - meeting the other one!</a:t>
            </a:r>
            <a:endParaRPr lang="da-DK" sz="28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0535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Intercultural</a:t>
            </a:r>
            <a:r>
              <a:rPr lang="da-DK" dirty="0"/>
              <a:t> </a:t>
            </a:r>
            <a:r>
              <a:rPr lang="da-DK" dirty="0" err="1"/>
              <a:t>competence</a:t>
            </a:r>
            <a:r>
              <a:rPr lang="da-DK" dirty="0"/>
              <a:t> (M. </a:t>
            </a:r>
            <a:r>
              <a:rPr lang="da-DK" dirty="0" err="1"/>
              <a:t>Byram</a:t>
            </a:r>
            <a:r>
              <a:rPr lang="da-DK" dirty="0"/>
              <a:t>)</a:t>
            </a:r>
          </a:p>
        </p:txBody>
      </p:sp>
      <p:pic>
        <p:nvPicPr>
          <p:cNvPr id="4" name="Pladsholder til indhold 3" descr="http://www.sdutsj.edus.si/ScriptaManent/2010_5_1,2/_wp_generated/wp48aae72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21" y="2306886"/>
            <a:ext cx="5438095" cy="3980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3346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Dimensions in </a:t>
            </a:r>
            <a:r>
              <a:rPr lang="da-DK" dirty="0" err="1"/>
              <a:t>intercultural</a:t>
            </a:r>
            <a:r>
              <a:rPr lang="da-DK" dirty="0"/>
              <a:t> </a:t>
            </a:r>
            <a:r>
              <a:rPr lang="da-DK" dirty="0" err="1"/>
              <a:t>competence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3200" dirty="0"/>
              <a:t>The </a:t>
            </a:r>
            <a:r>
              <a:rPr lang="da-DK" sz="3200" dirty="0" err="1"/>
              <a:t>cognitive</a:t>
            </a:r>
            <a:r>
              <a:rPr lang="da-DK" sz="3200" dirty="0"/>
              <a:t> dimension (</a:t>
            </a:r>
            <a:r>
              <a:rPr lang="da-DK" sz="3200" dirty="0" err="1"/>
              <a:t>gaining</a:t>
            </a:r>
            <a:r>
              <a:rPr lang="da-DK" sz="3200" dirty="0"/>
              <a:t> </a:t>
            </a:r>
            <a:r>
              <a:rPr lang="da-DK" sz="3200" dirty="0" err="1"/>
              <a:t>knowledge</a:t>
            </a:r>
            <a:r>
              <a:rPr lang="da-DK" sz="3200" dirty="0"/>
              <a:t> – </a:t>
            </a:r>
            <a:r>
              <a:rPr lang="da-DK" sz="3200" dirty="0" err="1"/>
              <a:t>getting</a:t>
            </a:r>
            <a:r>
              <a:rPr lang="da-DK" sz="3200" dirty="0"/>
              <a:t> to </a:t>
            </a:r>
            <a:r>
              <a:rPr lang="da-DK" sz="3200" dirty="0" err="1"/>
              <a:t>know</a:t>
            </a:r>
            <a:r>
              <a:rPr lang="da-DK" sz="3200" dirty="0"/>
              <a:t> </a:t>
            </a:r>
            <a:r>
              <a:rPr lang="da-DK" sz="3200" dirty="0" err="1"/>
              <a:t>about</a:t>
            </a:r>
            <a:r>
              <a:rPr lang="da-DK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/>
              <a:t>The </a:t>
            </a:r>
            <a:r>
              <a:rPr lang="da-DK" sz="3200" dirty="0" err="1"/>
              <a:t>behaviourial</a:t>
            </a:r>
            <a:r>
              <a:rPr lang="da-DK" sz="3200" dirty="0"/>
              <a:t> dimension (</a:t>
            </a:r>
            <a:r>
              <a:rPr lang="da-DK" sz="3200" dirty="0" err="1"/>
              <a:t>what</a:t>
            </a:r>
            <a:r>
              <a:rPr lang="da-DK" sz="3200" dirty="0"/>
              <a:t> do </a:t>
            </a:r>
            <a:r>
              <a:rPr lang="da-DK" sz="3200" dirty="0" err="1"/>
              <a:t>people</a:t>
            </a:r>
            <a:r>
              <a:rPr lang="da-DK" sz="3200" dirty="0"/>
              <a:t> do, traditions, actions)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/>
              <a:t>The </a:t>
            </a:r>
            <a:r>
              <a:rPr lang="da-DK" sz="3200" dirty="0" err="1"/>
              <a:t>affective</a:t>
            </a:r>
            <a:r>
              <a:rPr lang="da-DK" sz="3200" dirty="0"/>
              <a:t> dimension ( </a:t>
            </a:r>
            <a:r>
              <a:rPr lang="da-DK" sz="3200" dirty="0" err="1"/>
              <a:t>feelings</a:t>
            </a:r>
            <a:r>
              <a:rPr lang="da-DK" sz="3200" dirty="0"/>
              <a:t>, attitudes, </a:t>
            </a:r>
            <a:r>
              <a:rPr lang="da-DK" sz="3200" dirty="0" err="1"/>
              <a:t>values</a:t>
            </a:r>
            <a:r>
              <a:rPr lang="da-DK" sz="3200" dirty="0"/>
              <a:t>) – </a:t>
            </a:r>
            <a:r>
              <a:rPr lang="da-DK" sz="3200" dirty="0" err="1"/>
              <a:t>promoting</a:t>
            </a:r>
            <a:r>
              <a:rPr lang="da-DK" sz="3200" dirty="0"/>
              <a:t> </a:t>
            </a:r>
            <a:r>
              <a:rPr lang="da-DK" sz="3200" dirty="0" err="1"/>
              <a:t>empathy</a:t>
            </a:r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390689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Using Authentic books for learning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Picture books or other books for children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Authentic language </a:t>
            </a:r>
            <a:r>
              <a:rPr lang="en-US" sz="2400" dirty="0"/>
              <a:t>input – and the authentic language being rich, idiomatic, varied</a:t>
            </a: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language has already </a:t>
            </a:r>
            <a:r>
              <a:rPr lang="en-US" sz="2400" i="1" dirty="0"/>
              <a:t>been adapted </a:t>
            </a:r>
            <a:r>
              <a:rPr lang="en-US" sz="2400" dirty="0"/>
              <a:t>to children (but native speakers)</a:t>
            </a: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Learning through </a:t>
            </a:r>
            <a:r>
              <a:rPr lang="en-US" sz="2400" i="1" dirty="0"/>
              <a:t>pictures AND words</a:t>
            </a:r>
            <a:endParaRPr lang="da-DK" sz="2400" i="1" dirty="0"/>
          </a:p>
          <a:p>
            <a:pPr marL="457200" indent="-457200">
              <a:buFont typeface="+mj-lt"/>
              <a:buAutoNum type="arabicPeriod"/>
            </a:pPr>
            <a:r>
              <a:rPr lang="en-US" sz="2400" i="1" dirty="0"/>
              <a:t>Visual support </a:t>
            </a:r>
            <a:r>
              <a:rPr lang="en-US" sz="2400" dirty="0"/>
              <a:t>for learning the language</a:t>
            </a: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Being exposed to  many constructions of meaning</a:t>
            </a: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</a:t>
            </a:r>
            <a:r>
              <a:rPr lang="en-US" sz="2400" i="1" dirty="0"/>
              <a:t>pleasure </a:t>
            </a:r>
            <a:r>
              <a:rPr lang="en-US" sz="2400" dirty="0"/>
              <a:t>of stories</a:t>
            </a:r>
            <a:endParaRPr lang="da-DK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 unique potential, and the amusing, witty, fun stories</a:t>
            </a:r>
            <a:endParaRPr lang="da-DK" sz="2400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0650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Topics</a:t>
            </a:r>
            <a:r>
              <a:rPr lang="da-DK" dirty="0"/>
              <a:t> for the </a:t>
            </a:r>
            <a:r>
              <a:rPr lang="da-DK" dirty="0" err="1"/>
              <a:t>young</a:t>
            </a:r>
            <a:r>
              <a:rPr lang="da-DK" dirty="0"/>
              <a:t> </a:t>
            </a:r>
            <a:r>
              <a:rPr lang="da-DK" dirty="0" err="1"/>
              <a:t>learners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Food,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play,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school,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Home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everyday  actions for children</a:t>
            </a:r>
          </a:p>
          <a:p>
            <a:endParaRPr lang="en-GB" dirty="0"/>
          </a:p>
          <a:p>
            <a:r>
              <a:rPr lang="en-GB" sz="2400" dirty="0"/>
              <a:t>IN the intercultural perspective: meeting the other one at this everyday level</a:t>
            </a:r>
          </a:p>
          <a:p>
            <a:r>
              <a:rPr lang="en-GB" sz="2400" dirty="0"/>
              <a:t>Literature can provide this input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628881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Decentering</a:t>
            </a:r>
            <a:r>
              <a:rPr lang="da-DK" dirty="0"/>
              <a:t>: </a:t>
            </a:r>
            <a:r>
              <a:rPr lang="da-DK" dirty="0" err="1"/>
              <a:t>Who</a:t>
            </a:r>
            <a:r>
              <a:rPr lang="da-DK" dirty="0"/>
              <a:t> am I and </a:t>
            </a:r>
            <a:r>
              <a:rPr lang="da-DK" dirty="0" err="1"/>
              <a:t>Who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- </a:t>
            </a:r>
            <a:r>
              <a:rPr lang="da-DK" sz="2400" dirty="0" err="1"/>
              <a:t>Getting</a:t>
            </a:r>
            <a:r>
              <a:rPr lang="da-DK" sz="2400" dirty="0"/>
              <a:t> to </a:t>
            </a:r>
            <a:r>
              <a:rPr lang="da-DK" sz="2400" dirty="0" err="1"/>
              <a:t>know</a:t>
            </a:r>
            <a:r>
              <a:rPr lang="da-DK" sz="2400" dirty="0"/>
              <a:t> the </a:t>
            </a:r>
            <a:r>
              <a:rPr lang="da-DK" sz="2400" dirty="0" err="1"/>
              <a:t>diversity</a:t>
            </a:r>
            <a:r>
              <a:rPr lang="da-DK" sz="2400" dirty="0"/>
              <a:t> of </a:t>
            </a:r>
            <a:r>
              <a:rPr lang="da-DK" sz="2400" dirty="0" err="1"/>
              <a:t>children</a:t>
            </a:r>
            <a:r>
              <a:rPr lang="da-DK" sz="2400" dirty="0"/>
              <a:t> </a:t>
            </a:r>
            <a:r>
              <a:rPr lang="da-DK" sz="2400" dirty="0" err="1"/>
              <a:t>who</a:t>
            </a:r>
            <a:r>
              <a:rPr lang="da-DK" sz="2400" dirty="0"/>
              <a:t> live in the same country</a:t>
            </a:r>
          </a:p>
          <a:p>
            <a:r>
              <a:rPr lang="da-DK" sz="2400" dirty="0"/>
              <a:t>- </a:t>
            </a:r>
            <a:r>
              <a:rPr lang="da-DK" sz="2400" dirty="0" err="1"/>
              <a:t>Getting</a:t>
            </a:r>
            <a:r>
              <a:rPr lang="da-DK" sz="2400" dirty="0"/>
              <a:t> the </a:t>
            </a:r>
            <a:r>
              <a:rPr lang="da-DK" sz="2400" dirty="0" err="1"/>
              <a:t>stories</a:t>
            </a:r>
            <a:r>
              <a:rPr lang="da-DK" sz="2400" dirty="0"/>
              <a:t> of </a:t>
            </a:r>
            <a:r>
              <a:rPr lang="da-DK" sz="2400" dirty="0" err="1"/>
              <a:t>their</a:t>
            </a:r>
            <a:r>
              <a:rPr lang="da-DK" sz="2400" dirty="0"/>
              <a:t> </a:t>
            </a:r>
            <a:r>
              <a:rPr lang="da-DK" sz="2400" dirty="0" err="1"/>
              <a:t>every</a:t>
            </a:r>
            <a:r>
              <a:rPr lang="da-DK" sz="2400" dirty="0"/>
              <a:t> </a:t>
            </a:r>
            <a:r>
              <a:rPr lang="da-DK" sz="2400" dirty="0" err="1"/>
              <a:t>day</a:t>
            </a:r>
            <a:r>
              <a:rPr lang="da-DK" sz="2400" dirty="0"/>
              <a:t> lives told: </a:t>
            </a:r>
          </a:p>
          <a:p>
            <a:r>
              <a:rPr lang="da-DK" sz="2400" dirty="0" err="1"/>
              <a:t>About</a:t>
            </a:r>
            <a:r>
              <a:rPr lang="da-DK" sz="2400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 err="1"/>
              <a:t>where</a:t>
            </a:r>
            <a:r>
              <a:rPr lang="da-DK" sz="2400" dirty="0"/>
              <a:t> </a:t>
            </a:r>
            <a:r>
              <a:rPr lang="da-DK" sz="2400" dirty="0" err="1"/>
              <a:t>they</a:t>
            </a:r>
            <a:r>
              <a:rPr lang="da-DK" sz="2400" dirty="0"/>
              <a:t> live,  </a:t>
            </a:r>
            <a:r>
              <a:rPr lang="da-DK" sz="2400" dirty="0" err="1"/>
              <a:t>where</a:t>
            </a:r>
            <a:r>
              <a:rPr lang="da-DK" sz="2400" dirty="0"/>
              <a:t> </a:t>
            </a:r>
            <a:r>
              <a:rPr lang="da-DK" sz="2400" dirty="0" err="1"/>
              <a:t>they</a:t>
            </a:r>
            <a:r>
              <a:rPr lang="da-DK" sz="2400" dirty="0"/>
              <a:t> </a:t>
            </a:r>
            <a:r>
              <a:rPr lang="da-DK" sz="2400" dirty="0" err="1"/>
              <a:t>come</a:t>
            </a:r>
            <a:r>
              <a:rPr lang="da-DK" sz="2400" dirty="0"/>
              <a:t> from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 err="1"/>
              <a:t>what</a:t>
            </a:r>
            <a:r>
              <a:rPr lang="da-DK" sz="2400" dirty="0"/>
              <a:t> </a:t>
            </a:r>
            <a:r>
              <a:rPr lang="da-DK" sz="2400" dirty="0" err="1"/>
              <a:t>they</a:t>
            </a:r>
            <a:r>
              <a:rPr lang="da-DK" sz="2400" dirty="0"/>
              <a:t> love – food, hobbies, </a:t>
            </a:r>
            <a:r>
              <a:rPr lang="da-DK" sz="2400" dirty="0" err="1"/>
              <a:t>etc</a:t>
            </a:r>
            <a:endParaRPr lang="da-DK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 err="1"/>
              <a:t>what</a:t>
            </a:r>
            <a:r>
              <a:rPr lang="da-DK" sz="2400" dirty="0"/>
              <a:t> </a:t>
            </a:r>
            <a:r>
              <a:rPr lang="da-DK" sz="2400" dirty="0" err="1"/>
              <a:t>they</a:t>
            </a:r>
            <a:r>
              <a:rPr lang="da-DK" sz="2400" dirty="0"/>
              <a:t> do 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sz="2400" dirty="0" err="1"/>
              <a:t>who</a:t>
            </a:r>
            <a:r>
              <a:rPr lang="da-DK" sz="2400" dirty="0"/>
              <a:t> </a:t>
            </a:r>
            <a:r>
              <a:rPr lang="da-DK" sz="2400" dirty="0" err="1"/>
              <a:t>their</a:t>
            </a:r>
            <a:r>
              <a:rPr lang="da-DK" sz="2400" dirty="0"/>
              <a:t> families </a:t>
            </a:r>
            <a:r>
              <a:rPr lang="da-DK" sz="2400" dirty="0" err="1"/>
              <a:t>are</a:t>
            </a:r>
            <a:r>
              <a:rPr lang="da-DK" sz="2400" dirty="0"/>
              <a:t> and </a:t>
            </a:r>
            <a:r>
              <a:rPr lang="da-DK" sz="2400" dirty="0" err="1"/>
              <a:t>friends</a:t>
            </a:r>
            <a:r>
              <a:rPr lang="da-DK" sz="2400" dirty="0"/>
              <a:t>, </a:t>
            </a:r>
            <a:r>
              <a:rPr lang="da-DK" sz="2400" dirty="0" err="1"/>
              <a:t>what</a:t>
            </a:r>
            <a:r>
              <a:rPr lang="da-DK" sz="2400" dirty="0"/>
              <a:t> school is like…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68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97</TotalTime>
  <Words>840</Words>
  <Application>Microsoft Office PowerPoint</Application>
  <PresentationFormat>Widescreen</PresentationFormat>
  <Paragraphs>93</Paragraphs>
  <Slides>16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2" baseType="lpstr">
      <vt:lpstr>Arial</vt:lpstr>
      <vt:lpstr>Tw Cen MT</vt:lpstr>
      <vt:lpstr>Tw Cen MT Condensed</vt:lpstr>
      <vt:lpstr>Wingdings</vt:lpstr>
      <vt:lpstr>Wingdings 3</vt:lpstr>
      <vt:lpstr>Integral</vt:lpstr>
      <vt:lpstr>Intercultural learning and using texts in classrooms </vt:lpstr>
      <vt:lpstr>Why use literary texts in Language classrooms?</vt:lpstr>
      <vt:lpstr>From the Danish Curriculum for English (EFL) </vt:lpstr>
      <vt:lpstr>Intercultural understanding</vt:lpstr>
      <vt:lpstr>Intercultural competence (M. Byram)</vt:lpstr>
      <vt:lpstr>Dimensions in intercultural competence</vt:lpstr>
      <vt:lpstr>Using Authentic books for learning: Picture books or other books for children </vt:lpstr>
      <vt:lpstr>Topics for the young learners</vt:lpstr>
      <vt:lpstr>Decentering: Who am I and Who are you?</vt:lpstr>
      <vt:lpstr>”We Are Britain” </vt:lpstr>
      <vt:lpstr>Teaching – learning - cycle</vt:lpstr>
      <vt:lpstr>PowerPoint-præsentation</vt:lpstr>
      <vt:lpstr>Sam’s story: the economy flyer</vt:lpstr>
      <vt:lpstr>Choose one of the stories and then write</vt:lpstr>
      <vt:lpstr>LIterature</vt:lpstr>
      <vt:lpstr>And more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Intercultural learning and using texts in classrooms</dc:title>
  <dc:creator>Jette Laursen (JLAU)</dc:creator>
  <cp:lastModifiedBy>Jette Laursen (JLAU)</cp:lastModifiedBy>
  <cp:revision>15</cp:revision>
  <dcterms:created xsi:type="dcterms:W3CDTF">2017-03-28T07:49:06Z</dcterms:created>
  <dcterms:modified xsi:type="dcterms:W3CDTF">2017-03-28T09:26:41Z</dcterms:modified>
</cp:coreProperties>
</file>