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259" r:id="rId4"/>
    <p:sldId id="258" r:id="rId5"/>
    <p:sldId id="260" r:id="rId6"/>
    <p:sldId id="261" r:id="rId7"/>
    <p:sldId id="299" r:id="rId8"/>
    <p:sldId id="290" r:id="rId9"/>
    <p:sldId id="264" r:id="rId10"/>
    <p:sldId id="265" r:id="rId11"/>
    <p:sldId id="267" r:id="rId12"/>
    <p:sldId id="266" r:id="rId13"/>
    <p:sldId id="287" r:id="rId14"/>
    <p:sldId id="288" r:id="rId15"/>
    <p:sldId id="289" r:id="rId16"/>
    <p:sldId id="291" r:id="rId17"/>
    <p:sldId id="269" r:id="rId18"/>
    <p:sldId id="268" r:id="rId19"/>
    <p:sldId id="294" r:id="rId20"/>
    <p:sldId id="270" r:id="rId21"/>
    <p:sldId id="292" r:id="rId22"/>
    <p:sldId id="293" r:id="rId23"/>
    <p:sldId id="300" r:id="rId24"/>
    <p:sldId id="272" r:id="rId25"/>
    <p:sldId id="262" r:id="rId26"/>
    <p:sldId id="295" r:id="rId27"/>
    <p:sldId id="263" r:id="rId28"/>
    <p:sldId id="286" r:id="rId29"/>
    <p:sldId id="273" r:id="rId30"/>
    <p:sldId id="274" r:id="rId31"/>
    <p:sldId id="277" r:id="rId32"/>
    <p:sldId id="278" r:id="rId33"/>
    <p:sldId id="280" r:id="rId34"/>
    <p:sldId id="296" r:id="rId35"/>
    <p:sldId id="297" r:id="rId36"/>
    <p:sldId id="298" r:id="rId37"/>
    <p:sldId id="271" r:id="rId38"/>
    <p:sldId id="281" r:id="rId39"/>
    <p:sldId id="282" r:id="rId4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662" autoAdjust="0"/>
  </p:normalViewPr>
  <p:slideViewPr>
    <p:cSldViewPr>
      <p:cViewPr varScale="1">
        <p:scale>
          <a:sx n="70" d="100"/>
          <a:sy n="70" d="100"/>
        </p:scale>
        <p:origin x="-137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016775-715D-4C5F-B11F-0611BC57B956}" type="datetimeFigureOut">
              <a:rPr lang="fr-BE" smtClean="0"/>
              <a:t>28-03-17</a:t>
            </a:fld>
            <a:endParaRPr lang="fr-BE"/>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6240D6-8A6F-4CD3-AB61-6C25F82537D6}" type="slidenum">
              <a:rPr lang="fr-BE" smtClean="0"/>
              <a:t>‹N°›</a:t>
            </a:fld>
            <a:endParaRPr lang="fr-BE"/>
          </a:p>
        </p:txBody>
      </p:sp>
    </p:spTree>
    <p:extLst>
      <p:ext uri="{BB962C8B-B14F-4D97-AF65-F5344CB8AC3E}">
        <p14:creationId xmlns:p14="http://schemas.microsoft.com/office/powerpoint/2010/main" val="3791492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366240D6-8A6F-4CD3-AB61-6C25F82537D6}" type="slidenum">
              <a:rPr lang="fr-BE" smtClean="0"/>
              <a:t>23</a:t>
            </a:fld>
            <a:endParaRPr lang="fr-BE"/>
          </a:p>
        </p:txBody>
      </p:sp>
    </p:spTree>
    <p:extLst>
      <p:ext uri="{BB962C8B-B14F-4D97-AF65-F5344CB8AC3E}">
        <p14:creationId xmlns:p14="http://schemas.microsoft.com/office/powerpoint/2010/main" val="1510750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err="1" smtClean="0"/>
              <a:t>Fastelavn</a:t>
            </a:r>
            <a:r>
              <a:rPr lang="fr-BE" dirty="0" smtClean="0"/>
              <a:t> </a:t>
            </a:r>
            <a:r>
              <a:rPr lang="fr-BE" dirty="0" err="1" smtClean="0"/>
              <a:t>is</a:t>
            </a:r>
            <a:r>
              <a:rPr lang="fr-BE" dirty="0" smtClean="0"/>
              <a:t> an </a:t>
            </a:r>
            <a:r>
              <a:rPr lang="fr-BE" dirty="0" err="1" smtClean="0"/>
              <a:t>old</a:t>
            </a:r>
            <a:r>
              <a:rPr lang="fr-BE" dirty="0" smtClean="0"/>
              <a:t> tradition</a:t>
            </a:r>
            <a:r>
              <a:rPr lang="fr-BE" baseline="0" dirty="0" smtClean="0"/>
              <a:t> </a:t>
            </a:r>
            <a:r>
              <a:rPr lang="fr-BE" baseline="0" dirty="0" err="1" smtClean="0"/>
              <a:t>going</a:t>
            </a:r>
            <a:r>
              <a:rPr lang="fr-BE" baseline="0" dirty="0" smtClean="0"/>
              <a:t> back to the Pagan </a:t>
            </a:r>
            <a:r>
              <a:rPr lang="fr-BE" baseline="0" dirty="0" err="1" smtClean="0"/>
              <a:t>days</a:t>
            </a:r>
            <a:r>
              <a:rPr lang="fr-BE" baseline="0" dirty="0" smtClean="0"/>
              <a:t>, </a:t>
            </a:r>
            <a:r>
              <a:rPr lang="fr-BE" baseline="0" dirty="0" err="1" smtClean="0"/>
              <a:t>where</a:t>
            </a:r>
            <a:r>
              <a:rPr lang="fr-BE" baseline="0" dirty="0" smtClean="0"/>
              <a:t> </a:t>
            </a:r>
            <a:r>
              <a:rPr lang="fr-BE" baseline="0" dirty="0" err="1" smtClean="0"/>
              <a:t>you</a:t>
            </a:r>
            <a:r>
              <a:rPr lang="fr-BE" baseline="0" dirty="0" smtClean="0"/>
              <a:t> </a:t>
            </a:r>
            <a:r>
              <a:rPr lang="fr-BE" baseline="0" dirty="0" err="1" smtClean="0"/>
              <a:t>actually</a:t>
            </a:r>
            <a:r>
              <a:rPr lang="fr-BE" baseline="0" dirty="0" smtClean="0"/>
              <a:t> put a live cat in barrel and </a:t>
            </a:r>
            <a:r>
              <a:rPr lang="fr-BE" baseline="0" dirty="0" err="1" smtClean="0"/>
              <a:t>then</a:t>
            </a:r>
            <a:r>
              <a:rPr lang="fr-BE" baseline="0" dirty="0" smtClean="0"/>
              <a:t> hit the barrel to </a:t>
            </a:r>
            <a:r>
              <a:rPr lang="fr-BE" baseline="0" dirty="0" err="1" smtClean="0"/>
              <a:t>find</a:t>
            </a:r>
            <a:r>
              <a:rPr lang="fr-BE" baseline="0" dirty="0" smtClean="0"/>
              <a:t> a ‘Cat King’ and ‘Cat </a:t>
            </a:r>
            <a:r>
              <a:rPr lang="fr-BE" baseline="0" dirty="0" err="1" smtClean="0"/>
              <a:t>Queen</a:t>
            </a:r>
            <a:r>
              <a:rPr lang="fr-BE" baseline="0" dirty="0" smtClean="0"/>
              <a:t>’. People </a:t>
            </a:r>
            <a:r>
              <a:rPr lang="fr-BE" baseline="0" dirty="0" err="1" smtClean="0"/>
              <a:t>used</a:t>
            </a:r>
            <a:r>
              <a:rPr lang="fr-BE" baseline="0" dirty="0" smtClean="0"/>
              <a:t> to </a:t>
            </a:r>
            <a:r>
              <a:rPr lang="fr-BE" baseline="0" dirty="0" err="1" smtClean="0"/>
              <a:t>believe</a:t>
            </a:r>
            <a:r>
              <a:rPr lang="fr-BE" baseline="0" dirty="0" smtClean="0"/>
              <a:t> </a:t>
            </a:r>
            <a:r>
              <a:rPr lang="fr-BE" baseline="0" dirty="0" err="1" smtClean="0"/>
              <a:t>that</a:t>
            </a:r>
            <a:r>
              <a:rPr lang="fr-BE" baseline="0" dirty="0" smtClean="0"/>
              <a:t> the </a:t>
            </a:r>
            <a:r>
              <a:rPr lang="fr-BE" baseline="0" dirty="0" err="1" smtClean="0"/>
              <a:t>plague</a:t>
            </a:r>
            <a:r>
              <a:rPr lang="fr-BE" baseline="0" dirty="0" smtClean="0"/>
              <a:t> </a:t>
            </a:r>
            <a:r>
              <a:rPr lang="fr-BE" baseline="0" dirty="0" err="1" smtClean="0"/>
              <a:t>could</a:t>
            </a:r>
            <a:r>
              <a:rPr lang="fr-BE" baseline="0" dirty="0" smtClean="0"/>
              <a:t> </a:t>
            </a:r>
            <a:r>
              <a:rPr lang="fr-BE" baseline="0" dirty="0" err="1" smtClean="0"/>
              <a:t>be</a:t>
            </a:r>
            <a:r>
              <a:rPr lang="fr-BE" baseline="0" dirty="0" smtClean="0"/>
              <a:t> </a:t>
            </a:r>
            <a:r>
              <a:rPr lang="fr-BE" baseline="0" dirty="0" err="1" smtClean="0"/>
              <a:t>avoided</a:t>
            </a:r>
            <a:r>
              <a:rPr lang="fr-BE" baseline="0" dirty="0" smtClean="0"/>
              <a:t> if a black cat </a:t>
            </a:r>
            <a:r>
              <a:rPr lang="fr-BE" baseline="0" dirty="0" err="1" smtClean="0"/>
              <a:t>was</a:t>
            </a:r>
            <a:r>
              <a:rPr lang="fr-BE" baseline="0" dirty="0" smtClean="0"/>
              <a:t> </a:t>
            </a:r>
            <a:r>
              <a:rPr lang="fr-BE" baseline="0" dirty="0" err="1" smtClean="0"/>
              <a:t>killed</a:t>
            </a:r>
            <a:r>
              <a:rPr lang="fr-BE" baseline="0" dirty="0" smtClean="0"/>
              <a:t>, </a:t>
            </a:r>
            <a:r>
              <a:rPr lang="fr-BE" baseline="0" dirty="0" err="1" smtClean="0"/>
              <a:t>so</a:t>
            </a:r>
            <a:r>
              <a:rPr lang="fr-BE" baseline="0" dirty="0" smtClean="0"/>
              <a:t> </a:t>
            </a:r>
            <a:r>
              <a:rPr lang="fr-BE" baseline="0" dirty="0" err="1" smtClean="0"/>
              <a:t>therefore</a:t>
            </a:r>
            <a:r>
              <a:rPr lang="fr-BE" baseline="0" dirty="0" smtClean="0"/>
              <a:t> a black cat </a:t>
            </a:r>
            <a:r>
              <a:rPr lang="fr-BE" baseline="0" dirty="0" err="1" smtClean="0"/>
              <a:t>was</a:t>
            </a:r>
            <a:r>
              <a:rPr lang="fr-BE" baseline="0" dirty="0" smtClean="0"/>
              <a:t> </a:t>
            </a:r>
            <a:r>
              <a:rPr lang="fr-BE" baseline="0" dirty="0" err="1" smtClean="0"/>
              <a:t>always</a:t>
            </a:r>
            <a:r>
              <a:rPr lang="fr-BE" baseline="0" dirty="0" smtClean="0"/>
              <a:t> </a:t>
            </a:r>
            <a:r>
              <a:rPr lang="fr-BE" baseline="0" dirty="0" err="1" smtClean="0"/>
              <a:t>chosen</a:t>
            </a:r>
            <a:r>
              <a:rPr lang="fr-BE" baseline="0" dirty="0" smtClean="0"/>
              <a:t>.</a:t>
            </a:r>
          </a:p>
          <a:p>
            <a:r>
              <a:rPr lang="fr-BE" baseline="0" dirty="0" err="1" smtClean="0"/>
              <a:t>Today</a:t>
            </a:r>
            <a:r>
              <a:rPr lang="fr-BE" baseline="0" dirty="0" smtClean="0"/>
              <a:t>, the tradition </a:t>
            </a:r>
            <a:r>
              <a:rPr lang="fr-BE" baseline="0" dirty="0" err="1" smtClean="0"/>
              <a:t>is</a:t>
            </a:r>
            <a:r>
              <a:rPr lang="fr-BE" baseline="0" dirty="0" smtClean="0"/>
              <a:t> </a:t>
            </a:r>
            <a:r>
              <a:rPr lang="fr-BE" baseline="0" dirty="0" err="1" smtClean="0"/>
              <a:t>much</a:t>
            </a:r>
            <a:r>
              <a:rPr lang="fr-BE" baseline="0" dirty="0" smtClean="0"/>
              <a:t> more cat-</a:t>
            </a:r>
            <a:r>
              <a:rPr lang="fr-BE" baseline="0" dirty="0" err="1" smtClean="0"/>
              <a:t>friendly</a:t>
            </a:r>
            <a:r>
              <a:rPr lang="fr-BE" baseline="0" dirty="0" smtClean="0"/>
              <a:t> and </a:t>
            </a:r>
            <a:r>
              <a:rPr lang="fr-BE" baseline="0" dirty="0" err="1" smtClean="0"/>
              <a:t>mostly</a:t>
            </a:r>
            <a:r>
              <a:rPr lang="fr-BE" baseline="0" dirty="0" smtClean="0"/>
              <a:t> for </a:t>
            </a:r>
            <a:r>
              <a:rPr lang="fr-BE" baseline="0" dirty="0" err="1" smtClean="0"/>
              <a:t>children</a:t>
            </a:r>
            <a:r>
              <a:rPr lang="fr-BE" baseline="0" dirty="0" smtClean="0"/>
              <a:t> </a:t>
            </a:r>
            <a:r>
              <a:rPr lang="fr-BE" baseline="0" dirty="0" err="1" smtClean="0"/>
              <a:t>who</a:t>
            </a:r>
            <a:r>
              <a:rPr lang="fr-BE" baseline="0" dirty="0" smtClean="0"/>
              <a:t> </a:t>
            </a:r>
            <a:r>
              <a:rPr lang="fr-BE" baseline="0" dirty="0" err="1" smtClean="0"/>
              <a:t>dress</a:t>
            </a:r>
            <a:r>
              <a:rPr lang="fr-BE" baseline="0" dirty="0" smtClean="0"/>
              <a:t> up in costumes. The barrel of </a:t>
            </a:r>
            <a:r>
              <a:rPr lang="fr-BE" baseline="0" dirty="0" err="1" smtClean="0"/>
              <a:t>today</a:t>
            </a:r>
            <a:r>
              <a:rPr lang="fr-BE" baseline="0" dirty="0" smtClean="0"/>
              <a:t> </a:t>
            </a:r>
            <a:r>
              <a:rPr lang="fr-BE" baseline="0" dirty="0" err="1" smtClean="0"/>
              <a:t>is</a:t>
            </a:r>
            <a:r>
              <a:rPr lang="fr-BE" baseline="0" dirty="0" smtClean="0"/>
              <a:t> </a:t>
            </a:r>
            <a:r>
              <a:rPr lang="fr-BE" baseline="0" dirty="0" err="1" smtClean="0"/>
              <a:t>filled</a:t>
            </a:r>
            <a:r>
              <a:rPr lang="fr-BE" baseline="0" dirty="0" smtClean="0"/>
              <a:t> </a:t>
            </a:r>
            <a:r>
              <a:rPr lang="fr-BE" baseline="0" dirty="0" err="1" smtClean="0"/>
              <a:t>with</a:t>
            </a:r>
            <a:r>
              <a:rPr lang="fr-BE" baseline="0" dirty="0" smtClean="0"/>
              <a:t> </a:t>
            </a:r>
            <a:r>
              <a:rPr lang="fr-BE" baseline="0" dirty="0" err="1" smtClean="0"/>
              <a:t>candy</a:t>
            </a:r>
            <a:r>
              <a:rPr lang="fr-BE" baseline="0" dirty="0" smtClean="0"/>
              <a:t> and </a:t>
            </a:r>
            <a:r>
              <a:rPr lang="fr-BE" baseline="0" dirty="0" err="1" smtClean="0"/>
              <a:t>is</a:t>
            </a:r>
            <a:r>
              <a:rPr lang="fr-BE" baseline="0" dirty="0" smtClean="0"/>
              <a:t> </a:t>
            </a:r>
            <a:r>
              <a:rPr lang="fr-BE" baseline="0" dirty="0" err="1" smtClean="0"/>
              <a:t>often</a:t>
            </a:r>
            <a:r>
              <a:rPr lang="fr-BE" baseline="0" dirty="0" smtClean="0"/>
              <a:t> </a:t>
            </a:r>
            <a:r>
              <a:rPr lang="fr-BE" baseline="0" dirty="0" err="1" smtClean="0"/>
              <a:t>painted</a:t>
            </a:r>
            <a:r>
              <a:rPr lang="fr-BE" baseline="0" dirty="0" smtClean="0"/>
              <a:t> in </a:t>
            </a:r>
            <a:r>
              <a:rPr lang="fr-BE" baseline="0" dirty="0" err="1" smtClean="0"/>
              <a:t>various</a:t>
            </a:r>
            <a:r>
              <a:rPr lang="fr-BE" baseline="0" dirty="0" smtClean="0"/>
              <a:t> </a:t>
            </a:r>
            <a:r>
              <a:rPr lang="fr-BE" baseline="0" dirty="0" err="1" smtClean="0"/>
              <a:t>colours</a:t>
            </a:r>
            <a:r>
              <a:rPr lang="fr-BE" baseline="0" dirty="0" smtClean="0"/>
              <a:t> and </a:t>
            </a:r>
            <a:r>
              <a:rPr lang="fr-BE" baseline="0" dirty="0" err="1" smtClean="0"/>
              <a:t>children</a:t>
            </a:r>
            <a:r>
              <a:rPr lang="fr-BE" baseline="0" dirty="0" smtClean="0"/>
              <a:t> line up to hit </a:t>
            </a:r>
            <a:r>
              <a:rPr lang="fr-BE" baseline="0" dirty="0" err="1" smtClean="0"/>
              <a:t>it</a:t>
            </a:r>
            <a:r>
              <a:rPr lang="fr-BE" baseline="0" dirty="0" smtClean="0"/>
              <a:t> </a:t>
            </a:r>
            <a:r>
              <a:rPr lang="fr-BE" baseline="0" dirty="0" err="1" smtClean="0"/>
              <a:t>with</a:t>
            </a:r>
            <a:r>
              <a:rPr lang="fr-BE" baseline="0" dirty="0" smtClean="0"/>
              <a:t> a bat. The first </a:t>
            </a:r>
            <a:r>
              <a:rPr lang="fr-BE" baseline="0" dirty="0" err="1" smtClean="0"/>
              <a:t>child</a:t>
            </a:r>
            <a:r>
              <a:rPr lang="fr-BE" baseline="0" dirty="0" smtClean="0"/>
              <a:t> </a:t>
            </a:r>
            <a:r>
              <a:rPr lang="fr-BE" baseline="0" dirty="0" err="1" smtClean="0"/>
              <a:t>who</a:t>
            </a:r>
            <a:r>
              <a:rPr lang="fr-BE" baseline="0" dirty="0" smtClean="0"/>
              <a:t> </a:t>
            </a:r>
            <a:r>
              <a:rPr lang="fr-BE" baseline="0" dirty="0" err="1" smtClean="0"/>
              <a:t>knocks</a:t>
            </a:r>
            <a:r>
              <a:rPr lang="fr-BE" baseline="0" dirty="0" smtClean="0"/>
              <a:t> out the </a:t>
            </a:r>
            <a:r>
              <a:rPr lang="fr-BE" baseline="0" dirty="0" err="1" smtClean="0"/>
              <a:t>bottom</a:t>
            </a:r>
            <a:r>
              <a:rPr lang="fr-BE" baseline="0" dirty="0" smtClean="0"/>
              <a:t> </a:t>
            </a:r>
            <a:r>
              <a:rPr lang="fr-BE" baseline="0" dirty="0" err="1" smtClean="0"/>
              <a:t>is</a:t>
            </a:r>
            <a:r>
              <a:rPr lang="fr-BE" baseline="0" dirty="0" smtClean="0"/>
              <a:t> made ‘Cat </a:t>
            </a:r>
            <a:r>
              <a:rPr lang="fr-BE" baseline="0" dirty="0" err="1" smtClean="0"/>
              <a:t>Queen</a:t>
            </a:r>
            <a:r>
              <a:rPr lang="fr-BE" baseline="0" dirty="0" smtClean="0"/>
              <a:t>’ </a:t>
            </a:r>
            <a:r>
              <a:rPr lang="fr-BE" baseline="0" dirty="0" err="1" smtClean="0"/>
              <a:t>while</a:t>
            </a:r>
            <a:r>
              <a:rPr lang="fr-BE" baseline="0" dirty="0" smtClean="0"/>
              <a:t> the one </a:t>
            </a:r>
            <a:r>
              <a:rPr lang="fr-BE" baseline="0" dirty="0" err="1" smtClean="0"/>
              <a:t>who</a:t>
            </a:r>
            <a:r>
              <a:rPr lang="fr-BE" baseline="0" dirty="0" smtClean="0"/>
              <a:t> </a:t>
            </a:r>
            <a:r>
              <a:rPr lang="fr-BE" baseline="0" dirty="0" err="1" smtClean="0"/>
              <a:t>knocks</a:t>
            </a:r>
            <a:r>
              <a:rPr lang="fr-BE" baseline="0" dirty="0" smtClean="0"/>
              <a:t> down the last </a:t>
            </a:r>
            <a:r>
              <a:rPr lang="fr-BE" baseline="0" dirty="0" err="1" smtClean="0"/>
              <a:t>board</a:t>
            </a:r>
            <a:r>
              <a:rPr lang="fr-BE" baseline="0" dirty="0" smtClean="0"/>
              <a:t> </a:t>
            </a:r>
            <a:r>
              <a:rPr lang="fr-BE" baseline="0" dirty="0" err="1" smtClean="0"/>
              <a:t>is</a:t>
            </a:r>
            <a:r>
              <a:rPr lang="fr-BE" baseline="0" dirty="0" smtClean="0"/>
              <a:t> made ‘Cat King’.</a:t>
            </a:r>
            <a:endParaRPr lang="fr-BE" dirty="0"/>
          </a:p>
        </p:txBody>
      </p:sp>
      <p:sp>
        <p:nvSpPr>
          <p:cNvPr id="4" name="Espace réservé du numéro de diapositive 3"/>
          <p:cNvSpPr>
            <a:spLocks noGrp="1"/>
          </p:cNvSpPr>
          <p:nvPr>
            <p:ph type="sldNum" sz="quarter" idx="10"/>
          </p:nvPr>
        </p:nvSpPr>
        <p:spPr/>
        <p:txBody>
          <a:bodyPr/>
          <a:lstStyle/>
          <a:p>
            <a:fld id="{366240D6-8A6F-4CD3-AB61-6C25F82537D6}" type="slidenum">
              <a:rPr lang="fr-BE" smtClean="0"/>
              <a:t>34</a:t>
            </a:fld>
            <a:endParaRPr lang="fr-BE"/>
          </a:p>
        </p:txBody>
      </p:sp>
    </p:spTree>
    <p:extLst>
      <p:ext uri="{BB962C8B-B14F-4D97-AF65-F5344CB8AC3E}">
        <p14:creationId xmlns:p14="http://schemas.microsoft.com/office/powerpoint/2010/main" val="2203650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72BACABC-E0A6-4386-8BDB-1BF8432CE072}" type="datetime1">
              <a:rPr lang="fr-BE" smtClean="0"/>
              <a:t>28-03-17</a:t>
            </a:fld>
            <a:endParaRPr lang="fr-BE"/>
          </a:p>
        </p:txBody>
      </p:sp>
      <p:sp>
        <p:nvSpPr>
          <p:cNvPr id="5" name="Espace réservé du pied de page 4"/>
          <p:cNvSpPr>
            <a:spLocks noGrp="1"/>
          </p:cNvSpPr>
          <p:nvPr>
            <p:ph type="ftr" sz="quarter" idx="11"/>
          </p:nvPr>
        </p:nvSpPr>
        <p:spPr/>
        <p:txBody>
          <a:bodyPr/>
          <a:lstStyle/>
          <a:p>
            <a:r>
              <a:rPr lang="fr-BE" smtClean="0"/>
              <a:t>Chantal Muller - Haute Ecole de Namur-Liège-Luxembourg - </a:t>
            </a:r>
            <a:endParaRPr lang="fr-BE"/>
          </a:p>
        </p:txBody>
      </p:sp>
      <p:sp>
        <p:nvSpPr>
          <p:cNvPr id="6" name="Espace réservé du numéro de diapositive 5"/>
          <p:cNvSpPr>
            <a:spLocks noGrp="1"/>
          </p:cNvSpPr>
          <p:nvPr>
            <p:ph type="sldNum" sz="quarter" idx="12"/>
          </p:nvPr>
        </p:nvSpPr>
        <p:spPr/>
        <p:txBody>
          <a:bodyPr/>
          <a:lstStyle/>
          <a:p>
            <a:fld id="{D79C58E8-16B3-4005-852B-98A8F8027FEB}" type="slidenum">
              <a:rPr lang="fr-BE" smtClean="0"/>
              <a:t>‹N°›</a:t>
            </a:fld>
            <a:endParaRPr lang="fr-BE"/>
          </a:p>
        </p:txBody>
      </p:sp>
    </p:spTree>
    <p:extLst>
      <p:ext uri="{BB962C8B-B14F-4D97-AF65-F5344CB8AC3E}">
        <p14:creationId xmlns:p14="http://schemas.microsoft.com/office/powerpoint/2010/main" val="3696504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791C8B80-BA9D-41FD-B175-72BE3A5D39CA}" type="datetime1">
              <a:rPr lang="fr-BE" smtClean="0"/>
              <a:t>28-03-17</a:t>
            </a:fld>
            <a:endParaRPr lang="fr-BE"/>
          </a:p>
        </p:txBody>
      </p:sp>
      <p:sp>
        <p:nvSpPr>
          <p:cNvPr id="5" name="Espace réservé du pied de page 4"/>
          <p:cNvSpPr>
            <a:spLocks noGrp="1"/>
          </p:cNvSpPr>
          <p:nvPr>
            <p:ph type="ftr" sz="quarter" idx="11"/>
          </p:nvPr>
        </p:nvSpPr>
        <p:spPr/>
        <p:txBody>
          <a:bodyPr/>
          <a:lstStyle/>
          <a:p>
            <a:r>
              <a:rPr lang="fr-BE" smtClean="0"/>
              <a:t>Chantal Muller - Haute Ecole de Namur-Liège-Luxembourg - </a:t>
            </a:r>
            <a:endParaRPr lang="fr-BE"/>
          </a:p>
        </p:txBody>
      </p:sp>
      <p:sp>
        <p:nvSpPr>
          <p:cNvPr id="6" name="Espace réservé du numéro de diapositive 5"/>
          <p:cNvSpPr>
            <a:spLocks noGrp="1"/>
          </p:cNvSpPr>
          <p:nvPr>
            <p:ph type="sldNum" sz="quarter" idx="12"/>
          </p:nvPr>
        </p:nvSpPr>
        <p:spPr/>
        <p:txBody>
          <a:bodyPr/>
          <a:lstStyle/>
          <a:p>
            <a:fld id="{D79C58E8-16B3-4005-852B-98A8F8027FEB}" type="slidenum">
              <a:rPr lang="fr-BE" smtClean="0"/>
              <a:t>‹N°›</a:t>
            </a:fld>
            <a:endParaRPr lang="fr-BE"/>
          </a:p>
        </p:txBody>
      </p:sp>
    </p:spTree>
    <p:extLst>
      <p:ext uri="{BB962C8B-B14F-4D97-AF65-F5344CB8AC3E}">
        <p14:creationId xmlns:p14="http://schemas.microsoft.com/office/powerpoint/2010/main" val="1135812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E710240B-B1D0-4E1A-91F8-0781E7920520}" type="datetime1">
              <a:rPr lang="fr-BE" smtClean="0"/>
              <a:t>28-03-17</a:t>
            </a:fld>
            <a:endParaRPr lang="fr-BE"/>
          </a:p>
        </p:txBody>
      </p:sp>
      <p:sp>
        <p:nvSpPr>
          <p:cNvPr id="5" name="Espace réservé du pied de page 4"/>
          <p:cNvSpPr>
            <a:spLocks noGrp="1"/>
          </p:cNvSpPr>
          <p:nvPr>
            <p:ph type="ftr" sz="quarter" idx="11"/>
          </p:nvPr>
        </p:nvSpPr>
        <p:spPr/>
        <p:txBody>
          <a:bodyPr/>
          <a:lstStyle/>
          <a:p>
            <a:r>
              <a:rPr lang="fr-BE" smtClean="0"/>
              <a:t>Chantal Muller - Haute Ecole de Namur-Liège-Luxembourg - </a:t>
            </a:r>
            <a:endParaRPr lang="fr-BE"/>
          </a:p>
        </p:txBody>
      </p:sp>
      <p:sp>
        <p:nvSpPr>
          <p:cNvPr id="6" name="Espace réservé du numéro de diapositive 5"/>
          <p:cNvSpPr>
            <a:spLocks noGrp="1"/>
          </p:cNvSpPr>
          <p:nvPr>
            <p:ph type="sldNum" sz="quarter" idx="12"/>
          </p:nvPr>
        </p:nvSpPr>
        <p:spPr/>
        <p:txBody>
          <a:bodyPr/>
          <a:lstStyle/>
          <a:p>
            <a:fld id="{D79C58E8-16B3-4005-852B-98A8F8027FEB}" type="slidenum">
              <a:rPr lang="fr-BE" smtClean="0"/>
              <a:t>‹N°›</a:t>
            </a:fld>
            <a:endParaRPr lang="fr-BE"/>
          </a:p>
        </p:txBody>
      </p:sp>
    </p:spTree>
    <p:extLst>
      <p:ext uri="{BB962C8B-B14F-4D97-AF65-F5344CB8AC3E}">
        <p14:creationId xmlns:p14="http://schemas.microsoft.com/office/powerpoint/2010/main" val="1067848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24FE6244-3BDD-4EF8-826A-A962F918F91A}" type="datetime1">
              <a:rPr lang="fr-BE" smtClean="0"/>
              <a:t>28-03-17</a:t>
            </a:fld>
            <a:endParaRPr lang="fr-BE"/>
          </a:p>
        </p:txBody>
      </p:sp>
      <p:sp>
        <p:nvSpPr>
          <p:cNvPr id="5" name="Espace réservé du pied de page 4"/>
          <p:cNvSpPr>
            <a:spLocks noGrp="1"/>
          </p:cNvSpPr>
          <p:nvPr>
            <p:ph type="ftr" sz="quarter" idx="11"/>
          </p:nvPr>
        </p:nvSpPr>
        <p:spPr/>
        <p:txBody>
          <a:bodyPr/>
          <a:lstStyle/>
          <a:p>
            <a:r>
              <a:rPr lang="fr-BE" smtClean="0"/>
              <a:t>Chantal Muller - Haute Ecole de Namur-Liège-Luxembourg - </a:t>
            </a:r>
            <a:endParaRPr lang="fr-BE"/>
          </a:p>
        </p:txBody>
      </p:sp>
      <p:sp>
        <p:nvSpPr>
          <p:cNvPr id="6" name="Espace réservé du numéro de diapositive 5"/>
          <p:cNvSpPr>
            <a:spLocks noGrp="1"/>
          </p:cNvSpPr>
          <p:nvPr>
            <p:ph type="sldNum" sz="quarter" idx="12"/>
          </p:nvPr>
        </p:nvSpPr>
        <p:spPr/>
        <p:txBody>
          <a:bodyPr/>
          <a:lstStyle/>
          <a:p>
            <a:fld id="{D79C58E8-16B3-4005-852B-98A8F8027FEB}" type="slidenum">
              <a:rPr lang="fr-BE" smtClean="0"/>
              <a:t>‹N°›</a:t>
            </a:fld>
            <a:endParaRPr lang="fr-BE"/>
          </a:p>
        </p:txBody>
      </p:sp>
    </p:spTree>
    <p:extLst>
      <p:ext uri="{BB962C8B-B14F-4D97-AF65-F5344CB8AC3E}">
        <p14:creationId xmlns:p14="http://schemas.microsoft.com/office/powerpoint/2010/main" val="1695356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FC508D62-2B14-40E9-B0CD-98C80B0E6C93}" type="datetime1">
              <a:rPr lang="fr-BE" smtClean="0"/>
              <a:t>28-03-17</a:t>
            </a:fld>
            <a:endParaRPr lang="fr-BE"/>
          </a:p>
        </p:txBody>
      </p:sp>
      <p:sp>
        <p:nvSpPr>
          <p:cNvPr id="5" name="Espace réservé du pied de page 4"/>
          <p:cNvSpPr>
            <a:spLocks noGrp="1"/>
          </p:cNvSpPr>
          <p:nvPr>
            <p:ph type="ftr" sz="quarter" idx="11"/>
          </p:nvPr>
        </p:nvSpPr>
        <p:spPr/>
        <p:txBody>
          <a:bodyPr/>
          <a:lstStyle/>
          <a:p>
            <a:r>
              <a:rPr lang="fr-BE" smtClean="0"/>
              <a:t>Chantal Muller - Haute Ecole de Namur-Liège-Luxembourg - </a:t>
            </a:r>
            <a:endParaRPr lang="fr-BE"/>
          </a:p>
        </p:txBody>
      </p:sp>
      <p:sp>
        <p:nvSpPr>
          <p:cNvPr id="6" name="Espace réservé du numéro de diapositive 5"/>
          <p:cNvSpPr>
            <a:spLocks noGrp="1"/>
          </p:cNvSpPr>
          <p:nvPr>
            <p:ph type="sldNum" sz="quarter" idx="12"/>
          </p:nvPr>
        </p:nvSpPr>
        <p:spPr/>
        <p:txBody>
          <a:bodyPr/>
          <a:lstStyle/>
          <a:p>
            <a:fld id="{D79C58E8-16B3-4005-852B-98A8F8027FEB}" type="slidenum">
              <a:rPr lang="fr-BE" smtClean="0"/>
              <a:t>‹N°›</a:t>
            </a:fld>
            <a:endParaRPr lang="fr-BE"/>
          </a:p>
        </p:txBody>
      </p:sp>
    </p:spTree>
    <p:extLst>
      <p:ext uri="{BB962C8B-B14F-4D97-AF65-F5344CB8AC3E}">
        <p14:creationId xmlns:p14="http://schemas.microsoft.com/office/powerpoint/2010/main" val="2321331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1B99659-051C-43D6-8FB2-18588778F88A}" type="datetime1">
              <a:rPr lang="fr-BE" smtClean="0"/>
              <a:t>28-03-17</a:t>
            </a:fld>
            <a:endParaRPr lang="fr-BE"/>
          </a:p>
        </p:txBody>
      </p:sp>
      <p:sp>
        <p:nvSpPr>
          <p:cNvPr id="6" name="Espace réservé du pied de page 5"/>
          <p:cNvSpPr>
            <a:spLocks noGrp="1"/>
          </p:cNvSpPr>
          <p:nvPr>
            <p:ph type="ftr" sz="quarter" idx="11"/>
          </p:nvPr>
        </p:nvSpPr>
        <p:spPr/>
        <p:txBody>
          <a:bodyPr/>
          <a:lstStyle/>
          <a:p>
            <a:r>
              <a:rPr lang="fr-BE" smtClean="0"/>
              <a:t>Chantal Muller - Haute Ecole de Namur-Liège-Luxembourg - </a:t>
            </a:r>
            <a:endParaRPr lang="fr-BE"/>
          </a:p>
        </p:txBody>
      </p:sp>
      <p:sp>
        <p:nvSpPr>
          <p:cNvPr id="7" name="Espace réservé du numéro de diapositive 6"/>
          <p:cNvSpPr>
            <a:spLocks noGrp="1"/>
          </p:cNvSpPr>
          <p:nvPr>
            <p:ph type="sldNum" sz="quarter" idx="12"/>
          </p:nvPr>
        </p:nvSpPr>
        <p:spPr/>
        <p:txBody>
          <a:bodyPr/>
          <a:lstStyle/>
          <a:p>
            <a:fld id="{D79C58E8-16B3-4005-852B-98A8F8027FEB}" type="slidenum">
              <a:rPr lang="fr-BE" smtClean="0"/>
              <a:t>‹N°›</a:t>
            </a:fld>
            <a:endParaRPr lang="fr-BE"/>
          </a:p>
        </p:txBody>
      </p:sp>
    </p:spTree>
    <p:extLst>
      <p:ext uri="{BB962C8B-B14F-4D97-AF65-F5344CB8AC3E}">
        <p14:creationId xmlns:p14="http://schemas.microsoft.com/office/powerpoint/2010/main" val="1659585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2DD9ABC7-DF91-4F3C-900D-8F45741A6FAA}" type="datetime1">
              <a:rPr lang="fr-BE" smtClean="0"/>
              <a:t>28-03-17</a:t>
            </a:fld>
            <a:endParaRPr lang="fr-BE"/>
          </a:p>
        </p:txBody>
      </p:sp>
      <p:sp>
        <p:nvSpPr>
          <p:cNvPr id="8" name="Espace réservé du pied de page 7"/>
          <p:cNvSpPr>
            <a:spLocks noGrp="1"/>
          </p:cNvSpPr>
          <p:nvPr>
            <p:ph type="ftr" sz="quarter" idx="11"/>
          </p:nvPr>
        </p:nvSpPr>
        <p:spPr/>
        <p:txBody>
          <a:bodyPr/>
          <a:lstStyle/>
          <a:p>
            <a:r>
              <a:rPr lang="fr-BE" smtClean="0"/>
              <a:t>Chantal Muller - Haute Ecole de Namur-Liège-Luxembourg - </a:t>
            </a:r>
            <a:endParaRPr lang="fr-BE"/>
          </a:p>
        </p:txBody>
      </p:sp>
      <p:sp>
        <p:nvSpPr>
          <p:cNvPr id="9" name="Espace réservé du numéro de diapositive 8"/>
          <p:cNvSpPr>
            <a:spLocks noGrp="1"/>
          </p:cNvSpPr>
          <p:nvPr>
            <p:ph type="sldNum" sz="quarter" idx="12"/>
          </p:nvPr>
        </p:nvSpPr>
        <p:spPr/>
        <p:txBody>
          <a:bodyPr/>
          <a:lstStyle/>
          <a:p>
            <a:fld id="{D79C58E8-16B3-4005-852B-98A8F8027FEB}" type="slidenum">
              <a:rPr lang="fr-BE" smtClean="0"/>
              <a:t>‹N°›</a:t>
            </a:fld>
            <a:endParaRPr lang="fr-BE"/>
          </a:p>
        </p:txBody>
      </p:sp>
    </p:spTree>
    <p:extLst>
      <p:ext uri="{BB962C8B-B14F-4D97-AF65-F5344CB8AC3E}">
        <p14:creationId xmlns:p14="http://schemas.microsoft.com/office/powerpoint/2010/main" val="74069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416EF06F-DBE2-4934-8832-4FC0F14D5A91}" type="datetime1">
              <a:rPr lang="fr-BE" smtClean="0"/>
              <a:t>28-03-17</a:t>
            </a:fld>
            <a:endParaRPr lang="fr-BE"/>
          </a:p>
        </p:txBody>
      </p:sp>
      <p:sp>
        <p:nvSpPr>
          <p:cNvPr id="4" name="Espace réservé du pied de page 3"/>
          <p:cNvSpPr>
            <a:spLocks noGrp="1"/>
          </p:cNvSpPr>
          <p:nvPr>
            <p:ph type="ftr" sz="quarter" idx="11"/>
          </p:nvPr>
        </p:nvSpPr>
        <p:spPr/>
        <p:txBody>
          <a:bodyPr/>
          <a:lstStyle/>
          <a:p>
            <a:r>
              <a:rPr lang="fr-BE" smtClean="0"/>
              <a:t>Chantal Muller - Haute Ecole de Namur-Liège-Luxembourg - </a:t>
            </a:r>
            <a:endParaRPr lang="fr-BE"/>
          </a:p>
        </p:txBody>
      </p:sp>
      <p:sp>
        <p:nvSpPr>
          <p:cNvPr id="5" name="Espace réservé du numéro de diapositive 4"/>
          <p:cNvSpPr>
            <a:spLocks noGrp="1"/>
          </p:cNvSpPr>
          <p:nvPr>
            <p:ph type="sldNum" sz="quarter" idx="12"/>
          </p:nvPr>
        </p:nvSpPr>
        <p:spPr/>
        <p:txBody>
          <a:bodyPr/>
          <a:lstStyle/>
          <a:p>
            <a:fld id="{D79C58E8-16B3-4005-852B-98A8F8027FEB}" type="slidenum">
              <a:rPr lang="fr-BE" smtClean="0"/>
              <a:t>‹N°›</a:t>
            </a:fld>
            <a:endParaRPr lang="fr-BE"/>
          </a:p>
        </p:txBody>
      </p:sp>
    </p:spTree>
    <p:extLst>
      <p:ext uri="{BB962C8B-B14F-4D97-AF65-F5344CB8AC3E}">
        <p14:creationId xmlns:p14="http://schemas.microsoft.com/office/powerpoint/2010/main" val="1685347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6F883DA-2C5D-45FF-8D44-369A111710E0}" type="datetime1">
              <a:rPr lang="fr-BE" smtClean="0"/>
              <a:t>28-03-17</a:t>
            </a:fld>
            <a:endParaRPr lang="fr-BE"/>
          </a:p>
        </p:txBody>
      </p:sp>
      <p:sp>
        <p:nvSpPr>
          <p:cNvPr id="3" name="Espace réservé du pied de page 2"/>
          <p:cNvSpPr>
            <a:spLocks noGrp="1"/>
          </p:cNvSpPr>
          <p:nvPr>
            <p:ph type="ftr" sz="quarter" idx="11"/>
          </p:nvPr>
        </p:nvSpPr>
        <p:spPr/>
        <p:txBody>
          <a:bodyPr/>
          <a:lstStyle/>
          <a:p>
            <a:r>
              <a:rPr lang="fr-BE" smtClean="0"/>
              <a:t>Chantal Muller - Haute Ecole de Namur-Liège-Luxembourg - </a:t>
            </a:r>
            <a:endParaRPr lang="fr-BE"/>
          </a:p>
        </p:txBody>
      </p:sp>
      <p:sp>
        <p:nvSpPr>
          <p:cNvPr id="4" name="Espace réservé du numéro de diapositive 3"/>
          <p:cNvSpPr>
            <a:spLocks noGrp="1"/>
          </p:cNvSpPr>
          <p:nvPr>
            <p:ph type="sldNum" sz="quarter" idx="12"/>
          </p:nvPr>
        </p:nvSpPr>
        <p:spPr/>
        <p:txBody>
          <a:bodyPr/>
          <a:lstStyle/>
          <a:p>
            <a:fld id="{D79C58E8-16B3-4005-852B-98A8F8027FEB}" type="slidenum">
              <a:rPr lang="fr-BE" smtClean="0"/>
              <a:t>‹N°›</a:t>
            </a:fld>
            <a:endParaRPr lang="fr-BE"/>
          </a:p>
        </p:txBody>
      </p:sp>
    </p:spTree>
    <p:extLst>
      <p:ext uri="{BB962C8B-B14F-4D97-AF65-F5344CB8AC3E}">
        <p14:creationId xmlns:p14="http://schemas.microsoft.com/office/powerpoint/2010/main" val="2758665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3C25845-7F09-4F3A-96D9-F59A9C359183}" type="datetime1">
              <a:rPr lang="fr-BE" smtClean="0"/>
              <a:t>28-03-17</a:t>
            </a:fld>
            <a:endParaRPr lang="fr-BE"/>
          </a:p>
        </p:txBody>
      </p:sp>
      <p:sp>
        <p:nvSpPr>
          <p:cNvPr id="6" name="Espace réservé du pied de page 5"/>
          <p:cNvSpPr>
            <a:spLocks noGrp="1"/>
          </p:cNvSpPr>
          <p:nvPr>
            <p:ph type="ftr" sz="quarter" idx="11"/>
          </p:nvPr>
        </p:nvSpPr>
        <p:spPr/>
        <p:txBody>
          <a:bodyPr/>
          <a:lstStyle/>
          <a:p>
            <a:r>
              <a:rPr lang="fr-BE" smtClean="0"/>
              <a:t>Chantal Muller - Haute Ecole de Namur-Liège-Luxembourg - </a:t>
            </a:r>
            <a:endParaRPr lang="fr-BE"/>
          </a:p>
        </p:txBody>
      </p:sp>
      <p:sp>
        <p:nvSpPr>
          <p:cNvPr id="7" name="Espace réservé du numéro de diapositive 6"/>
          <p:cNvSpPr>
            <a:spLocks noGrp="1"/>
          </p:cNvSpPr>
          <p:nvPr>
            <p:ph type="sldNum" sz="quarter" idx="12"/>
          </p:nvPr>
        </p:nvSpPr>
        <p:spPr/>
        <p:txBody>
          <a:bodyPr/>
          <a:lstStyle/>
          <a:p>
            <a:fld id="{D79C58E8-16B3-4005-852B-98A8F8027FEB}" type="slidenum">
              <a:rPr lang="fr-BE" smtClean="0"/>
              <a:t>‹N°›</a:t>
            </a:fld>
            <a:endParaRPr lang="fr-BE"/>
          </a:p>
        </p:txBody>
      </p:sp>
    </p:spTree>
    <p:extLst>
      <p:ext uri="{BB962C8B-B14F-4D97-AF65-F5344CB8AC3E}">
        <p14:creationId xmlns:p14="http://schemas.microsoft.com/office/powerpoint/2010/main" val="1543911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D1157EEA-A4D8-4B9D-9464-B362B771FFAD}" type="datetime1">
              <a:rPr lang="fr-BE" smtClean="0"/>
              <a:t>28-03-17</a:t>
            </a:fld>
            <a:endParaRPr lang="fr-BE"/>
          </a:p>
        </p:txBody>
      </p:sp>
      <p:sp>
        <p:nvSpPr>
          <p:cNvPr id="6" name="Espace réservé du pied de page 5"/>
          <p:cNvSpPr>
            <a:spLocks noGrp="1"/>
          </p:cNvSpPr>
          <p:nvPr>
            <p:ph type="ftr" sz="quarter" idx="11"/>
          </p:nvPr>
        </p:nvSpPr>
        <p:spPr/>
        <p:txBody>
          <a:bodyPr/>
          <a:lstStyle/>
          <a:p>
            <a:r>
              <a:rPr lang="fr-BE" smtClean="0"/>
              <a:t>Chantal Muller - Haute Ecole de Namur-Liège-Luxembourg - </a:t>
            </a:r>
            <a:endParaRPr lang="fr-BE"/>
          </a:p>
        </p:txBody>
      </p:sp>
      <p:sp>
        <p:nvSpPr>
          <p:cNvPr id="7" name="Espace réservé du numéro de diapositive 6"/>
          <p:cNvSpPr>
            <a:spLocks noGrp="1"/>
          </p:cNvSpPr>
          <p:nvPr>
            <p:ph type="sldNum" sz="quarter" idx="12"/>
          </p:nvPr>
        </p:nvSpPr>
        <p:spPr/>
        <p:txBody>
          <a:bodyPr/>
          <a:lstStyle/>
          <a:p>
            <a:fld id="{D79C58E8-16B3-4005-852B-98A8F8027FEB}" type="slidenum">
              <a:rPr lang="fr-BE" smtClean="0"/>
              <a:t>‹N°›</a:t>
            </a:fld>
            <a:endParaRPr lang="fr-BE"/>
          </a:p>
        </p:txBody>
      </p:sp>
    </p:spTree>
    <p:extLst>
      <p:ext uri="{BB962C8B-B14F-4D97-AF65-F5344CB8AC3E}">
        <p14:creationId xmlns:p14="http://schemas.microsoft.com/office/powerpoint/2010/main" val="4156000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D51A7-01EA-4475-8CAB-E12879D4B8EB}" type="datetime1">
              <a:rPr lang="fr-BE" smtClean="0"/>
              <a:t>28-03-17</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BE" smtClean="0"/>
              <a:t>Chantal Muller - Haute Ecole de Namur-Liège-Luxembourg - </a:t>
            </a:r>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9C58E8-16B3-4005-852B-98A8F8027FEB}" type="slidenum">
              <a:rPr lang="fr-BE" smtClean="0"/>
              <a:t>‹N°›</a:t>
            </a:fld>
            <a:endParaRPr lang="fr-BE"/>
          </a:p>
        </p:txBody>
      </p:sp>
    </p:spTree>
    <p:extLst>
      <p:ext uri="{BB962C8B-B14F-4D97-AF65-F5344CB8AC3E}">
        <p14:creationId xmlns:p14="http://schemas.microsoft.com/office/powerpoint/2010/main" val="2471808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casabatllo.es/en/saint-georges-day/"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image" Target="../media/image23.jpe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BE" dirty="0" smtClean="0"/>
              <a:t>Stories living on </a:t>
            </a:r>
            <a:r>
              <a:rPr lang="fr-BE" dirty="0" err="1" smtClean="0"/>
              <a:t>today</a:t>
            </a:r>
            <a:r>
              <a:rPr lang="fr-BE" dirty="0" smtClean="0"/>
              <a:t>: customs, </a:t>
            </a:r>
            <a:r>
              <a:rPr lang="fr-BE" dirty="0" smtClean="0"/>
              <a:t>traditions, places, monuments</a:t>
            </a:r>
            <a:endParaRPr lang="fr-BE" dirty="0"/>
          </a:p>
        </p:txBody>
      </p:sp>
      <p:sp>
        <p:nvSpPr>
          <p:cNvPr id="3" name="Sous-titre 2"/>
          <p:cNvSpPr>
            <a:spLocks noGrp="1"/>
          </p:cNvSpPr>
          <p:nvPr>
            <p:ph type="subTitle" idx="1"/>
          </p:nvPr>
        </p:nvSpPr>
        <p:spPr/>
        <p:txBody>
          <a:bodyPr/>
          <a:lstStyle/>
          <a:p>
            <a:endParaRPr lang="fr-BE" dirty="0" smtClean="0"/>
          </a:p>
          <a:p>
            <a:r>
              <a:rPr lang="fr-BE" dirty="0" err="1" smtClean="0"/>
              <a:t>Continuity</a:t>
            </a:r>
            <a:r>
              <a:rPr lang="fr-BE" dirty="0" smtClean="0"/>
              <a:t> and changes</a:t>
            </a:r>
          </a:p>
          <a:p>
            <a:r>
              <a:rPr lang="fr-BE" dirty="0" smtClean="0"/>
              <a:t>Values and </a:t>
            </a:r>
            <a:r>
              <a:rPr lang="fr-BE" dirty="0" err="1" smtClean="0"/>
              <a:t>competences</a:t>
            </a:r>
            <a:endParaRPr lang="fr-BE" dirty="0" smtClean="0"/>
          </a:p>
          <a:p>
            <a:endParaRPr lang="fr-BE" dirty="0"/>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9555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Saint George and the dragon</a:t>
            </a:r>
            <a:endParaRPr lang="fr-BE" dirty="0"/>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7" name="Pict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5576" y="1628800"/>
            <a:ext cx="4267200"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5868144" y="2636912"/>
            <a:ext cx="2880320" cy="923330"/>
          </a:xfrm>
          <a:prstGeom prst="rect">
            <a:avLst/>
          </a:prstGeom>
          <a:noFill/>
        </p:spPr>
        <p:txBody>
          <a:bodyPr wrap="square" rtlCol="0">
            <a:spAutoFit/>
          </a:bodyPr>
          <a:lstStyle/>
          <a:p>
            <a:r>
              <a:rPr lang="fr-BE" dirty="0" smtClean="0"/>
              <a:t>Paolo Uccello</a:t>
            </a:r>
          </a:p>
          <a:p>
            <a:r>
              <a:rPr lang="fr-BE" dirty="0" smtClean="0"/>
              <a:t>Saint George and the dragon</a:t>
            </a:r>
          </a:p>
          <a:p>
            <a:r>
              <a:rPr lang="fr-BE" dirty="0" smtClean="0"/>
              <a:t>About 1470</a:t>
            </a:r>
            <a:endParaRPr lang="fr-BE" dirty="0"/>
          </a:p>
        </p:txBody>
      </p:sp>
    </p:spTree>
    <p:extLst>
      <p:ext uri="{BB962C8B-B14F-4D97-AF65-F5344CB8AC3E}">
        <p14:creationId xmlns:p14="http://schemas.microsoft.com/office/powerpoint/2010/main" val="24637775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Saint George and the dragon</a:t>
            </a:r>
            <a:endParaRPr lang="fr-BE" dirty="0"/>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29" name="Pict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98404" y="1268760"/>
            <a:ext cx="3810000"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descr="Stained glass window telling the story of St George, by Dante Gabriel Rossetti for Morris, Marshall, Faulkner &amp; Co., England, about 1862. Museum nos. C.316-1927; C.315-1927; C.318-1927; C.319-1927; C.320-1927; C.317-19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403887"/>
            <a:ext cx="3096344" cy="4559101"/>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4572000" y="4797152"/>
            <a:ext cx="4176464" cy="1200329"/>
          </a:xfrm>
          <a:prstGeom prst="rect">
            <a:avLst/>
          </a:prstGeom>
          <a:noFill/>
        </p:spPr>
        <p:txBody>
          <a:bodyPr wrap="square" rtlCol="0">
            <a:spAutoFit/>
          </a:bodyPr>
          <a:lstStyle/>
          <a:p>
            <a:r>
              <a:rPr lang="fr-BE" dirty="0" smtClean="0"/>
              <a:t>Gabriel Dante Rossetti</a:t>
            </a:r>
          </a:p>
          <a:p>
            <a:r>
              <a:rPr lang="fr-BE" dirty="0" smtClean="0"/>
              <a:t>Saint George </a:t>
            </a:r>
            <a:r>
              <a:rPr lang="fr-BE" dirty="0" err="1" smtClean="0"/>
              <a:t>slaying</a:t>
            </a:r>
            <a:r>
              <a:rPr lang="fr-BE" dirty="0" smtClean="0"/>
              <a:t> the dragon</a:t>
            </a:r>
          </a:p>
          <a:p>
            <a:r>
              <a:rPr lang="fr-BE" dirty="0" err="1" smtClean="0"/>
              <a:t>Stained</a:t>
            </a:r>
            <a:r>
              <a:rPr lang="fr-BE" dirty="0" smtClean="0"/>
              <a:t> glass </a:t>
            </a:r>
            <a:r>
              <a:rPr lang="fr-BE" dirty="0" err="1" smtClean="0"/>
              <a:t>window</a:t>
            </a:r>
            <a:endParaRPr lang="fr-BE" dirty="0" smtClean="0"/>
          </a:p>
          <a:p>
            <a:r>
              <a:rPr lang="fr-BE" dirty="0" smtClean="0"/>
              <a:t>About 1862</a:t>
            </a:r>
            <a:endParaRPr lang="fr-BE" dirty="0"/>
          </a:p>
        </p:txBody>
      </p:sp>
    </p:spTree>
    <p:extLst>
      <p:ext uri="{BB962C8B-B14F-4D97-AF65-F5344CB8AC3E}">
        <p14:creationId xmlns:p14="http://schemas.microsoft.com/office/powerpoint/2010/main" val="23053612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Saint George and the dragon</a:t>
            </a:r>
            <a:endParaRPr lang="fr-BE" dirty="0"/>
          </a:p>
        </p:txBody>
      </p:sp>
      <p:sp>
        <p:nvSpPr>
          <p:cNvPr id="3" name="Espace réservé du contenu 2"/>
          <p:cNvSpPr>
            <a:spLocks noGrp="1"/>
          </p:cNvSpPr>
          <p:nvPr>
            <p:ph idx="1"/>
          </p:nvPr>
        </p:nvSpPr>
        <p:spPr/>
        <p:txBody>
          <a:bodyPr>
            <a:normAutofit fontScale="92500"/>
          </a:bodyPr>
          <a:lstStyle/>
          <a:p>
            <a:pPr marL="0" indent="0">
              <a:buNone/>
            </a:pPr>
            <a:r>
              <a:rPr lang="fr-BE" dirty="0" smtClean="0"/>
              <a:t>Barcelona</a:t>
            </a:r>
          </a:p>
          <a:p>
            <a:pPr marL="0" indent="0">
              <a:buNone/>
            </a:pPr>
            <a:endParaRPr lang="fr-BE" dirty="0"/>
          </a:p>
          <a:p>
            <a:pPr marL="0" indent="0">
              <a:buNone/>
            </a:pPr>
            <a:endParaRPr lang="fr-BE" dirty="0" smtClean="0"/>
          </a:p>
          <a:p>
            <a:pPr marL="0" indent="0">
              <a:buNone/>
            </a:pPr>
            <a:endParaRPr lang="fr-BE" dirty="0"/>
          </a:p>
          <a:p>
            <a:pPr marL="0" indent="0">
              <a:buNone/>
            </a:pPr>
            <a:endParaRPr lang="fr-BE" dirty="0" smtClean="0"/>
          </a:p>
          <a:p>
            <a:pPr marL="0" indent="0">
              <a:buNone/>
            </a:pPr>
            <a:endParaRPr lang="fr-BE" dirty="0"/>
          </a:p>
          <a:p>
            <a:pPr marL="0" indent="0">
              <a:buNone/>
            </a:pPr>
            <a:endParaRPr lang="fr-BE" dirty="0" smtClean="0"/>
          </a:p>
          <a:p>
            <a:pPr marL="0" indent="0">
              <a:buNone/>
            </a:pPr>
            <a:r>
              <a:rPr lang="fr-BE" dirty="0" smtClean="0">
                <a:hlinkClick r:id="rId2"/>
              </a:rPr>
              <a:t>https://www.casabatllo.es/en/saint-georges-day/</a:t>
            </a:r>
            <a:endParaRPr lang="fr-BE" dirty="0"/>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1484784"/>
            <a:ext cx="2202757" cy="3790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87038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Saint George and the dragon</a:t>
            </a:r>
            <a:endParaRPr lang="fr-BE" dirty="0"/>
          </a:p>
        </p:txBody>
      </p:sp>
      <p:sp>
        <p:nvSpPr>
          <p:cNvPr id="3" name="Espace réservé du contenu 2"/>
          <p:cNvSpPr>
            <a:spLocks noGrp="1"/>
          </p:cNvSpPr>
          <p:nvPr>
            <p:ph idx="1"/>
          </p:nvPr>
        </p:nvSpPr>
        <p:spPr/>
        <p:txBody>
          <a:bodyPr/>
          <a:lstStyle/>
          <a:p>
            <a:pPr marL="0" indent="0">
              <a:buNone/>
            </a:pPr>
            <a:r>
              <a:rPr lang="fr-BE" dirty="0" smtClean="0"/>
              <a:t>Barcelona</a:t>
            </a:r>
          </a:p>
          <a:p>
            <a:pPr marL="0" indent="0">
              <a:buNone/>
            </a:pPr>
            <a:endParaRPr lang="fr-BE" dirty="0"/>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5" y="2052757"/>
            <a:ext cx="5256584" cy="3720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00785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Saint George and the dragon</a:t>
            </a:r>
            <a:endParaRPr lang="fr-BE" dirty="0"/>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327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28875" y="2434430"/>
            <a:ext cx="5164262" cy="3442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539552" y="1628800"/>
            <a:ext cx="7920880" cy="646331"/>
          </a:xfrm>
          <a:prstGeom prst="rect">
            <a:avLst/>
          </a:prstGeom>
          <a:noFill/>
        </p:spPr>
        <p:txBody>
          <a:bodyPr wrap="square" rtlCol="0">
            <a:spAutoFit/>
          </a:bodyPr>
          <a:lstStyle/>
          <a:p>
            <a:r>
              <a:rPr lang="fr-BE" sz="3600" dirty="0" smtClean="0"/>
              <a:t>Mons </a:t>
            </a:r>
            <a:r>
              <a:rPr lang="fr-BE" sz="3600" dirty="0" smtClean="0"/>
              <a:t>(B) – </a:t>
            </a:r>
            <a:r>
              <a:rPr lang="fr-BE" sz="2800" dirty="0" smtClean="0"/>
              <a:t>UNESCO – Intangible cultural </a:t>
            </a:r>
            <a:r>
              <a:rPr lang="fr-BE" sz="2800" dirty="0" err="1" smtClean="0"/>
              <a:t>heritage</a:t>
            </a:r>
            <a:endParaRPr lang="fr-BE" sz="2000"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87860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Saint George and the dragon</a:t>
            </a:r>
            <a:endParaRPr lang="fr-BE" dirty="0"/>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337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6085" y="1600200"/>
            <a:ext cx="581183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1054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Saint George and the dragon</a:t>
            </a:r>
            <a:endParaRPr lang="fr-BE" dirty="0"/>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348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921510"/>
            <a:ext cx="8229600" cy="3883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7815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Saint George and the dragon</a:t>
            </a:r>
            <a:endParaRPr lang="fr-BE" dirty="0"/>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1" name="Pict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91502" y="1600200"/>
            <a:ext cx="616099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6008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Saint George and the dragon</a:t>
            </a:r>
            <a:endParaRPr lang="fr-BE" dirty="0"/>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5" name="Pict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87624" y="1845035"/>
            <a:ext cx="6989042" cy="3494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6223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err="1" smtClean="0"/>
              <a:t>Drachenstich</a:t>
            </a:r>
            <a:r>
              <a:rPr lang="fr-BE" dirty="0" smtClean="0"/>
              <a:t> – Fürth </a:t>
            </a:r>
            <a:r>
              <a:rPr lang="fr-BE" dirty="0" err="1" smtClean="0"/>
              <a:t>im</a:t>
            </a:r>
            <a:r>
              <a:rPr lang="fr-BE" dirty="0" smtClean="0"/>
              <a:t> Wald (D)</a:t>
            </a:r>
            <a:endParaRPr lang="fr-BE" dirty="0"/>
          </a:p>
        </p:txBody>
      </p:sp>
      <p:sp>
        <p:nvSpPr>
          <p:cNvPr id="4" name="Espace réservé du pied de page 3"/>
          <p:cNvSpPr>
            <a:spLocks noGrp="1"/>
          </p:cNvSpPr>
          <p:nvPr>
            <p:ph type="ftr" sz="quarter" idx="11"/>
          </p:nvPr>
        </p:nvSpPr>
        <p:spPr>
          <a:xfrm>
            <a:off x="3124200" y="6356350"/>
            <a:ext cx="5840288" cy="365125"/>
          </a:xfrm>
        </p:spPr>
        <p:txBody>
          <a:bodyPr/>
          <a:lstStyle/>
          <a:p>
            <a:r>
              <a:rPr lang="fr-BE" dirty="0" smtClean="0"/>
              <a:t>Chantal Muller - Haute Ecole de Namur-Liège-Luxembourg - </a:t>
            </a:r>
            <a:endParaRPr lang="fr-BE" dirty="0"/>
          </a:p>
        </p:txBody>
      </p:sp>
      <p:pic>
        <p:nvPicPr>
          <p:cNvPr id="378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1645335"/>
            <a:ext cx="6120679" cy="4488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5340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3" name="Espace réservé du contenu 2"/>
          <p:cNvSpPr>
            <a:spLocks noGrp="1"/>
          </p:cNvSpPr>
          <p:nvPr>
            <p:ph idx="1"/>
          </p:nvPr>
        </p:nvSpPr>
        <p:spPr/>
        <p:txBody>
          <a:bodyPr/>
          <a:lstStyle/>
          <a:p>
            <a:pPr marL="0" indent="0">
              <a:buNone/>
            </a:pPr>
            <a:r>
              <a:rPr lang="fr-BE" dirty="0" smtClean="0"/>
              <a:t>	‘There have been </a:t>
            </a:r>
            <a:r>
              <a:rPr lang="fr-BE" dirty="0" err="1" smtClean="0"/>
              <a:t>great</a:t>
            </a:r>
            <a:r>
              <a:rPr lang="fr-BE" dirty="0" smtClean="0"/>
              <a:t> </a:t>
            </a:r>
            <a:r>
              <a:rPr lang="fr-BE" dirty="0" err="1" smtClean="0"/>
              <a:t>societies</a:t>
            </a:r>
            <a:r>
              <a:rPr lang="fr-BE" dirty="0" smtClean="0"/>
              <a:t> </a:t>
            </a:r>
            <a:r>
              <a:rPr lang="fr-BE" dirty="0" err="1" smtClean="0"/>
              <a:t>that</a:t>
            </a:r>
            <a:r>
              <a:rPr lang="fr-BE" dirty="0" smtClean="0"/>
              <a:t> </a:t>
            </a:r>
            <a:r>
              <a:rPr lang="fr-BE" dirty="0" err="1" smtClean="0"/>
              <a:t>did</a:t>
            </a:r>
            <a:r>
              <a:rPr lang="fr-BE" dirty="0" smtClean="0"/>
              <a:t> not use the </a:t>
            </a:r>
            <a:r>
              <a:rPr lang="fr-BE" dirty="0" err="1" smtClean="0"/>
              <a:t>wheel</a:t>
            </a:r>
            <a:r>
              <a:rPr lang="fr-BE" dirty="0" smtClean="0"/>
              <a:t>, but </a:t>
            </a:r>
            <a:r>
              <a:rPr lang="fr-BE" dirty="0" err="1" smtClean="0"/>
              <a:t>there</a:t>
            </a:r>
            <a:r>
              <a:rPr lang="fr-BE" dirty="0" smtClean="0"/>
              <a:t> have been no </a:t>
            </a:r>
            <a:r>
              <a:rPr lang="fr-BE" dirty="0" err="1" smtClean="0"/>
              <a:t>societies</a:t>
            </a:r>
            <a:r>
              <a:rPr lang="fr-BE" dirty="0" smtClean="0"/>
              <a:t> </a:t>
            </a:r>
            <a:r>
              <a:rPr lang="fr-BE" dirty="0" err="1" smtClean="0"/>
              <a:t>that</a:t>
            </a:r>
            <a:r>
              <a:rPr lang="fr-BE" dirty="0" smtClean="0"/>
              <a:t> </a:t>
            </a:r>
            <a:r>
              <a:rPr lang="fr-BE" dirty="0" err="1" smtClean="0"/>
              <a:t>did</a:t>
            </a:r>
            <a:r>
              <a:rPr lang="fr-BE" dirty="0" smtClean="0"/>
              <a:t> not tell stories’</a:t>
            </a:r>
          </a:p>
          <a:p>
            <a:pPr marL="0" indent="0">
              <a:buNone/>
            </a:pPr>
            <a:endParaRPr lang="fr-BE" dirty="0"/>
          </a:p>
          <a:p>
            <a:pPr marL="0" indent="0">
              <a:buNone/>
            </a:pPr>
            <a:r>
              <a:rPr lang="fr-BE" dirty="0" smtClean="0"/>
              <a:t>	Ursula K. Le </a:t>
            </a:r>
            <a:r>
              <a:rPr lang="fr-BE" dirty="0" err="1" smtClean="0"/>
              <a:t>Guin</a:t>
            </a:r>
            <a:r>
              <a:rPr lang="fr-BE" dirty="0" smtClean="0"/>
              <a:t>    </a:t>
            </a:r>
            <a:endParaRPr lang="fr-BE" dirty="0"/>
          </a:p>
        </p:txBody>
      </p:sp>
      <p:sp>
        <p:nvSpPr>
          <p:cNvPr id="4" name="Espace réservé du pied de page 3"/>
          <p:cNvSpPr>
            <a:spLocks noGrp="1"/>
          </p:cNvSpPr>
          <p:nvPr>
            <p:ph type="ftr" sz="quarter" idx="11"/>
          </p:nvPr>
        </p:nvSpPr>
        <p:spPr>
          <a:xfrm>
            <a:off x="3131840" y="6309320"/>
            <a:ext cx="5616624" cy="365125"/>
          </a:xfrm>
        </p:spPr>
        <p:txBody>
          <a:bodyPr/>
          <a:lstStyle/>
          <a:p>
            <a:r>
              <a:rPr lang="fr-BE" dirty="0" smtClean="0"/>
              <a:t>Chantal Muller - Haute Ecole de Namur-Liège-Luxembourg - </a:t>
            </a:r>
            <a:endParaRPr lang="fr-B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5" y="3636709"/>
            <a:ext cx="3240360" cy="2224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6404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err="1" smtClean="0"/>
              <a:t>Cracow</a:t>
            </a:r>
            <a:r>
              <a:rPr lang="fr-BE" dirty="0" smtClean="0"/>
              <a:t> – </a:t>
            </a:r>
            <a:r>
              <a:rPr lang="fr-BE" dirty="0" err="1" smtClean="0"/>
              <a:t>Wawel</a:t>
            </a:r>
            <a:r>
              <a:rPr lang="fr-BE" dirty="0" smtClean="0"/>
              <a:t> dragon</a:t>
            </a:r>
            <a:endParaRPr lang="fr-BE" dirty="0"/>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7" name="Pict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27583" y="1302800"/>
            <a:ext cx="3818511" cy="4790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5580112" y="2132856"/>
            <a:ext cx="3168352" cy="2308324"/>
          </a:xfrm>
          <a:prstGeom prst="rect">
            <a:avLst/>
          </a:prstGeom>
          <a:noFill/>
        </p:spPr>
        <p:txBody>
          <a:bodyPr wrap="square" rtlCol="0">
            <a:spAutoFit/>
          </a:bodyPr>
          <a:lstStyle/>
          <a:p>
            <a:r>
              <a:rPr lang="fr-BE" dirty="0" err="1" smtClean="0"/>
              <a:t>Metal</a:t>
            </a:r>
            <a:r>
              <a:rPr lang="fr-BE" dirty="0" smtClean="0"/>
              <a:t> sculpture</a:t>
            </a:r>
          </a:p>
          <a:p>
            <a:r>
              <a:rPr lang="fr-BE" dirty="0" smtClean="0"/>
              <a:t>By Bronislaw </a:t>
            </a:r>
            <a:r>
              <a:rPr lang="fr-BE" dirty="0" err="1" smtClean="0"/>
              <a:t>Cromy</a:t>
            </a:r>
            <a:r>
              <a:rPr lang="fr-BE" dirty="0" smtClean="0"/>
              <a:t> </a:t>
            </a:r>
          </a:p>
          <a:p>
            <a:endParaRPr lang="fr-BE" dirty="0"/>
          </a:p>
          <a:p>
            <a:r>
              <a:rPr lang="fr-BE" dirty="0" smtClean="0"/>
              <a:t>In front of the </a:t>
            </a:r>
            <a:r>
              <a:rPr lang="fr-BE" dirty="0" err="1" smtClean="0"/>
              <a:t>dragon’s</a:t>
            </a:r>
            <a:r>
              <a:rPr lang="fr-BE" dirty="0" smtClean="0"/>
              <a:t> den</a:t>
            </a:r>
          </a:p>
          <a:p>
            <a:endParaRPr lang="fr-BE" dirty="0"/>
          </a:p>
          <a:p>
            <a:r>
              <a:rPr lang="fr-BE" dirty="0" smtClean="0"/>
              <a:t>The dragon has 7 </a:t>
            </a:r>
            <a:r>
              <a:rPr lang="fr-BE" dirty="0" err="1" smtClean="0"/>
              <a:t>heads</a:t>
            </a:r>
            <a:r>
              <a:rPr lang="fr-BE" dirty="0" smtClean="0"/>
              <a:t> and </a:t>
            </a:r>
            <a:r>
              <a:rPr lang="fr-BE" dirty="0" err="1" smtClean="0"/>
              <a:t>noisily</a:t>
            </a:r>
            <a:r>
              <a:rPr lang="fr-BE" dirty="0" smtClean="0"/>
              <a:t> </a:t>
            </a:r>
            <a:r>
              <a:rPr lang="fr-BE" dirty="0" err="1" smtClean="0"/>
              <a:t>breathes</a:t>
            </a:r>
            <a:r>
              <a:rPr lang="fr-BE" dirty="0" smtClean="0"/>
              <a:t> </a:t>
            </a:r>
            <a:r>
              <a:rPr lang="fr-BE" dirty="0" err="1" smtClean="0"/>
              <a:t>fire</a:t>
            </a:r>
            <a:r>
              <a:rPr lang="fr-BE" dirty="0" smtClean="0"/>
              <a:t> </a:t>
            </a:r>
            <a:r>
              <a:rPr lang="fr-BE" dirty="0" err="1" smtClean="0"/>
              <a:t>every</a:t>
            </a:r>
            <a:r>
              <a:rPr lang="fr-BE" dirty="0" smtClean="0"/>
              <a:t> few minutes.</a:t>
            </a:r>
            <a:endParaRPr lang="fr-BE" dirty="0"/>
          </a:p>
        </p:txBody>
      </p:sp>
    </p:spTree>
    <p:extLst>
      <p:ext uri="{BB962C8B-B14F-4D97-AF65-F5344CB8AC3E}">
        <p14:creationId xmlns:p14="http://schemas.microsoft.com/office/powerpoint/2010/main" val="19957912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dirty="0" smtClean="0"/>
              <a:t>Saint George and the dragon</a:t>
            </a:r>
            <a:br>
              <a:rPr lang="fr-BE" dirty="0" smtClean="0"/>
            </a:br>
            <a:r>
              <a:rPr lang="fr-BE" dirty="0" smtClean="0"/>
              <a:t> in modern </a:t>
            </a:r>
            <a:r>
              <a:rPr lang="fr-BE" dirty="0" err="1" smtClean="0"/>
              <a:t>children</a:t>
            </a:r>
            <a:r>
              <a:rPr lang="fr-BE" dirty="0" smtClean="0"/>
              <a:t> </a:t>
            </a:r>
            <a:r>
              <a:rPr lang="fr-BE" dirty="0" err="1" smtClean="0"/>
              <a:t>literature</a:t>
            </a:r>
            <a:endParaRPr lang="fr-BE" dirty="0"/>
          </a:p>
        </p:txBody>
      </p:sp>
      <p:sp>
        <p:nvSpPr>
          <p:cNvPr id="4" name="Espace réservé du pied de page 3"/>
          <p:cNvSpPr>
            <a:spLocks noGrp="1"/>
          </p:cNvSpPr>
          <p:nvPr>
            <p:ph type="ftr" sz="quarter" idx="11"/>
          </p:nvPr>
        </p:nvSpPr>
        <p:spPr>
          <a:xfrm>
            <a:off x="3124200" y="6356350"/>
            <a:ext cx="5840288" cy="365125"/>
          </a:xfrm>
        </p:spPr>
        <p:txBody>
          <a:bodyPr/>
          <a:lstStyle/>
          <a:p>
            <a:r>
              <a:rPr lang="fr-BE" dirty="0" smtClean="0"/>
              <a:t>Chantal Muller - Haute Ecole de Namur-Liège-Luxembourg - </a:t>
            </a:r>
            <a:endParaRPr lang="fr-BE" dirty="0"/>
          </a:p>
        </p:txBody>
      </p:sp>
      <p:pic>
        <p:nvPicPr>
          <p:cNvPr id="358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512" y="1986756"/>
            <a:ext cx="4752975" cy="3752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88089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dirty="0" smtClean="0"/>
              <a:t>Saint George and the dragon</a:t>
            </a:r>
            <a:br>
              <a:rPr lang="fr-BE" dirty="0" smtClean="0"/>
            </a:br>
            <a:r>
              <a:rPr lang="fr-BE" dirty="0" smtClean="0"/>
              <a:t> in modern </a:t>
            </a:r>
            <a:r>
              <a:rPr lang="fr-BE" dirty="0" err="1" smtClean="0"/>
              <a:t>children</a:t>
            </a:r>
            <a:r>
              <a:rPr lang="fr-BE" dirty="0" smtClean="0"/>
              <a:t> </a:t>
            </a:r>
            <a:r>
              <a:rPr lang="fr-BE" dirty="0" err="1" smtClean="0"/>
              <a:t>literature</a:t>
            </a:r>
            <a:endParaRPr lang="fr-BE" dirty="0"/>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Espace réservé du contenu 5"/>
          <p:cNvSpPr>
            <a:spLocks noGrp="1"/>
          </p:cNvSpPr>
          <p:nvPr>
            <p:ph idx="1"/>
          </p:nvPr>
        </p:nvSpPr>
        <p:spPr/>
        <p:txBody>
          <a:bodyPr>
            <a:normAutofit lnSpcReduction="10000"/>
          </a:bodyPr>
          <a:lstStyle/>
          <a:p>
            <a:pPr marL="0" indent="0">
              <a:buNone/>
            </a:pPr>
            <a:endParaRPr lang="fr-BE" dirty="0" smtClean="0"/>
          </a:p>
          <a:p>
            <a:pPr marL="0" indent="0">
              <a:buNone/>
            </a:pPr>
            <a:r>
              <a:rPr lang="fr-BE" dirty="0" smtClean="0"/>
              <a:t>Changes</a:t>
            </a:r>
          </a:p>
          <a:p>
            <a:pPr>
              <a:buFontTx/>
              <a:buChar char="-"/>
            </a:pPr>
            <a:r>
              <a:rPr lang="fr-BE" dirty="0" smtClean="0"/>
              <a:t>Good vs. Bad</a:t>
            </a:r>
          </a:p>
          <a:p>
            <a:pPr>
              <a:buFontTx/>
              <a:buChar char="-"/>
            </a:pPr>
            <a:r>
              <a:rPr lang="fr-BE" dirty="0" err="1" smtClean="0"/>
              <a:t>Characteristics</a:t>
            </a:r>
            <a:endParaRPr lang="fr-BE" dirty="0" smtClean="0"/>
          </a:p>
          <a:p>
            <a:pPr>
              <a:buFontTx/>
              <a:buChar char="-"/>
            </a:pPr>
            <a:r>
              <a:rPr lang="fr-BE" dirty="0" err="1" smtClean="0"/>
              <a:t>Appearance</a:t>
            </a:r>
            <a:endParaRPr lang="fr-BE" dirty="0" smtClean="0"/>
          </a:p>
          <a:p>
            <a:pPr>
              <a:buFontTx/>
              <a:buChar char="-"/>
            </a:pPr>
            <a:r>
              <a:rPr lang="fr-BE" dirty="0" smtClean="0"/>
              <a:t>Setting</a:t>
            </a:r>
          </a:p>
          <a:p>
            <a:pPr>
              <a:buFontTx/>
              <a:buChar char="-"/>
            </a:pPr>
            <a:r>
              <a:rPr lang="fr-BE" dirty="0" err="1" smtClean="0"/>
              <a:t>Lifestyle</a:t>
            </a:r>
            <a:endParaRPr lang="fr-BE" dirty="0" smtClean="0"/>
          </a:p>
          <a:p>
            <a:pPr>
              <a:buFontTx/>
              <a:buChar char="-"/>
            </a:pPr>
            <a:r>
              <a:rPr lang="fr-BE" dirty="0" smtClean="0"/>
              <a:t>Humour</a:t>
            </a:r>
            <a:endParaRPr lang="fr-BE" dirty="0" smtClean="0"/>
          </a:p>
          <a:p>
            <a:pPr>
              <a:buFontTx/>
              <a:buChar char="-"/>
            </a:pPr>
            <a:endParaRPr lang="fr-BE" dirty="0" smtClean="0"/>
          </a:p>
          <a:p>
            <a:pPr>
              <a:buFontTx/>
              <a:buChar char="-"/>
            </a:pPr>
            <a:endParaRPr lang="fr-BE" dirty="0" smtClean="0"/>
          </a:p>
        </p:txBody>
      </p:sp>
    </p:spTree>
    <p:extLst>
      <p:ext uri="{BB962C8B-B14F-4D97-AF65-F5344CB8AC3E}">
        <p14:creationId xmlns:p14="http://schemas.microsoft.com/office/powerpoint/2010/main" val="8052010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079444"/>
            <a:ext cx="1983772" cy="1961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116632"/>
            <a:ext cx="2016224" cy="1830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09" y="4985980"/>
            <a:ext cx="3999160" cy="1697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84168" y="260648"/>
            <a:ext cx="2505352" cy="2449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3847" y="289828"/>
            <a:ext cx="2091431" cy="183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18234" y="3501008"/>
            <a:ext cx="2641203" cy="2287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79912" y="2354743"/>
            <a:ext cx="1472680" cy="2646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899592" y="4149080"/>
            <a:ext cx="2520280" cy="369332"/>
          </a:xfrm>
          <a:prstGeom prst="rect">
            <a:avLst/>
          </a:prstGeom>
          <a:noFill/>
        </p:spPr>
        <p:txBody>
          <a:bodyPr wrap="square" rtlCol="0">
            <a:spAutoFit/>
          </a:bodyPr>
          <a:lstStyle/>
          <a:p>
            <a:r>
              <a:rPr lang="fr-BE" dirty="0" err="1" smtClean="0"/>
              <a:t>Minisaga</a:t>
            </a:r>
            <a:r>
              <a:rPr lang="fr-BE" dirty="0" smtClean="0"/>
              <a:t> – 50 </a:t>
            </a:r>
            <a:r>
              <a:rPr lang="fr-BE" dirty="0" err="1" smtClean="0"/>
              <a:t>words</a:t>
            </a:r>
            <a:endParaRPr lang="fr-BE" dirty="0"/>
          </a:p>
        </p:txBody>
      </p:sp>
    </p:spTree>
    <p:extLst>
      <p:ext uri="{BB962C8B-B14F-4D97-AF65-F5344CB8AC3E}">
        <p14:creationId xmlns:p14="http://schemas.microsoft.com/office/powerpoint/2010/main" val="10579986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BE" dirty="0" smtClean="0"/>
              <a:t>Stories and </a:t>
            </a:r>
            <a:r>
              <a:rPr lang="fr-BE" dirty="0" smtClean="0"/>
              <a:t> traditions - places </a:t>
            </a:r>
            <a:r>
              <a:rPr lang="fr-BE" dirty="0" smtClean="0"/>
              <a:t>/ monuments</a:t>
            </a:r>
            <a:endParaRPr lang="fr-BE" dirty="0"/>
          </a:p>
        </p:txBody>
      </p:sp>
      <p:sp>
        <p:nvSpPr>
          <p:cNvPr id="3" name="Espace réservé du contenu 2"/>
          <p:cNvSpPr>
            <a:spLocks noGrp="1"/>
          </p:cNvSpPr>
          <p:nvPr>
            <p:ph idx="1"/>
          </p:nvPr>
        </p:nvSpPr>
        <p:spPr/>
        <p:txBody>
          <a:bodyPr/>
          <a:lstStyle/>
          <a:p>
            <a:pPr marL="0" indent="0">
              <a:buNone/>
            </a:pPr>
            <a:r>
              <a:rPr lang="fr-BE" dirty="0" err="1" smtClean="0"/>
              <a:t>Antwerp</a:t>
            </a:r>
            <a:r>
              <a:rPr lang="fr-BE" dirty="0" smtClean="0"/>
              <a:t> – </a:t>
            </a:r>
            <a:r>
              <a:rPr lang="fr-BE" dirty="0" err="1" smtClean="0"/>
              <a:t>Brabo</a:t>
            </a:r>
            <a:endParaRPr lang="fr-BE" dirty="0" smtClean="0"/>
          </a:p>
          <a:p>
            <a:pPr marL="0" indent="0">
              <a:buNone/>
            </a:pPr>
            <a:r>
              <a:rPr lang="fr-BE" dirty="0" smtClean="0"/>
              <a:t>Brussels – </a:t>
            </a:r>
            <a:r>
              <a:rPr lang="fr-BE" dirty="0" err="1" smtClean="0"/>
              <a:t>Manneken</a:t>
            </a:r>
            <a:r>
              <a:rPr lang="fr-BE" dirty="0" smtClean="0"/>
              <a:t> Pis</a:t>
            </a:r>
          </a:p>
          <a:p>
            <a:pPr marL="0" indent="0">
              <a:buNone/>
            </a:pPr>
            <a:r>
              <a:rPr lang="fr-BE" dirty="0" smtClean="0"/>
              <a:t>Namur &amp; Dinant – 4 </a:t>
            </a:r>
            <a:r>
              <a:rPr lang="fr-BE" dirty="0" err="1" smtClean="0"/>
              <a:t>Aymon</a:t>
            </a:r>
            <a:r>
              <a:rPr lang="fr-BE" dirty="0" smtClean="0"/>
              <a:t> sons</a:t>
            </a:r>
          </a:p>
          <a:p>
            <a:pPr marL="0" indent="0">
              <a:buNone/>
            </a:pPr>
            <a:r>
              <a:rPr lang="fr-BE" dirty="0" smtClean="0"/>
              <a:t>Orval – The Mathilde </a:t>
            </a:r>
            <a:r>
              <a:rPr lang="fr-BE" dirty="0" err="1" smtClean="0"/>
              <a:t>fountain</a:t>
            </a:r>
            <a:r>
              <a:rPr lang="fr-BE" dirty="0" smtClean="0"/>
              <a:t> </a:t>
            </a:r>
          </a:p>
          <a:p>
            <a:pPr marL="0" indent="0">
              <a:buNone/>
            </a:pPr>
            <a:r>
              <a:rPr lang="fr-BE" dirty="0" smtClean="0"/>
              <a:t>Mechelen – </a:t>
            </a:r>
            <a:r>
              <a:rPr lang="fr-BE" dirty="0" err="1" smtClean="0"/>
              <a:t>Maneblussers</a:t>
            </a:r>
            <a:r>
              <a:rPr lang="fr-BE" dirty="0" smtClean="0"/>
              <a:t> – Moon </a:t>
            </a:r>
            <a:r>
              <a:rPr lang="fr-BE" dirty="0" err="1" smtClean="0"/>
              <a:t>extinguishers</a:t>
            </a:r>
            <a:endParaRPr lang="fr-BE" dirty="0" smtClean="0"/>
          </a:p>
          <a:p>
            <a:pPr marL="0" indent="0">
              <a:buNone/>
            </a:pPr>
            <a:r>
              <a:rPr lang="fr-BE" dirty="0" smtClean="0"/>
              <a:t>Liège – </a:t>
            </a:r>
            <a:r>
              <a:rPr lang="fr-BE" smtClean="0"/>
              <a:t>Tchantchès</a:t>
            </a:r>
            <a:endParaRPr lang="fr-BE" dirty="0" smtClean="0"/>
          </a:p>
          <a:p>
            <a:pPr marL="0" indent="0">
              <a:buNone/>
            </a:pPr>
            <a:endParaRPr lang="fr-BE" dirty="0" smtClean="0"/>
          </a:p>
          <a:p>
            <a:pPr marL="0" indent="0">
              <a:buNone/>
            </a:pPr>
            <a:endParaRPr lang="fr-BE" dirty="0"/>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72574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Namur – the </a:t>
            </a:r>
            <a:r>
              <a:rPr lang="fr-BE" dirty="0" err="1" smtClean="0"/>
              <a:t>stilters</a:t>
            </a:r>
            <a:endParaRPr lang="fr-BE" dirty="0"/>
          </a:p>
        </p:txBody>
      </p:sp>
      <p:sp>
        <p:nvSpPr>
          <p:cNvPr id="4" name="Espace réservé du pied de page 3"/>
          <p:cNvSpPr>
            <a:spLocks noGrp="1"/>
          </p:cNvSpPr>
          <p:nvPr>
            <p:ph type="ftr" sz="quarter" idx="11"/>
          </p:nvPr>
        </p:nvSpPr>
        <p:spPr>
          <a:xfrm>
            <a:off x="3124200" y="6356350"/>
            <a:ext cx="5840288" cy="365125"/>
          </a:xfrm>
        </p:spPr>
        <p:txBody>
          <a:bodyPr/>
          <a:lstStyle/>
          <a:p>
            <a:r>
              <a:rPr lang="fr-BE" dirty="0" smtClean="0"/>
              <a:t>Chantal Muller - Haute Ecole de Namur-Liège-Luxembourg - </a:t>
            </a:r>
            <a:endParaRPr lang="fr-B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Espace réservé du contenu 5" descr="Résultat de recherche d'images pour &quot;namur story échasseurs&quot;"/>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9549" y="1866956"/>
            <a:ext cx="7984901" cy="3992451"/>
          </a:xfrm>
          <a:prstGeom prst="rect">
            <a:avLst/>
          </a:prstGeom>
          <a:noFill/>
          <a:ln>
            <a:noFill/>
          </a:ln>
        </p:spPr>
      </p:pic>
    </p:spTree>
    <p:extLst>
      <p:ext uri="{BB962C8B-B14F-4D97-AF65-F5344CB8AC3E}">
        <p14:creationId xmlns:p14="http://schemas.microsoft.com/office/powerpoint/2010/main" val="39568333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Namur – the </a:t>
            </a:r>
            <a:r>
              <a:rPr lang="fr-BE" dirty="0" err="1" smtClean="0"/>
              <a:t>stilters</a:t>
            </a:r>
            <a:endParaRPr lang="fr-BE" dirty="0"/>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389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1564686"/>
            <a:ext cx="6552728" cy="4357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79016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Espace réservé du contenu 5" descr="Orval - La légende d’Orval"/>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9512" y="404664"/>
            <a:ext cx="4388346" cy="2624931"/>
          </a:xfrm>
          <a:prstGeom prst="rect">
            <a:avLst/>
          </a:prstGeom>
          <a:noFill/>
          <a:ln>
            <a:noFill/>
          </a:ln>
        </p:spPr>
      </p:pic>
      <p:pic>
        <p:nvPicPr>
          <p:cNvPr id="7" name="Image 6" descr="Villers-devant-Orval : fontaine Mathilde 3"/>
          <p:cNvPicPr/>
          <p:nvPr/>
        </p:nvPicPr>
        <p:blipFill>
          <a:blip r:embed="rId4">
            <a:extLst>
              <a:ext uri="{28A0092B-C50C-407E-A947-70E740481C1C}">
                <a14:useLocalDpi xmlns:a14="http://schemas.microsoft.com/office/drawing/2010/main" val="0"/>
              </a:ext>
            </a:extLst>
          </a:blip>
          <a:srcRect/>
          <a:stretch>
            <a:fillRect/>
          </a:stretch>
        </p:blipFill>
        <p:spPr bwMode="auto">
          <a:xfrm>
            <a:off x="5796136" y="548680"/>
            <a:ext cx="1466850" cy="2200275"/>
          </a:xfrm>
          <a:prstGeom prst="rect">
            <a:avLst/>
          </a:prstGeom>
          <a:noFill/>
          <a:ln>
            <a:noFill/>
          </a:ln>
        </p:spPr>
      </p:pic>
      <p:pic>
        <p:nvPicPr>
          <p:cNvPr id="8" name="Image 7" descr="Résultat de recherche d'images pour &quot;orval bière logo&quo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7073" y="3501008"/>
            <a:ext cx="4392488" cy="2178995"/>
          </a:xfrm>
          <a:prstGeom prst="rect">
            <a:avLst/>
          </a:prstGeom>
          <a:noFill/>
          <a:ln>
            <a:noFill/>
          </a:ln>
        </p:spPr>
      </p:pic>
    </p:spTree>
    <p:extLst>
      <p:ext uri="{BB962C8B-B14F-4D97-AF65-F5344CB8AC3E}">
        <p14:creationId xmlns:p14="http://schemas.microsoft.com/office/powerpoint/2010/main" val="23659243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5" name="Espace réservé du contenu 4" descr="The legends of the peeing kid"/>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628800"/>
            <a:ext cx="7416824" cy="3816424"/>
          </a:xfrm>
          <a:prstGeom prst="rect">
            <a:avLst/>
          </a:prstGeom>
          <a:noFill/>
          <a:ln>
            <a:noFill/>
          </a:ln>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3519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 5" descr="http://www.antwerp-tourist-guide.com/images/xBrabo-fountain-hand.jpg.pagespeed.ic.vzjg9p0eUe.jpg"/>
          <p:cNvPicPr/>
          <p:nvPr/>
        </p:nvPicPr>
        <p:blipFill>
          <a:blip r:embed="rId3">
            <a:extLst>
              <a:ext uri="{28A0092B-C50C-407E-A947-70E740481C1C}">
                <a14:useLocalDpi xmlns:a14="http://schemas.microsoft.com/office/drawing/2010/main" val="0"/>
              </a:ext>
            </a:extLst>
          </a:blip>
          <a:srcRect/>
          <a:stretch>
            <a:fillRect/>
          </a:stretch>
        </p:blipFill>
        <p:spPr bwMode="auto">
          <a:xfrm>
            <a:off x="827584" y="692696"/>
            <a:ext cx="2381250" cy="3867150"/>
          </a:xfrm>
          <a:prstGeom prst="rect">
            <a:avLst/>
          </a:prstGeom>
          <a:noFill/>
          <a:ln>
            <a:noFill/>
          </a:ln>
        </p:spPr>
      </p:pic>
      <p:pic>
        <p:nvPicPr>
          <p:cNvPr id="7" name="Espace réservé du contenu 6" descr="Brabo The Hand Thrower by TravelPod Member Keithfamily"/>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716016" y="2348880"/>
            <a:ext cx="3672408" cy="3178160"/>
          </a:xfrm>
          <a:prstGeom prst="rect">
            <a:avLst/>
          </a:prstGeom>
          <a:noFill/>
          <a:ln>
            <a:noFill/>
          </a:ln>
        </p:spPr>
      </p:pic>
    </p:spTree>
    <p:extLst>
      <p:ext uri="{BB962C8B-B14F-4D97-AF65-F5344CB8AC3E}">
        <p14:creationId xmlns:p14="http://schemas.microsoft.com/office/powerpoint/2010/main" val="27784779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3" name="Espace réservé du contenu 2"/>
          <p:cNvSpPr>
            <a:spLocks noGrp="1"/>
          </p:cNvSpPr>
          <p:nvPr>
            <p:ph idx="1"/>
          </p:nvPr>
        </p:nvSpPr>
        <p:spPr/>
        <p:txBody>
          <a:bodyPr/>
          <a:lstStyle/>
          <a:p>
            <a:pPr marL="0" indent="0">
              <a:buNone/>
            </a:pPr>
            <a:r>
              <a:rPr lang="fr-BE" smtClean="0"/>
              <a:t>‘Story causes us to tap into the universal situations of life, to stand in the shoes of others in all the world’s past, present and future, taking risks, suffering, sorrowing, laughing, wondering, challenging, feeling satisfied but, most of all, tuning into the archetypes of all story wisdom.’</a:t>
            </a:r>
          </a:p>
          <a:p>
            <a:pPr marL="0" indent="0">
              <a:buNone/>
            </a:pPr>
            <a:endParaRPr lang="fr-BE" smtClean="0"/>
          </a:p>
          <a:p>
            <a:pPr marL="0" indent="0">
              <a:buNone/>
            </a:pPr>
            <a:r>
              <a:rPr lang="fr-BE" smtClean="0"/>
              <a:t>	Barton &amp; Booth – </a:t>
            </a:r>
            <a:r>
              <a:rPr lang="fr-BE" i="1" smtClean="0"/>
              <a:t>Stories in the classroom</a:t>
            </a:r>
            <a:endParaRPr lang="fr-BE" dirty="0"/>
          </a:p>
        </p:txBody>
      </p:sp>
      <p:sp>
        <p:nvSpPr>
          <p:cNvPr id="4" name="Espace réservé du pied de page 3"/>
          <p:cNvSpPr>
            <a:spLocks noGrp="1"/>
          </p:cNvSpPr>
          <p:nvPr>
            <p:ph type="ftr" sz="quarter" idx="11"/>
          </p:nvPr>
        </p:nvSpPr>
        <p:spPr>
          <a:xfrm>
            <a:off x="3124200" y="6356350"/>
            <a:ext cx="5696272" cy="365125"/>
          </a:xfrm>
        </p:spPr>
        <p:txBody>
          <a:bodyPr/>
          <a:lstStyle/>
          <a:p>
            <a:r>
              <a:rPr lang="fr-BE" smtClean="0"/>
              <a:t>Chantal Muller - Haute Ecole de Namur-Liège-Luxembourg - </a:t>
            </a:r>
            <a:endParaRPr lang="fr-B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96017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4" name="Espace réservé du pied de page 3"/>
          <p:cNvSpPr>
            <a:spLocks noGrp="1"/>
          </p:cNvSpPr>
          <p:nvPr>
            <p:ph type="ftr" sz="quarter" idx="11"/>
          </p:nvPr>
        </p:nvSpPr>
        <p:spPr>
          <a:xfrm>
            <a:off x="3124200" y="6356350"/>
            <a:ext cx="5840288" cy="365125"/>
          </a:xfrm>
        </p:spPr>
        <p:txBody>
          <a:bodyPr/>
          <a:lstStyle/>
          <a:p>
            <a:r>
              <a:rPr lang="fr-BE" dirty="0" smtClean="0"/>
              <a:t>Chantal Muller - Haute Ecole de Namur-Liège-Luxembourg - </a:t>
            </a:r>
            <a:endParaRPr lang="fr-B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 5" descr="Résultat de recherche d'images pour &quot;4 fils aymon sculpture namur&quot;"/>
          <p:cNvPicPr/>
          <p:nvPr/>
        </p:nvPicPr>
        <p:blipFill>
          <a:blip r:embed="rId3">
            <a:extLst>
              <a:ext uri="{28A0092B-C50C-407E-A947-70E740481C1C}">
                <a14:useLocalDpi xmlns:a14="http://schemas.microsoft.com/office/drawing/2010/main" val="0"/>
              </a:ext>
            </a:extLst>
          </a:blip>
          <a:srcRect/>
          <a:stretch>
            <a:fillRect/>
          </a:stretch>
        </p:blipFill>
        <p:spPr bwMode="auto">
          <a:xfrm>
            <a:off x="395536" y="548680"/>
            <a:ext cx="4176464" cy="2967112"/>
          </a:xfrm>
          <a:prstGeom prst="rect">
            <a:avLst/>
          </a:prstGeom>
          <a:noFill/>
          <a:ln>
            <a:noFill/>
          </a:ln>
        </p:spPr>
      </p:pic>
      <p:pic>
        <p:nvPicPr>
          <p:cNvPr id="7" name="Espace réservé du contenu 6" descr="http://www.dinant.be/uploads/pages/1/66/bayard.jpg"/>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635896" y="3140968"/>
            <a:ext cx="4572508" cy="3035176"/>
          </a:xfrm>
          <a:prstGeom prst="rect">
            <a:avLst/>
          </a:prstGeom>
          <a:noFill/>
          <a:ln>
            <a:noFill/>
          </a:ln>
        </p:spPr>
      </p:pic>
    </p:spTree>
    <p:extLst>
      <p:ext uri="{BB962C8B-B14F-4D97-AF65-F5344CB8AC3E}">
        <p14:creationId xmlns:p14="http://schemas.microsoft.com/office/powerpoint/2010/main" val="8593902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Espace réservé du contenu 5" descr="Résultat de recherche d'images pour &quot;maneblussers&quot;"/>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32656"/>
            <a:ext cx="3168352" cy="3350146"/>
          </a:xfrm>
          <a:prstGeom prst="rect">
            <a:avLst/>
          </a:prstGeom>
          <a:noFill/>
          <a:ln>
            <a:noFill/>
          </a:ln>
        </p:spPr>
      </p:pic>
      <p:pic>
        <p:nvPicPr>
          <p:cNvPr id="7" name="Image 6" descr="Résultat de recherche d'images pour &quot;maneblussers&quot;"/>
          <p:cNvPicPr/>
          <p:nvPr/>
        </p:nvPicPr>
        <p:blipFill>
          <a:blip r:embed="rId4">
            <a:extLst>
              <a:ext uri="{28A0092B-C50C-407E-A947-70E740481C1C}">
                <a14:useLocalDpi xmlns:a14="http://schemas.microsoft.com/office/drawing/2010/main" val="0"/>
              </a:ext>
            </a:extLst>
          </a:blip>
          <a:srcRect/>
          <a:stretch>
            <a:fillRect/>
          </a:stretch>
        </p:blipFill>
        <p:spPr bwMode="auto">
          <a:xfrm>
            <a:off x="3275856" y="2996952"/>
            <a:ext cx="5759450" cy="2559685"/>
          </a:xfrm>
          <a:prstGeom prst="rect">
            <a:avLst/>
          </a:prstGeom>
          <a:noFill/>
          <a:ln>
            <a:noFill/>
          </a:ln>
        </p:spPr>
      </p:pic>
    </p:spTree>
    <p:extLst>
      <p:ext uri="{BB962C8B-B14F-4D97-AF65-F5344CB8AC3E}">
        <p14:creationId xmlns:p14="http://schemas.microsoft.com/office/powerpoint/2010/main" val="40256975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3" name="Espace réservé du contenu 2"/>
          <p:cNvSpPr>
            <a:spLocks noGrp="1"/>
          </p:cNvSpPr>
          <p:nvPr>
            <p:ph idx="1"/>
          </p:nvPr>
        </p:nvSpPr>
        <p:spPr/>
        <p:txBody>
          <a:bodyPr/>
          <a:lstStyle/>
          <a:p>
            <a:pPr marL="0" indent="0">
              <a:buNone/>
            </a:pPr>
            <a:r>
              <a:rPr lang="fr-BE" dirty="0" err="1" smtClean="0"/>
              <a:t>What</a:t>
            </a:r>
            <a:r>
              <a:rPr lang="fr-BE" dirty="0" smtClean="0"/>
              <a:t> about </a:t>
            </a:r>
            <a:r>
              <a:rPr lang="fr-BE" dirty="0" err="1" smtClean="0"/>
              <a:t>your</a:t>
            </a:r>
            <a:r>
              <a:rPr lang="fr-BE" dirty="0" smtClean="0"/>
              <a:t> place?</a:t>
            </a:r>
          </a:p>
          <a:p>
            <a:pPr marL="0" indent="0">
              <a:buNone/>
            </a:pPr>
            <a:r>
              <a:rPr lang="fr-BE" dirty="0" err="1" smtClean="0"/>
              <a:t>What</a:t>
            </a:r>
            <a:r>
              <a:rPr lang="fr-BE" dirty="0" smtClean="0"/>
              <a:t> about </a:t>
            </a:r>
            <a:r>
              <a:rPr lang="fr-BE" dirty="0" err="1" smtClean="0"/>
              <a:t>your</a:t>
            </a:r>
            <a:r>
              <a:rPr lang="fr-BE" dirty="0" smtClean="0"/>
              <a:t> country?</a:t>
            </a:r>
          </a:p>
          <a:p>
            <a:pPr marL="0" indent="0">
              <a:buNone/>
            </a:pPr>
            <a:endParaRPr lang="fr-BE" dirty="0"/>
          </a:p>
          <a:p>
            <a:pPr marL="0" indent="0">
              <a:buNone/>
            </a:pPr>
            <a:r>
              <a:rPr lang="fr-BE" dirty="0" smtClean="0"/>
              <a:t>Do </a:t>
            </a:r>
            <a:r>
              <a:rPr lang="fr-BE" dirty="0" err="1" smtClean="0"/>
              <a:t>you</a:t>
            </a:r>
            <a:r>
              <a:rPr lang="fr-BE" dirty="0" smtClean="0"/>
              <a:t> know </a:t>
            </a:r>
            <a:r>
              <a:rPr lang="fr-BE" dirty="0" err="1" smtClean="0"/>
              <a:t>any</a:t>
            </a:r>
            <a:r>
              <a:rPr lang="fr-BE" dirty="0" smtClean="0"/>
              <a:t> </a:t>
            </a:r>
            <a:r>
              <a:rPr lang="fr-BE" dirty="0" err="1" smtClean="0"/>
              <a:t>other</a:t>
            </a:r>
            <a:r>
              <a:rPr lang="fr-BE" dirty="0" smtClean="0"/>
              <a:t> tale / story </a:t>
            </a:r>
            <a:r>
              <a:rPr lang="fr-BE" dirty="0" err="1" smtClean="0"/>
              <a:t>like</a:t>
            </a:r>
            <a:r>
              <a:rPr lang="fr-BE" dirty="0" smtClean="0"/>
              <a:t> </a:t>
            </a:r>
            <a:r>
              <a:rPr lang="fr-BE" dirty="0" err="1" smtClean="0"/>
              <a:t>these</a:t>
            </a:r>
            <a:r>
              <a:rPr lang="fr-BE" dirty="0" smtClean="0"/>
              <a:t>?</a:t>
            </a:r>
            <a:endParaRPr lang="fr-BE" dirty="0"/>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0323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3" name="Espace réservé du contenu 2"/>
          <p:cNvSpPr>
            <a:spLocks noGrp="1"/>
          </p:cNvSpPr>
          <p:nvPr>
            <p:ph idx="1"/>
          </p:nvPr>
        </p:nvSpPr>
        <p:spPr/>
        <p:txBody>
          <a:bodyPr/>
          <a:lstStyle/>
          <a:p>
            <a:endParaRPr lang="fr-BE"/>
          </a:p>
        </p:txBody>
      </p:sp>
      <p:sp>
        <p:nvSpPr>
          <p:cNvPr id="4" name="Espace réservé du pied de page 3"/>
          <p:cNvSpPr>
            <a:spLocks noGrp="1"/>
          </p:cNvSpPr>
          <p:nvPr>
            <p:ph type="ftr" sz="quarter" idx="11"/>
          </p:nvPr>
        </p:nvSpPr>
        <p:spPr>
          <a:xfrm>
            <a:off x="3124200" y="6356350"/>
            <a:ext cx="5840288" cy="365125"/>
          </a:xfrm>
        </p:spPr>
        <p:txBody>
          <a:bodyPr/>
          <a:lstStyle/>
          <a:p>
            <a:r>
              <a:rPr lang="fr-BE" dirty="0" smtClean="0"/>
              <a:t>Chantal Muller - Haute Ecole de Namur-Liège-Luxembourg - </a:t>
            </a:r>
            <a:endParaRPr lang="fr-B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57052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err="1" smtClean="0"/>
              <a:t>Fastelavn</a:t>
            </a:r>
            <a:r>
              <a:rPr lang="fr-BE" dirty="0" smtClean="0"/>
              <a:t> - </a:t>
            </a:r>
            <a:r>
              <a:rPr lang="fr-BE" dirty="0" err="1" smtClean="0"/>
              <a:t>Denmark</a:t>
            </a:r>
            <a:endParaRPr lang="fr-BE" dirty="0"/>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3993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27984" y="3573016"/>
            <a:ext cx="4371975"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descr="Résultat de recherche d'images pour &quot;slå katten af tønden&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700808"/>
            <a:ext cx="3792653" cy="2520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78133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err="1" smtClean="0"/>
              <a:t>Bonfire</a:t>
            </a:r>
            <a:r>
              <a:rPr lang="fr-BE" dirty="0" smtClean="0"/>
              <a:t> night</a:t>
            </a:r>
            <a:endParaRPr lang="fr-BE" dirty="0"/>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430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24175" y="1667669"/>
            <a:ext cx="3295650" cy="439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01175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St Nicholas’ </a:t>
            </a:r>
            <a:r>
              <a:rPr lang="fr-BE" dirty="0" err="1" smtClean="0"/>
              <a:t>day</a:t>
            </a:r>
            <a:endParaRPr lang="fr-BE" dirty="0"/>
          </a:p>
        </p:txBody>
      </p:sp>
      <p:sp>
        <p:nvSpPr>
          <p:cNvPr id="4" name="Espace réservé du pied de page 3"/>
          <p:cNvSpPr>
            <a:spLocks noGrp="1"/>
          </p:cNvSpPr>
          <p:nvPr>
            <p:ph type="ftr" sz="quarter" idx="11"/>
          </p:nvPr>
        </p:nvSpPr>
        <p:spPr/>
        <p:txBody>
          <a:bodyPr/>
          <a:lstStyle/>
          <a:p>
            <a:r>
              <a:rPr lang="fr-BE" smtClean="0"/>
              <a:t>Chantal Muller - Haute Ecole de Namur-Liège-Luxembourg - </a:t>
            </a:r>
            <a:endParaRPr lang="fr-BE"/>
          </a:p>
        </p:txBody>
      </p:sp>
      <p:pic>
        <p:nvPicPr>
          <p:cNvPr id="440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268760"/>
            <a:ext cx="4044027"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6" name="Picture 4" descr="Résultat de recherche d'images pour &quot;saint nicolas école bruxelles&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429000"/>
            <a:ext cx="3912941" cy="1956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012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St </a:t>
            </a:r>
            <a:r>
              <a:rPr lang="fr-BE" dirty="0" err="1" smtClean="0"/>
              <a:t>Martin’s</a:t>
            </a:r>
            <a:r>
              <a:rPr lang="fr-BE" dirty="0" smtClean="0"/>
              <a:t> </a:t>
            </a:r>
            <a:r>
              <a:rPr lang="fr-BE" dirty="0" err="1" smtClean="0"/>
              <a:t>day</a:t>
            </a:r>
            <a:endParaRPr lang="fr-BE" dirty="0"/>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 name="Pict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7544" y="1628800"/>
            <a:ext cx="3730014"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descr="Résultat de recherche d'images pour &quot;sankt martin germany&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3116" y="3356992"/>
            <a:ext cx="3735288" cy="2178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8964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3" name="Espace réservé du contenu 2"/>
          <p:cNvSpPr>
            <a:spLocks noGrp="1"/>
          </p:cNvSpPr>
          <p:nvPr>
            <p:ph idx="1"/>
          </p:nvPr>
        </p:nvSpPr>
        <p:spPr/>
        <p:txBody>
          <a:bodyPr/>
          <a:lstStyle/>
          <a:p>
            <a:pPr marL="0" indent="0">
              <a:buNone/>
            </a:pPr>
            <a:r>
              <a:rPr lang="fr-BE" dirty="0" smtClean="0"/>
              <a:t>‘</a:t>
            </a:r>
            <a:r>
              <a:rPr lang="fr-BE" dirty="0" err="1" smtClean="0"/>
              <a:t>After</a:t>
            </a:r>
            <a:r>
              <a:rPr lang="fr-BE" dirty="0" smtClean="0"/>
              <a:t> </a:t>
            </a:r>
            <a:r>
              <a:rPr lang="fr-BE" dirty="0" err="1" smtClean="0"/>
              <a:t>nourishment</a:t>
            </a:r>
            <a:r>
              <a:rPr lang="fr-BE" dirty="0" smtClean="0"/>
              <a:t>, </a:t>
            </a:r>
            <a:r>
              <a:rPr lang="fr-BE" dirty="0" err="1" smtClean="0"/>
              <a:t>shelter</a:t>
            </a:r>
            <a:r>
              <a:rPr lang="fr-BE" dirty="0" smtClean="0"/>
              <a:t> and </a:t>
            </a:r>
            <a:r>
              <a:rPr lang="fr-BE" dirty="0" err="1" smtClean="0"/>
              <a:t>companionship</a:t>
            </a:r>
            <a:r>
              <a:rPr lang="fr-BE" dirty="0" smtClean="0"/>
              <a:t>, stories are the </a:t>
            </a:r>
            <a:r>
              <a:rPr lang="fr-BE" dirty="0" err="1" smtClean="0"/>
              <a:t>thing</a:t>
            </a:r>
            <a:r>
              <a:rPr lang="fr-BE" dirty="0" smtClean="0"/>
              <a:t> </a:t>
            </a:r>
            <a:r>
              <a:rPr lang="fr-BE" dirty="0" err="1" smtClean="0"/>
              <a:t>we</a:t>
            </a:r>
            <a:r>
              <a:rPr lang="fr-BE" dirty="0" smtClean="0"/>
              <a:t> </a:t>
            </a:r>
            <a:r>
              <a:rPr lang="fr-BE" dirty="0" err="1" smtClean="0"/>
              <a:t>need</a:t>
            </a:r>
            <a:r>
              <a:rPr lang="fr-BE" dirty="0" smtClean="0"/>
              <a:t> </a:t>
            </a:r>
            <a:r>
              <a:rPr lang="fr-BE" dirty="0" err="1" smtClean="0"/>
              <a:t>most</a:t>
            </a:r>
            <a:r>
              <a:rPr lang="fr-BE" dirty="0" smtClean="0"/>
              <a:t> in the world’</a:t>
            </a:r>
          </a:p>
          <a:p>
            <a:pPr marL="0" indent="0">
              <a:buNone/>
            </a:pPr>
            <a:endParaRPr lang="fr-BE" dirty="0"/>
          </a:p>
          <a:p>
            <a:pPr marL="0" indent="0">
              <a:buNone/>
            </a:pPr>
            <a:r>
              <a:rPr lang="fr-BE" dirty="0" smtClean="0"/>
              <a:t>Philip Pullman</a:t>
            </a:r>
            <a:endParaRPr lang="fr-BE" dirty="0"/>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86766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3" name="Espace réservé du contenu 2"/>
          <p:cNvSpPr>
            <a:spLocks noGrp="1"/>
          </p:cNvSpPr>
          <p:nvPr>
            <p:ph idx="1"/>
          </p:nvPr>
        </p:nvSpPr>
        <p:spPr/>
        <p:txBody>
          <a:bodyPr/>
          <a:lstStyle/>
          <a:p>
            <a:pPr marL="0" indent="0">
              <a:buNone/>
            </a:pPr>
            <a:r>
              <a:rPr lang="fr-BE" dirty="0" err="1" smtClean="0"/>
              <a:t>Thank</a:t>
            </a:r>
            <a:r>
              <a:rPr lang="fr-BE" dirty="0" smtClean="0"/>
              <a:t> </a:t>
            </a:r>
            <a:r>
              <a:rPr lang="fr-BE" dirty="0" err="1" smtClean="0"/>
              <a:t>you</a:t>
            </a:r>
            <a:r>
              <a:rPr lang="fr-BE" dirty="0" smtClean="0"/>
              <a:t>!</a:t>
            </a:r>
          </a:p>
          <a:p>
            <a:pPr marL="0" indent="0">
              <a:buNone/>
            </a:pPr>
            <a:r>
              <a:rPr lang="fr-BE" dirty="0" err="1" smtClean="0"/>
              <a:t>Enjoy</a:t>
            </a:r>
            <a:r>
              <a:rPr lang="fr-BE" dirty="0" smtClean="0"/>
              <a:t> stories and </a:t>
            </a:r>
            <a:r>
              <a:rPr lang="fr-BE" dirty="0" err="1" smtClean="0"/>
              <a:t>share</a:t>
            </a:r>
            <a:r>
              <a:rPr lang="fr-BE" dirty="0" smtClean="0"/>
              <a:t> </a:t>
            </a:r>
            <a:r>
              <a:rPr lang="fr-BE" dirty="0" err="1" smtClean="0"/>
              <a:t>this</a:t>
            </a:r>
            <a:r>
              <a:rPr lang="fr-BE" dirty="0" smtClean="0"/>
              <a:t> </a:t>
            </a:r>
            <a:r>
              <a:rPr lang="fr-BE" dirty="0" err="1" smtClean="0"/>
              <a:t>joy</a:t>
            </a:r>
            <a:r>
              <a:rPr lang="fr-BE" dirty="0" smtClean="0"/>
              <a:t>!</a:t>
            </a:r>
            <a:endParaRPr lang="fr-BE" dirty="0"/>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75664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Universal - unique</a:t>
            </a:r>
            <a:endParaRPr lang="fr-BE" dirty="0"/>
          </a:p>
        </p:txBody>
      </p:sp>
      <p:sp>
        <p:nvSpPr>
          <p:cNvPr id="3" name="Espace réservé du contenu 2"/>
          <p:cNvSpPr>
            <a:spLocks noGrp="1"/>
          </p:cNvSpPr>
          <p:nvPr>
            <p:ph idx="1"/>
          </p:nvPr>
        </p:nvSpPr>
        <p:spPr/>
        <p:txBody>
          <a:bodyPr/>
          <a:lstStyle/>
          <a:p>
            <a:pPr marL="0" indent="0">
              <a:buNone/>
            </a:pPr>
            <a:r>
              <a:rPr lang="fr-BE" dirty="0" smtClean="0"/>
              <a:t>‘Universel singulier’  (Hegel)</a:t>
            </a:r>
          </a:p>
          <a:p>
            <a:pPr marL="0" indent="0">
              <a:buNone/>
            </a:pPr>
            <a:endParaRPr lang="fr-BE" dirty="0" smtClean="0"/>
          </a:p>
          <a:p>
            <a:pPr marL="0" indent="0">
              <a:buNone/>
            </a:pPr>
            <a:r>
              <a:rPr lang="fr-BE" dirty="0"/>
              <a:t>	</a:t>
            </a:r>
            <a:r>
              <a:rPr lang="fr-BE" dirty="0" err="1" smtClean="0"/>
              <a:t>otherness</a:t>
            </a:r>
            <a:r>
              <a:rPr lang="fr-BE" dirty="0" smtClean="0"/>
              <a:t> – self</a:t>
            </a:r>
          </a:p>
          <a:p>
            <a:pPr marL="0" indent="0">
              <a:buNone/>
            </a:pPr>
            <a:r>
              <a:rPr lang="fr-BE" dirty="0"/>
              <a:t>	</a:t>
            </a:r>
            <a:r>
              <a:rPr lang="fr-BE" dirty="0" err="1" smtClean="0"/>
              <a:t>here</a:t>
            </a:r>
            <a:r>
              <a:rPr lang="fr-BE" dirty="0" smtClean="0"/>
              <a:t> – </a:t>
            </a:r>
            <a:r>
              <a:rPr lang="fr-BE" dirty="0" err="1" smtClean="0"/>
              <a:t>there</a:t>
            </a:r>
            <a:endParaRPr lang="fr-BE" dirty="0" smtClean="0"/>
          </a:p>
          <a:p>
            <a:pPr marL="0" indent="0">
              <a:buNone/>
            </a:pPr>
            <a:r>
              <a:rPr lang="fr-BE" dirty="0"/>
              <a:t>	</a:t>
            </a:r>
            <a:r>
              <a:rPr lang="fr-BE" dirty="0" err="1" smtClean="0"/>
              <a:t>now</a:t>
            </a:r>
            <a:r>
              <a:rPr lang="fr-BE" dirty="0" smtClean="0"/>
              <a:t> – </a:t>
            </a:r>
            <a:r>
              <a:rPr lang="fr-BE" dirty="0" err="1" smtClean="0"/>
              <a:t>then</a:t>
            </a:r>
            <a:r>
              <a:rPr lang="fr-BE" dirty="0" smtClean="0"/>
              <a:t> </a:t>
            </a:r>
          </a:p>
          <a:p>
            <a:pPr marL="0" indent="0">
              <a:buNone/>
            </a:pPr>
            <a:endParaRPr lang="fr-BE" dirty="0" smtClean="0"/>
          </a:p>
          <a:p>
            <a:pPr marL="0" indent="0">
              <a:buNone/>
            </a:pPr>
            <a:endParaRPr lang="fr-BE" dirty="0"/>
          </a:p>
        </p:txBody>
      </p:sp>
      <p:sp>
        <p:nvSpPr>
          <p:cNvPr id="4" name="Espace réservé du pied de page 3"/>
          <p:cNvSpPr>
            <a:spLocks noGrp="1"/>
          </p:cNvSpPr>
          <p:nvPr>
            <p:ph type="ftr" sz="quarter" idx="11"/>
          </p:nvPr>
        </p:nvSpPr>
        <p:spPr>
          <a:xfrm>
            <a:off x="3124200" y="6356350"/>
            <a:ext cx="5624264" cy="365125"/>
          </a:xfrm>
        </p:spPr>
        <p:txBody>
          <a:bodyPr/>
          <a:lstStyle/>
          <a:p>
            <a:r>
              <a:rPr lang="fr-BE" dirty="0" smtClean="0"/>
              <a:t>Chantal Muller - Haute Ecole de Namur-Liège-Luxembourg - </a:t>
            </a:r>
            <a:endParaRPr lang="fr-B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2735" y="1988840"/>
            <a:ext cx="2624359" cy="1749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Résultat de recherche d'images pour &quot;clipart unique personne&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6822" y="4293096"/>
            <a:ext cx="1656184" cy="1238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386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Stories </a:t>
            </a:r>
            <a:endParaRPr lang="fr-BE" dirty="0"/>
          </a:p>
        </p:txBody>
      </p:sp>
      <p:sp>
        <p:nvSpPr>
          <p:cNvPr id="3" name="Espace réservé du contenu 2"/>
          <p:cNvSpPr>
            <a:spLocks noGrp="1"/>
          </p:cNvSpPr>
          <p:nvPr>
            <p:ph idx="1"/>
          </p:nvPr>
        </p:nvSpPr>
        <p:spPr/>
        <p:txBody>
          <a:bodyPr/>
          <a:lstStyle/>
          <a:p>
            <a:pPr marL="0" indent="0">
              <a:buNone/>
            </a:pPr>
            <a:r>
              <a:rPr lang="fr-BE" dirty="0" err="1"/>
              <a:t>c</a:t>
            </a:r>
            <a:r>
              <a:rPr lang="fr-BE" dirty="0" err="1" smtClean="0"/>
              <a:t>oming</a:t>
            </a:r>
            <a:r>
              <a:rPr lang="fr-BE" dirty="0" smtClean="0"/>
              <a:t> </a:t>
            </a:r>
            <a:r>
              <a:rPr lang="fr-BE" dirty="0" err="1" smtClean="0"/>
              <a:t>from</a:t>
            </a:r>
            <a:r>
              <a:rPr lang="fr-BE" dirty="0" smtClean="0"/>
              <a:t> the </a:t>
            </a:r>
            <a:r>
              <a:rPr lang="fr-BE" dirty="0" err="1" smtClean="0"/>
              <a:t>past</a:t>
            </a:r>
            <a:endParaRPr lang="fr-BE" dirty="0" smtClean="0"/>
          </a:p>
          <a:p>
            <a:pPr marL="0" indent="0">
              <a:buNone/>
            </a:pPr>
            <a:endParaRPr lang="fr-BE" dirty="0" smtClean="0"/>
          </a:p>
          <a:p>
            <a:pPr marL="0" indent="0">
              <a:buNone/>
            </a:pPr>
            <a:r>
              <a:rPr lang="fr-BE" dirty="0" err="1"/>
              <a:t>s</a:t>
            </a:r>
            <a:r>
              <a:rPr lang="fr-BE" dirty="0" err="1" smtClean="0"/>
              <a:t>till</a:t>
            </a:r>
            <a:r>
              <a:rPr lang="fr-BE" dirty="0" smtClean="0"/>
              <a:t> alive </a:t>
            </a:r>
            <a:r>
              <a:rPr lang="fr-BE" dirty="0" err="1" smtClean="0"/>
              <a:t>today</a:t>
            </a:r>
            <a:endParaRPr lang="fr-BE" dirty="0"/>
          </a:p>
          <a:p>
            <a:pPr marL="0" indent="0">
              <a:buNone/>
            </a:pPr>
            <a:r>
              <a:rPr lang="fr-BE" dirty="0" err="1"/>
              <a:t>l</a:t>
            </a:r>
            <a:r>
              <a:rPr lang="fr-BE" dirty="0" err="1" smtClean="0"/>
              <a:t>inked</a:t>
            </a:r>
            <a:r>
              <a:rPr lang="fr-BE" dirty="0" smtClean="0"/>
              <a:t> to places / customs and traditions</a:t>
            </a:r>
          </a:p>
          <a:p>
            <a:pPr marL="0" indent="0">
              <a:buNone/>
            </a:pPr>
            <a:endParaRPr lang="fr-BE" dirty="0"/>
          </a:p>
          <a:p>
            <a:pPr marL="0" indent="0">
              <a:buNone/>
            </a:pPr>
            <a:r>
              <a:rPr lang="fr-BE" dirty="0" err="1"/>
              <a:t>t</a:t>
            </a:r>
            <a:r>
              <a:rPr lang="fr-BE" dirty="0" err="1" smtClean="0"/>
              <a:t>old</a:t>
            </a:r>
            <a:r>
              <a:rPr lang="fr-BE" dirty="0" smtClean="0"/>
              <a:t> </a:t>
            </a:r>
            <a:r>
              <a:rPr lang="fr-BE" dirty="0" err="1" smtClean="0"/>
              <a:t>here</a:t>
            </a:r>
            <a:r>
              <a:rPr lang="fr-BE" dirty="0" smtClean="0"/>
              <a:t> and </a:t>
            </a:r>
            <a:r>
              <a:rPr lang="fr-BE" dirty="0" err="1" smtClean="0"/>
              <a:t>there</a:t>
            </a:r>
            <a:endParaRPr lang="fr-BE" dirty="0"/>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0669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Tales and </a:t>
            </a:r>
            <a:r>
              <a:rPr lang="fr-BE" dirty="0" err="1" smtClean="0"/>
              <a:t>legends</a:t>
            </a:r>
            <a:endParaRPr lang="fr-BE" dirty="0"/>
          </a:p>
        </p:txBody>
      </p:sp>
      <p:sp>
        <p:nvSpPr>
          <p:cNvPr id="3" name="Espace réservé du contenu 2"/>
          <p:cNvSpPr>
            <a:spLocks noGrp="1"/>
          </p:cNvSpPr>
          <p:nvPr>
            <p:ph idx="1"/>
          </p:nvPr>
        </p:nvSpPr>
        <p:spPr/>
        <p:txBody>
          <a:bodyPr/>
          <a:lstStyle/>
          <a:p>
            <a:r>
              <a:rPr lang="fr-BE" dirty="0" err="1" smtClean="0"/>
              <a:t>Convey</a:t>
            </a:r>
            <a:r>
              <a:rPr lang="fr-BE" dirty="0" smtClean="0"/>
              <a:t> values</a:t>
            </a:r>
          </a:p>
          <a:p>
            <a:r>
              <a:rPr lang="fr-BE" dirty="0" err="1" smtClean="0"/>
              <a:t>Answer</a:t>
            </a:r>
            <a:r>
              <a:rPr lang="fr-BE" dirty="0" smtClean="0"/>
              <a:t> questions (</a:t>
            </a:r>
            <a:r>
              <a:rPr lang="fr-BE" dirty="0" err="1" smtClean="0"/>
              <a:t>e.g</a:t>
            </a:r>
            <a:r>
              <a:rPr lang="fr-BE" dirty="0" smtClean="0"/>
              <a:t>. </a:t>
            </a:r>
            <a:r>
              <a:rPr lang="fr-BE" dirty="0" err="1" smtClean="0"/>
              <a:t>origins</a:t>
            </a:r>
            <a:r>
              <a:rPr lang="fr-BE" dirty="0" smtClean="0"/>
              <a:t>)</a:t>
            </a:r>
          </a:p>
          <a:p>
            <a:r>
              <a:rPr lang="fr-BE" dirty="0" err="1" smtClean="0"/>
              <a:t>Depict</a:t>
            </a:r>
            <a:r>
              <a:rPr lang="fr-BE" dirty="0" smtClean="0"/>
              <a:t> </a:t>
            </a:r>
            <a:r>
              <a:rPr lang="fr-BE" dirty="0" err="1" smtClean="0"/>
              <a:t>heroes</a:t>
            </a:r>
            <a:r>
              <a:rPr lang="fr-BE" dirty="0" smtClean="0"/>
              <a:t>’ </a:t>
            </a:r>
            <a:r>
              <a:rPr lang="fr-BE" dirty="0" err="1" smtClean="0"/>
              <a:t>lives</a:t>
            </a:r>
            <a:r>
              <a:rPr lang="fr-BE" dirty="0" smtClean="0"/>
              <a:t> – </a:t>
            </a:r>
            <a:r>
              <a:rPr lang="fr-BE" dirty="0" err="1" smtClean="0"/>
              <a:t>symbols</a:t>
            </a:r>
            <a:endParaRPr lang="fr-BE" dirty="0" smtClean="0"/>
          </a:p>
          <a:p>
            <a:r>
              <a:rPr lang="fr-BE" dirty="0" err="1" smtClean="0"/>
              <a:t>Same</a:t>
            </a:r>
            <a:r>
              <a:rPr lang="fr-BE" dirty="0" smtClean="0"/>
              <a:t> </a:t>
            </a:r>
            <a:r>
              <a:rPr lang="fr-BE" dirty="0" err="1" smtClean="0"/>
              <a:t>characters</a:t>
            </a:r>
            <a:r>
              <a:rPr lang="fr-BE" dirty="0" smtClean="0"/>
              <a:t> in </a:t>
            </a:r>
            <a:r>
              <a:rPr lang="fr-BE" dirty="0" err="1" smtClean="0"/>
              <a:t>different</a:t>
            </a:r>
            <a:r>
              <a:rPr lang="fr-BE" dirty="0" smtClean="0"/>
              <a:t> times and places (</a:t>
            </a:r>
            <a:r>
              <a:rPr lang="fr-BE" dirty="0" err="1" smtClean="0"/>
              <a:t>with</a:t>
            </a:r>
            <a:r>
              <a:rPr lang="fr-BE" dirty="0" smtClean="0"/>
              <a:t> </a:t>
            </a:r>
            <a:r>
              <a:rPr lang="fr-BE" dirty="0" err="1" smtClean="0"/>
              <a:t>different</a:t>
            </a:r>
            <a:r>
              <a:rPr lang="fr-BE" dirty="0" smtClean="0"/>
              <a:t> </a:t>
            </a:r>
            <a:r>
              <a:rPr lang="fr-BE" dirty="0" err="1" smtClean="0"/>
              <a:t>features</a:t>
            </a:r>
            <a:r>
              <a:rPr lang="fr-BE" dirty="0" smtClean="0"/>
              <a:t>)</a:t>
            </a:r>
          </a:p>
          <a:p>
            <a:r>
              <a:rPr lang="fr-BE" dirty="0" err="1" smtClean="0"/>
              <a:t>Give</a:t>
            </a:r>
            <a:r>
              <a:rPr lang="fr-BE" dirty="0" smtClean="0"/>
              <a:t> </a:t>
            </a:r>
            <a:r>
              <a:rPr lang="fr-BE" dirty="0" err="1" smtClean="0"/>
              <a:t>some</a:t>
            </a:r>
            <a:r>
              <a:rPr lang="fr-BE" dirty="0" smtClean="0"/>
              <a:t> information about </a:t>
            </a:r>
            <a:r>
              <a:rPr lang="fr-BE" dirty="0" err="1" smtClean="0"/>
              <a:t>specific</a:t>
            </a:r>
            <a:r>
              <a:rPr lang="fr-BE" dirty="0" smtClean="0"/>
              <a:t> cultures</a:t>
            </a:r>
          </a:p>
          <a:p>
            <a:r>
              <a:rPr lang="fr-BE" dirty="0" smtClean="0"/>
              <a:t>Saints’ </a:t>
            </a:r>
            <a:r>
              <a:rPr lang="fr-BE" dirty="0" err="1" smtClean="0"/>
              <a:t>lives</a:t>
            </a:r>
            <a:r>
              <a:rPr lang="fr-BE" dirty="0" smtClean="0"/>
              <a:t> gave </a:t>
            </a:r>
            <a:r>
              <a:rPr lang="fr-BE" dirty="0" err="1" smtClean="0"/>
              <a:t>birth</a:t>
            </a:r>
            <a:r>
              <a:rPr lang="fr-BE" dirty="0" smtClean="0"/>
              <a:t> to </a:t>
            </a:r>
            <a:r>
              <a:rPr lang="fr-BE" dirty="0" err="1" smtClean="0"/>
              <a:t>different</a:t>
            </a:r>
            <a:r>
              <a:rPr lang="fr-BE" dirty="0" smtClean="0"/>
              <a:t> customs: St Nicholas – St Martin – St Patrick</a:t>
            </a:r>
          </a:p>
          <a:p>
            <a:endParaRPr lang="fr-BE" dirty="0" smtClean="0"/>
          </a:p>
          <a:p>
            <a:endParaRPr lang="fr-BE" dirty="0" smtClean="0"/>
          </a:p>
          <a:p>
            <a:endParaRPr lang="fr-BE" dirty="0"/>
          </a:p>
        </p:txBody>
      </p:sp>
      <p:sp>
        <p:nvSpPr>
          <p:cNvPr id="4" name="Espace réservé du pied de page 3"/>
          <p:cNvSpPr>
            <a:spLocks noGrp="1"/>
          </p:cNvSpPr>
          <p:nvPr>
            <p:ph type="ftr" sz="quarter" idx="11"/>
          </p:nvPr>
        </p:nvSpPr>
        <p:spPr>
          <a:xfrm>
            <a:off x="3124200" y="6356350"/>
            <a:ext cx="5696272" cy="365125"/>
          </a:xfrm>
        </p:spPr>
        <p:txBody>
          <a:bodyPr/>
          <a:lstStyle/>
          <a:p>
            <a:r>
              <a:rPr lang="fr-BE" dirty="0" smtClean="0"/>
              <a:t>Chantal Muller - Haute Ecole de Namur-Liège-Luxembourg - </a:t>
            </a:r>
            <a:endParaRPr lang="fr-B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0227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BE"/>
          </a:p>
        </p:txBody>
      </p:sp>
      <p:sp>
        <p:nvSpPr>
          <p:cNvPr id="3" name="Espace réservé du contenu 2"/>
          <p:cNvSpPr>
            <a:spLocks noGrp="1"/>
          </p:cNvSpPr>
          <p:nvPr>
            <p:ph idx="1"/>
          </p:nvPr>
        </p:nvSpPr>
        <p:spPr>
          <a:xfrm>
            <a:off x="457200" y="836712"/>
            <a:ext cx="8229600" cy="5289451"/>
          </a:xfrm>
        </p:spPr>
        <p:txBody>
          <a:bodyPr/>
          <a:lstStyle/>
          <a:p>
            <a:pPr marL="0" indent="0">
              <a:buNone/>
            </a:pPr>
            <a:r>
              <a:rPr lang="fr-BE" dirty="0" err="1" smtClean="0"/>
              <a:t>Characters</a:t>
            </a:r>
            <a:r>
              <a:rPr lang="fr-BE" dirty="0" smtClean="0"/>
              <a:t> – </a:t>
            </a:r>
            <a:r>
              <a:rPr lang="fr-BE" dirty="0" err="1" smtClean="0"/>
              <a:t>archetypes</a:t>
            </a:r>
            <a:endParaRPr lang="fr-BE" dirty="0" smtClean="0"/>
          </a:p>
          <a:p>
            <a:pPr marL="0" indent="0">
              <a:buNone/>
            </a:pPr>
            <a:endParaRPr lang="fr-BE" dirty="0" smtClean="0"/>
          </a:p>
          <a:p>
            <a:pPr marL="0" indent="0">
              <a:buNone/>
            </a:pPr>
            <a:r>
              <a:rPr lang="fr-BE" dirty="0"/>
              <a:t>	</a:t>
            </a:r>
            <a:r>
              <a:rPr lang="fr-BE" dirty="0" smtClean="0"/>
              <a:t>- </a:t>
            </a:r>
            <a:r>
              <a:rPr lang="fr-BE" dirty="0" err="1" smtClean="0"/>
              <a:t>little</a:t>
            </a:r>
            <a:r>
              <a:rPr lang="fr-BE" dirty="0" smtClean="0"/>
              <a:t> people</a:t>
            </a:r>
          </a:p>
          <a:p>
            <a:pPr marL="0" indent="0">
              <a:buNone/>
            </a:pPr>
            <a:r>
              <a:rPr lang="fr-BE" dirty="0"/>
              <a:t>	</a:t>
            </a:r>
            <a:r>
              <a:rPr lang="fr-BE" dirty="0" smtClean="0"/>
              <a:t>- dragons</a:t>
            </a:r>
          </a:p>
          <a:p>
            <a:pPr marL="0" indent="0">
              <a:buNone/>
            </a:pPr>
            <a:r>
              <a:rPr lang="fr-BE" dirty="0"/>
              <a:t>	</a:t>
            </a:r>
            <a:r>
              <a:rPr lang="fr-BE" dirty="0" smtClean="0"/>
              <a:t>- </a:t>
            </a:r>
            <a:r>
              <a:rPr lang="fr-BE" dirty="0" err="1" smtClean="0"/>
              <a:t>kings</a:t>
            </a:r>
            <a:r>
              <a:rPr lang="fr-BE" dirty="0" smtClean="0"/>
              <a:t>, princes, princesses</a:t>
            </a:r>
          </a:p>
          <a:p>
            <a:pPr marL="0" indent="0">
              <a:buNone/>
            </a:pPr>
            <a:r>
              <a:rPr lang="fr-BE" dirty="0"/>
              <a:t>	</a:t>
            </a:r>
            <a:r>
              <a:rPr lang="fr-BE" dirty="0" smtClean="0"/>
              <a:t>- </a:t>
            </a:r>
            <a:r>
              <a:rPr lang="fr-BE" dirty="0" err="1" smtClean="0"/>
              <a:t>poor</a:t>
            </a:r>
            <a:r>
              <a:rPr lang="fr-BE" dirty="0" smtClean="0"/>
              <a:t> people</a:t>
            </a:r>
          </a:p>
          <a:p>
            <a:pPr marL="0" indent="0">
              <a:buNone/>
            </a:pPr>
            <a:r>
              <a:rPr lang="fr-BE" dirty="0"/>
              <a:t>	</a:t>
            </a:r>
            <a:r>
              <a:rPr lang="fr-BE" dirty="0" smtClean="0"/>
              <a:t>- </a:t>
            </a:r>
            <a:r>
              <a:rPr lang="fr-BE" dirty="0" err="1" smtClean="0"/>
              <a:t>wicked</a:t>
            </a:r>
            <a:r>
              <a:rPr lang="fr-BE" dirty="0" smtClean="0"/>
              <a:t> people</a:t>
            </a:r>
          </a:p>
          <a:p>
            <a:pPr marL="0" indent="0">
              <a:buNone/>
            </a:pPr>
            <a:r>
              <a:rPr lang="fr-BE" dirty="0"/>
              <a:t>	</a:t>
            </a:r>
            <a:r>
              <a:rPr lang="fr-BE" dirty="0" smtClean="0"/>
              <a:t>- good people</a:t>
            </a:r>
            <a:endParaRPr lang="fr-BE" dirty="0"/>
          </a:p>
        </p:txBody>
      </p:sp>
      <p:sp>
        <p:nvSpPr>
          <p:cNvPr id="4" name="Espace réservé du pied de page 3"/>
          <p:cNvSpPr>
            <a:spLocks noGrp="1"/>
          </p:cNvSpPr>
          <p:nvPr>
            <p:ph type="ftr" sz="quarter" idx="11"/>
          </p:nvPr>
        </p:nvSpPr>
        <p:spPr>
          <a:xfrm>
            <a:off x="3124200" y="6356350"/>
            <a:ext cx="5840288" cy="365125"/>
          </a:xfrm>
        </p:spPr>
        <p:txBody>
          <a:bodyPr/>
          <a:lstStyle/>
          <a:p>
            <a:r>
              <a:rPr lang="fr-BE" dirty="0" smtClean="0"/>
              <a:t>Chantal Muller - Haute Ecole de Namur-Liège-Luxembourg - </a:t>
            </a:r>
            <a:endParaRPr lang="fr-B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432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Dragon </a:t>
            </a:r>
            <a:endParaRPr lang="fr-BE" dirty="0"/>
          </a:p>
        </p:txBody>
      </p:sp>
      <p:sp>
        <p:nvSpPr>
          <p:cNvPr id="3" name="Espace réservé du contenu 2"/>
          <p:cNvSpPr>
            <a:spLocks noGrp="1"/>
          </p:cNvSpPr>
          <p:nvPr>
            <p:ph idx="1"/>
          </p:nvPr>
        </p:nvSpPr>
        <p:spPr/>
        <p:txBody>
          <a:bodyPr/>
          <a:lstStyle/>
          <a:p>
            <a:pPr marL="0" indent="0">
              <a:buNone/>
            </a:pPr>
            <a:r>
              <a:rPr lang="fr-BE" dirty="0" err="1" smtClean="0"/>
              <a:t>Any</a:t>
            </a:r>
            <a:r>
              <a:rPr lang="fr-BE" dirty="0" smtClean="0"/>
              <a:t> story </a:t>
            </a:r>
            <a:r>
              <a:rPr lang="fr-BE" dirty="0" err="1" smtClean="0"/>
              <a:t>you</a:t>
            </a:r>
            <a:r>
              <a:rPr lang="fr-BE" dirty="0" smtClean="0"/>
              <a:t> know?</a:t>
            </a:r>
          </a:p>
          <a:p>
            <a:pPr marL="0" indent="0">
              <a:buNone/>
            </a:pPr>
            <a:endParaRPr lang="fr-BE" dirty="0"/>
          </a:p>
          <a:p>
            <a:pPr marL="0" indent="0">
              <a:buNone/>
            </a:pPr>
            <a:r>
              <a:rPr lang="fr-BE" dirty="0" err="1" smtClean="0"/>
              <a:t>Characteristics</a:t>
            </a:r>
            <a:r>
              <a:rPr lang="fr-BE" dirty="0" smtClean="0"/>
              <a:t>?</a:t>
            </a:r>
          </a:p>
          <a:p>
            <a:pPr marL="0" indent="0">
              <a:buNone/>
            </a:pPr>
            <a:endParaRPr lang="fr-BE" dirty="0"/>
          </a:p>
          <a:p>
            <a:pPr marL="0" indent="0">
              <a:buNone/>
            </a:pPr>
            <a:r>
              <a:rPr lang="fr-BE" dirty="0" smtClean="0"/>
              <a:t>In </a:t>
            </a:r>
            <a:r>
              <a:rPr lang="fr-BE" dirty="0" err="1" smtClean="0"/>
              <a:t>your</a:t>
            </a:r>
            <a:r>
              <a:rPr lang="fr-BE" dirty="0" smtClean="0"/>
              <a:t> country, in </a:t>
            </a:r>
            <a:r>
              <a:rPr lang="fr-BE" dirty="0" err="1" smtClean="0"/>
              <a:t>your</a:t>
            </a:r>
            <a:r>
              <a:rPr lang="fr-BE" dirty="0" smtClean="0"/>
              <a:t> place?</a:t>
            </a:r>
            <a:endParaRPr lang="fr-BE" dirty="0"/>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45811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St George and the dragon</a:t>
            </a:r>
            <a:endParaRPr lang="fr-BE" dirty="0"/>
          </a:p>
        </p:txBody>
      </p:sp>
      <p:sp>
        <p:nvSpPr>
          <p:cNvPr id="3" name="Espace réservé du contenu 2"/>
          <p:cNvSpPr>
            <a:spLocks noGrp="1"/>
          </p:cNvSpPr>
          <p:nvPr>
            <p:ph idx="1"/>
          </p:nvPr>
        </p:nvSpPr>
        <p:spPr/>
        <p:txBody>
          <a:bodyPr/>
          <a:lstStyle/>
          <a:p>
            <a:pPr marL="0" indent="0">
              <a:buNone/>
            </a:pPr>
            <a:endParaRPr lang="fr-BE" dirty="0" smtClean="0"/>
          </a:p>
          <a:p>
            <a:pPr marL="0" indent="0">
              <a:buNone/>
            </a:pPr>
            <a:endParaRPr lang="fr-BE" dirty="0"/>
          </a:p>
          <a:p>
            <a:pPr marL="0" indent="0">
              <a:buNone/>
            </a:pPr>
            <a:r>
              <a:rPr lang="fr-BE" dirty="0" smtClean="0"/>
              <a:t>Have </a:t>
            </a:r>
            <a:r>
              <a:rPr lang="fr-BE" dirty="0" err="1" smtClean="0"/>
              <a:t>you</a:t>
            </a:r>
            <a:r>
              <a:rPr lang="fr-BE" dirty="0" smtClean="0"/>
              <a:t> </a:t>
            </a:r>
            <a:r>
              <a:rPr lang="fr-BE" dirty="0" err="1" smtClean="0"/>
              <a:t>heard</a:t>
            </a:r>
            <a:r>
              <a:rPr lang="fr-BE" dirty="0" smtClean="0"/>
              <a:t> about </a:t>
            </a:r>
            <a:r>
              <a:rPr lang="fr-BE" dirty="0" err="1" smtClean="0"/>
              <a:t>this</a:t>
            </a:r>
            <a:r>
              <a:rPr lang="fr-BE" dirty="0" smtClean="0"/>
              <a:t> </a:t>
            </a:r>
            <a:r>
              <a:rPr lang="fr-BE" dirty="0" err="1" smtClean="0"/>
              <a:t>legend</a:t>
            </a:r>
            <a:r>
              <a:rPr lang="fr-BE" dirty="0" smtClean="0"/>
              <a:t>?</a:t>
            </a:r>
          </a:p>
          <a:p>
            <a:pPr marL="0" indent="0">
              <a:buNone/>
            </a:pPr>
            <a:r>
              <a:rPr lang="fr-BE" dirty="0" err="1" smtClean="0"/>
              <a:t>What</a:t>
            </a:r>
            <a:r>
              <a:rPr lang="fr-BE" dirty="0" smtClean="0"/>
              <a:t> do </a:t>
            </a:r>
            <a:r>
              <a:rPr lang="fr-BE" dirty="0" err="1" smtClean="0"/>
              <a:t>you</a:t>
            </a:r>
            <a:r>
              <a:rPr lang="fr-BE" dirty="0" smtClean="0"/>
              <a:t> </a:t>
            </a:r>
            <a:r>
              <a:rPr lang="fr-BE" dirty="0" err="1" smtClean="0"/>
              <a:t>associate</a:t>
            </a:r>
            <a:r>
              <a:rPr lang="fr-BE" dirty="0" smtClean="0"/>
              <a:t> </a:t>
            </a:r>
            <a:r>
              <a:rPr lang="fr-BE" dirty="0" err="1" smtClean="0"/>
              <a:t>with</a:t>
            </a:r>
            <a:r>
              <a:rPr lang="fr-BE" dirty="0" smtClean="0"/>
              <a:t> </a:t>
            </a:r>
            <a:r>
              <a:rPr lang="fr-BE" dirty="0" err="1" smtClean="0"/>
              <a:t>it</a:t>
            </a:r>
            <a:r>
              <a:rPr lang="fr-BE" dirty="0" smtClean="0"/>
              <a:t>, </a:t>
            </a:r>
            <a:r>
              <a:rPr lang="fr-BE" dirty="0" err="1" smtClean="0"/>
              <a:t>with</a:t>
            </a:r>
            <a:r>
              <a:rPr lang="fr-BE" dirty="0" smtClean="0"/>
              <a:t> Saint George?</a:t>
            </a:r>
            <a:endParaRPr lang="fr-BE" dirty="0"/>
          </a:p>
        </p:txBody>
      </p:sp>
      <p:sp>
        <p:nvSpPr>
          <p:cNvPr id="4" name="Espace réservé du pied de page 3"/>
          <p:cNvSpPr>
            <a:spLocks noGrp="1"/>
          </p:cNvSpPr>
          <p:nvPr>
            <p:ph type="ftr" sz="quarter" idx="11"/>
          </p:nvPr>
        </p:nvSpPr>
        <p:spPr>
          <a:xfrm>
            <a:off x="3124200" y="6356350"/>
            <a:ext cx="5768280" cy="365125"/>
          </a:xfrm>
        </p:spPr>
        <p:txBody>
          <a:bodyPr/>
          <a:lstStyle/>
          <a:p>
            <a:r>
              <a:rPr lang="fr-BE" dirty="0" smtClean="0"/>
              <a:t>Chantal Muller - Haute Ecole de Namur-Liège-Luxembourg - </a:t>
            </a:r>
            <a:endParaRPr lang="fr-BE"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384" y="6336685"/>
            <a:ext cx="360040" cy="414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919208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663</TotalTime>
  <Words>903</Words>
  <Application>Microsoft Office PowerPoint</Application>
  <PresentationFormat>Affichage à l'écran (4:3)</PresentationFormat>
  <Paragraphs>160</Paragraphs>
  <Slides>39</Slides>
  <Notes>2</Notes>
  <HiddenSlides>0</HiddenSlides>
  <MMClips>0</MMClips>
  <ScaleCrop>false</ScaleCrop>
  <HeadingPairs>
    <vt:vector size="4" baseType="variant">
      <vt:variant>
        <vt:lpstr>Thème</vt:lpstr>
      </vt:variant>
      <vt:variant>
        <vt:i4>1</vt:i4>
      </vt:variant>
      <vt:variant>
        <vt:lpstr>Titres des diapositives</vt:lpstr>
      </vt:variant>
      <vt:variant>
        <vt:i4>39</vt:i4>
      </vt:variant>
    </vt:vector>
  </HeadingPairs>
  <TitlesOfParts>
    <vt:vector size="40" baseType="lpstr">
      <vt:lpstr>Thème Office</vt:lpstr>
      <vt:lpstr>Stories living on today: customs, traditions, places, monuments</vt:lpstr>
      <vt:lpstr>Présentation PowerPoint</vt:lpstr>
      <vt:lpstr>Présentation PowerPoint</vt:lpstr>
      <vt:lpstr>Universal - unique</vt:lpstr>
      <vt:lpstr>Stories </vt:lpstr>
      <vt:lpstr>Tales and legends</vt:lpstr>
      <vt:lpstr>Présentation PowerPoint</vt:lpstr>
      <vt:lpstr>Dragon </vt:lpstr>
      <vt:lpstr>St George and the dragon</vt:lpstr>
      <vt:lpstr>Saint George and the dragon</vt:lpstr>
      <vt:lpstr>Saint George and the dragon</vt:lpstr>
      <vt:lpstr>Saint George and the dragon</vt:lpstr>
      <vt:lpstr>Saint George and the dragon</vt:lpstr>
      <vt:lpstr>Saint George and the dragon</vt:lpstr>
      <vt:lpstr>Saint George and the dragon</vt:lpstr>
      <vt:lpstr>Saint George and the dragon</vt:lpstr>
      <vt:lpstr>Saint George and the dragon</vt:lpstr>
      <vt:lpstr>Saint George and the dragon</vt:lpstr>
      <vt:lpstr>Drachenstich – Fürth im Wald (D)</vt:lpstr>
      <vt:lpstr>Cracow – Wawel dragon</vt:lpstr>
      <vt:lpstr>Saint George and the dragon  in modern children literature</vt:lpstr>
      <vt:lpstr>Saint George and the dragon  in modern children literature</vt:lpstr>
      <vt:lpstr>Présentation PowerPoint</vt:lpstr>
      <vt:lpstr>Stories and  traditions - places / monuments</vt:lpstr>
      <vt:lpstr>Namur – the stilters</vt:lpstr>
      <vt:lpstr>Namur – the stilters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Fastelavn - Denmark</vt:lpstr>
      <vt:lpstr>Bonfire night</vt:lpstr>
      <vt:lpstr>St Nicholas’ day</vt:lpstr>
      <vt:lpstr>St Martin’s day</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Stories living on today: customs, traditions</dc:title>
  <dc:creator>Chantal</dc:creator>
  <cp:lastModifiedBy>Chantal</cp:lastModifiedBy>
  <cp:revision>24</cp:revision>
  <dcterms:created xsi:type="dcterms:W3CDTF">2017-03-26T08:07:42Z</dcterms:created>
  <dcterms:modified xsi:type="dcterms:W3CDTF">2017-03-28T06:30:06Z</dcterms:modified>
</cp:coreProperties>
</file>