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91" r:id="rId3"/>
    <p:sldId id="292" r:id="rId4"/>
    <p:sldId id="275" r:id="rId5"/>
    <p:sldId id="276" r:id="rId6"/>
    <p:sldId id="293" r:id="rId7"/>
    <p:sldId id="287" r:id="rId8"/>
    <p:sldId id="272" r:id="rId9"/>
    <p:sldId id="278" r:id="rId10"/>
    <p:sldId id="281" r:id="rId11"/>
    <p:sldId id="285" r:id="rId12"/>
    <p:sldId id="288" r:id="rId13"/>
    <p:sldId id="257" r:id="rId14"/>
    <p:sldId id="290" r:id="rId15"/>
    <p:sldId id="260" r:id="rId16"/>
    <p:sldId id="262" r:id="rId17"/>
    <p:sldId id="263" r:id="rId18"/>
    <p:sldId id="265" r:id="rId19"/>
    <p:sldId id="264" r:id="rId20"/>
    <p:sldId id="266" r:id="rId21"/>
    <p:sldId id="267"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Világos stílus 3 – 2. jelölőszín">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u-HU" smtClean="0"/>
              <a:t>Mintacím szerkesztése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64FA32C-8676-46A4-8EB0-4EEDC608D5CE}" type="datetimeFigureOut">
              <a:rPr lang="hu-HU" smtClean="0"/>
              <a:t>2017. 03. 27.</a:t>
            </a:fld>
            <a:endParaRPr lang="hu-H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hu-H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1253722-90F7-4823-BCC4-3D3F64232163}" type="slidenum">
              <a:rPr lang="hu-HU" smtClean="0"/>
              <a:t>‹#›</a:t>
            </a:fld>
            <a:endParaRPr lang="hu-HU"/>
          </a:p>
        </p:txBody>
      </p:sp>
    </p:spTree>
    <p:extLst>
      <p:ext uri="{BB962C8B-B14F-4D97-AF65-F5344CB8AC3E}">
        <p14:creationId xmlns:p14="http://schemas.microsoft.com/office/powerpoint/2010/main" val="14635298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64FA32C-8676-46A4-8EB0-4EEDC608D5CE}" type="datetimeFigureOut">
              <a:rPr lang="hu-HU" smtClean="0"/>
              <a:t>2017. 03. 27.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250858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64FA32C-8676-46A4-8EB0-4EEDC608D5CE}" type="datetimeFigureOut">
              <a:rPr lang="hu-HU" smtClean="0"/>
              <a:t>2017. 03. 27.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275737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64FA32C-8676-46A4-8EB0-4EEDC608D5CE}" type="datetimeFigureOut">
              <a:rPr lang="hu-HU" smtClean="0"/>
              <a:t>2017. 03. 27.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239475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u-HU" smtClean="0"/>
              <a:t>Mintacím szerkesztése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64FA32C-8676-46A4-8EB0-4EEDC608D5CE}" type="datetimeFigureOut">
              <a:rPr lang="hu-HU" smtClean="0"/>
              <a:t>2017. 03. 27.</a:t>
            </a:fld>
            <a:endParaRPr lang="hu-HU"/>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hu-HU"/>
          </a:p>
        </p:txBody>
      </p:sp>
      <p:sp>
        <p:nvSpPr>
          <p:cNvPr id="6" name="Slide Number Placeholder 5"/>
          <p:cNvSpPr>
            <a:spLocks noGrp="1"/>
          </p:cNvSpPr>
          <p:nvPr>
            <p:ph type="sldNum" sz="quarter" idx="12"/>
          </p:nvPr>
        </p:nvSpPr>
        <p:spPr>
          <a:xfrm>
            <a:off x="8604504" y="5212080"/>
            <a:ext cx="2112264" cy="228600"/>
          </a:xfrm>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31878343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164FA32C-8676-46A4-8EB0-4EEDC608D5CE}" type="datetimeFigureOut">
              <a:rPr lang="hu-HU" smtClean="0"/>
              <a:t>2017. 03. 27.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39080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64FA32C-8676-46A4-8EB0-4EEDC608D5CE}" type="datetimeFigureOut">
              <a:rPr lang="hu-HU" smtClean="0"/>
              <a:t>2017. 03. 27.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14768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164FA32C-8676-46A4-8EB0-4EEDC608D5CE}" type="datetimeFigureOut">
              <a:rPr lang="hu-HU" smtClean="0"/>
              <a:t>2017. 03. 27.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331561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FA32C-8676-46A4-8EB0-4EEDC608D5CE}" type="datetimeFigureOut">
              <a:rPr lang="hu-HU" smtClean="0"/>
              <a:t>2017. 03. 27.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177276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hu-HU" smtClean="0"/>
              <a:t>Mintacím szerkesztése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Date Placeholder 7"/>
          <p:cNvSpPr>
            <a:spLocks noGrp="1"/>
          </p:cNvSpPr>
          <p:nvPr>
            <p:ph type="dt" sz="half" idx="10"/>
          </p:nvPr>
        </p:nvSpPr>
        <p:spPr/>
        <p:txBody>
          <a:bodyPr/>
          <a:lstStyle/>
          <a:p>
            <a:fld id="{164FA32C-8676-46A4-8EB0-4EEDC608D5CE}" type="datetimeFigureOut">
              <a:rPr lang="hu-HU" smtClean="0"/>
              <a:t>2017. 03. 27.</a:t>
            </a:fld>
            <a:endParaRPr lang="hu-HU"/>
          </a:p>
        </p:txBody>
      </p:sp>
      <p:sp>
        <p:nvSpPr>
          <p:cNvPr id="9" name="Footer Placeholder 8"/>
          <p:cNvSpPr>
            <a:spLocks noGrp="1"/>
          </p:cNvSpPr>
          <p:nvPr>
            <p:ph type="ftr" sz="quarter" idx="11"/>
          </p:nvPr>
        </p:nvSpPr>
        <p:spPr/>
        <p:txBody>
          <a:bodyPr/>
          <a:lstStyle>
            <a:lvl1pPr algn="r">
              <a:defRPr/>
            </a:lvl1pPr>
          </a:lstStyle>
          <a:p>
            <a:endParaRPr lang="hu-HU"/>
          </a:p>
        </p:txBody>
      </p:sp>
      <p:sp>
        <p:nvSpPr>
          <p:cNvPr id="11" name="Slide Number Placeholder 10"/>
          <p:cNvSpPr>
            <a:spLocks noGrp="1"/>
          </p:cNvSpPr>
          <p:nvPr>
            <p:ph type="sldNum" sz="quarter" idx="12"/>
          </p:nvPr>
        </p:nvSpPr>
        <p:spPr>
          <a:xfrm>
            <a:off x="10396728" y="6227064"/>
            <a:ext cx="1463040" cy="256032"/>
          </a:xfrm>
        </p:spPr>
        <p:txBody>
          <a:bodyPr/>
          <a:lstStyle/>
          <a:p>
            <a:fld id="{C1253722-90F7-4823-BCC4-3D3F64232163}" type="slidenum">
              <a:rPr lang="hu-HU" smtClean="0"/>
              <a:t>‹#›</a:t>
            </a:fld>
            <a:endParaRPr lang="hu-HU"/>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96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164FA32C-8676-46A4-8EB0-4EEDC608D5CE}" type="datetimeFigureOut">
              <a:rPr lang="hu-HU" smtClean="0"/>
              <a:t>2017. 03. 27.</a:t>
            </a:fld>
            <a:endParaRPr lang="hu-H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hu-HU"/>
          </a:p>
        </p:txBody>
      </p:sp>
      <p:sp>
        <p:nvSpPr>
          <p:cNvPr id="7" name="Slide Number Placeholder 6"/>
          <p:cNvSpPr>
            <a:spLocks noGrp="1"/>
          </p:cNvSpPr>
          <p:nvPr>
            <p:ph type="sldNum" sz="quarter" idx="12"/>
          </p:nvPr>
        </p:nvSpPr>
        <p:spPr>
          <a:xfrm>
            <a:off x="10396728" y="6227064"/>
            <a:ext cx="1463040" cy="256032"/>
          </a:xfrm>
        </p:spPr>
        <p:txBody>
          <a:bodyPr/>
          <a:lstStyle/>
          <a:p>
            <a:fld id="{C1253722-90F7-4823-BCC4-3D3F64232163}" type="slidenum">
              <a:rPr lang="hu-HU" smtClean="0"/>
              <a:t>‹#›</a:t>
            </a:fld>
            <a:endParaRPr lang="hu-HU"/>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328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64FA32C-8676-46A4-8EB0-4EEDC608D5CE}" type="datetimeFigureOut">
              <a:rPr lang="hu-HU" smtClean="0"/>
              <a:t>2017. 03. 27.</a:t>
            </a:fld>
            <a:endParaRPr lang="hu-H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hu-H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1253722-90F7-4823-BCC4-3D3F64232163}" type="slidenum">
              <a:rPr lang="hu-HU" smtClean="0"/>
              <a:t>‹#›</a:t>
            </a:fld>
            <a:endParaRPr lang="hu-HU"/>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1347716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www.youtube.com/watch?v=W9FZ4C0iAwM&amp;sns=e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solidFill>
            <a:schemeClr val="accent4">
              <a:lumMod val="20000"/>
              <a:lumOff val="80000"/>
            </a:schemeClr>
          </a:solidFill>
        </p:spPr>
        <p:txBody>
          <a:bodyPr/>
          <a:lstStyle/>
          <a:p>
            <a:r>
              <a:rPr lang="en-GB" sz="4000" b="1" dirty="0">
                <a:latin typeface="Baskerville Old Face" pitchFamily="18" charset="0"/>
              </a:rPr>
              <a:t>Educating to</a:t>
            </a:r>
            <a:r>
              <a:rPr lang="hu-HU" sz="4000" b="1" dirty="0">
                <a:latin typeface="Baskerville Old Face" pitchFamily="18" charset="0"/>
              </a:rPr>
              <a:t> </a:t>
            </a:r>
            <a:r>
              <a:rPr lang="en-GB" sz="4000" b="1" dirty="0">
                <a:latin typeface="Baskerville Old Face" pitchFamily="18" charset="0"/>
              </a:rPr>
              <a:t>Intercultural Dialogue </a:t>
            </a:r>
            <a:r>
              <a:rPr lang="hu-HU" sz="4000" b="1" dirty="0">
                <a:latin typeface="Baskerville Old Face" panose="02020602080505020303" pitchFamily="18" charset="0"/>
              </a:rPr>
              <a:t/>
            </a:r>
            <a:br>
              <a:rPr lang="hu-HU" sz="4000" b="1" dirty="0">
                <a:latin typeface="Baskerville Old Face" panose="02020602080505020303" pitchFamily="18" charset="0"/>
              </a:rPr>
            </a:br>
            <a:r>
              <a:rPr lang="en-GB" sz="3600" dirty="0">
                <a:latin typeface="Baskerville Old Face" panose="02020602080505020303" pitchFamily="18" charset="0"/>
              </a:rPr>
              <a:t>Conveying values through folktales</a:t>
            </a:r>
            <a:endParaRPr lang="hu-HU" sz="36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781309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a:xfrm>
            <a:off x="1981200" y="704850"/>
            <a:ext cx="8229600" cy="1143000"/>
          </a:xfrm>
        </p:spPr>
        <p:txBody>
          <a:bodyPr>
            <a:normAutofit fontScale="90000"/>
          </a:bodyPr>
          <a:lstStyle/>
          <a:p>
            <a:r>
              <a:rPr lang="hu-HU" altLang="hu-HU" b="1" dirty="0" smtClean="0">
                <a:latin typeface="Baskerville Old Face" panose="02020602080505020303" pitchFamily="18" charset="0"/>
              </a:rPr>
              <a:t>Art and </a:t>
            </a:r>
            <a:r>
              <a:rPr lang="hu-HU" altLang="hu-HU" b="1" dirty="0" err="1" smtClean="0">
                <a:latin typeface="Baskerville Old Face" panose="02020602080505020303" pitchFamily="18" charset="0"/>
              </a:rPr>
              <a:t>Craft</a:t>
            </a:r>
            <a:r>
              <a:rPr lang="hu-HU" altLang="hu-HU" b="1" dirty="0" smtClean="0">
                <a:latin typeface="Baskerville Old Face" panose="02020602080505020303" pitchFamily="18" charset="0"/>
              </a:rPr>
              <a:t> </a:t>
            </a:r>
            <a:r>
              <a:rPr lang="hu-HU" altLang="hu-HU" b="1" dirty="0" err="1" smtClean="0">
                <a:latin typeface="Baskerville Old Face" panose="02020602080505020303" pitchFamily="18" charset="0"/>
              </a:rPr>
              <a:t>Activities</a:t>
            </a:r>
            <a:r>
              <a:rPr lang="hu-HU" altLang="hu-HU" b="1" dirty="0" smtClean="0">
                <a:latin typeface="Baskerville Old Face" panose="02020602080505020303" pitchFamily="18" charset="0"/>
              </a:rPr>
              <a:t> </a:t>
            </a:r>
            <a:r>
              <a:rPr lang="hu-HU" altLang="hu-HU" b="1" dirty="0" err="1" smtClean="0">
                <a:latin typeface="Baskerville Old Face" panose="02020602080505020303" pitchFamily="18" charset="0"/>
              </a:rPr>
              <a:t>on</a:t>
            </a:r>
            <a:r>
              <a:rPr lang="hu-HU" altLang="hu-HU" b="1" dirty="0" smtClean="0">
                <a:latin typeface="Baskerville Old Face" panose="02020602080505020303" pitchFamily="18" charset="0"/>
              </a:rPr>
              <a:t> </a:t>
            </a:r>
            <a:r>
              <a:rPr lang="hu-HU" altLang="hu-HU" b="1" dirty="0" err="1" smtClean="0">
                <a:latin typeface="Baskerville Old Face" panose="02020602080505020303" pitchFamily="18" charset="0"/>
              </a:rPr>
              <a:t>Folk</a:t>
            </a:r>
            <a:r>
              <a:rPr lang="hu-HU" altLang="hu-HU" b="1" dirty="0" smtClean="0">
                <a:latin typeface="Baskerville Old Face" panose="02020602080505020303" pitchFamily="18" charset="0"/>
              </a:rPr>
              <a:t> </a:t>
            </a:r>
            <a:r>
              <a:rPr lang="hu-HU" altLang="hu-HU" b="1" dirty="0" err="1" smtClean="0">
                <a:latin typeface="Baskerville Old Face" panose="02020602080505020303" pitchFamily="18" charset="0"/>
              </a:rPr>
              <a:t>Tale</a:t>
            </a:r>
            <a:r>
              <a:rPr lang="hu-HU" altLang="hu-HU" b="1" dirty="0" smtClean="0">
                <a:latin typeface="Baskerville Old Face" panose="02020602080505020303" pitchFamily="18" charset="0"/>
              </a:rPr>
              <a:t> </a:t>
            </a:r>
            <a:r>
              <a:rPr lang="hu-HU" altLang="hu-HU" b="1" dirty="0" err="1" smtClean="0">
                <a:latin typeface="Baskerville Old Face" panose="02020602080505020303" pitchFamily="18" charset="0"/>
              </a:rPr>
              <a:t>Themes</a:t>
            </a:r>
            <a:endParaRPr lang="hu-HU" altLang="hu-HU" b="1" dirty="0" smtClean="0">
              <a:latin typeface="Baskerville Old Face" panose="02020602080505020303" pitchFamily="18" charset="0"/>
            </a:endParaRPr>
          </a:p>
        </p:txBody>
      </p:sp>
      <p:pic>
        <p:nvPicPr>
          <p:cNvPr id="12291"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2276476"/>
            <a:ext cx="4608512" cy="3457575"/>
          </a:xfrm>
        </p:spPr>
      </p:pic>
      <p:pic>
        <p:nvPicPr>
          <p:cNvPr id="12292"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3338" y="2276476"/>
            <a:ext cx="3827462" cy="3673475"/>
          </a:xfrm>
        </p:spPr>
      </p:pic>
    </p:spTree>
    <p:extLst>
      <p:ext uri="{BB962C8B-B14F-4D97-AF65-F5344CB8AC3E}">
        <p14:creationId xmlns:p14="http://schemas.microsoft.com/office/powerpoint/2010/main" val="367753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nvPr>
        </p:nvSpPr>
        <p:spPr>
          <a:xfrm>
            <a:off x="1981200" y="704850"/>
            <a:ext cx="8229600" cy="1500188"/>
          </a:xfrm>
        </p:spPr>
        <p:txBody>
          <a:bodyPr>
            <a:normAutofit fontScale="90000"/>
          </a:bodyPr>
          <a:lstStyle/>
          <a:p>
            <a:r>
              <a:rPr lang="hu-HU" altLang="hu-HU" sz="2800" b="1" dirty="0" err="1">
                <a:latin typeface="Baskerville Old Face" panose="02020602080505020303" pitchFamily="18" charset="0"/>
              </a:rPr>
              <a:t>Shadow</a:t>
            </a:r>
            <a:r>
              <a:rPr lang="hu-HU" altLang="hu-HU" sz="2800" b="1" dirty="0">
                <a:latin typeface="Baskerville Old Face" panose="02020602080505020303" pitchFamily="18" charset="0"/>
              </a:rPr>
              <a:t> Play Performance</a:t>
            </a:r>
            <a:r>
              <a:rPr lang="hu-HU" altLang="hu-HU" sz="2800" dirty="0">
                <a:latin typeface="Baskerville Old Face" panose="02020602080505020303" pitchFamily="18" charset="0"/>
              </a:rPr>
              <a:t>:</a:t>
            </a:r>
            <a:br>
              <a:rPr lang="hu-HU" altLang="hu-HU" sz="2800" dirty="0">
                <a:latin typeface="Baskerville Old Face" panose="02020602080505020303" pitchFamily="18" charset="0"/>
              </a:rPr>
            </a:b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Hungarian</a:t>
            </a: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students</a:t>
            </a: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performing</a:t>
            </a: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the</a:t>
            </a: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Hungarian</a:t>
            </a: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folktale</a:t>
            </a:r>
            <a:r>
              <a:rPr lang="hu-HU" altLang="hu-HU" sz="2800" dirty="0">
                <a:latin typeface="Baskerville Old Face" panose="02020602080505020303" pitchFamily="18" charset="0"/>
              </a:rPr>
              <a:t> </a:t>
            </a:r>
            <a:r>
              <a:rPr lang="hu-HU" altLang="hu-HU" sz="2800" dirty="0" err="1">
                <a:latin typeface="Baskerville Old Face" panose="02020602080505020303" pitchFamily="18" charset="0"/>
              </a:rPr>
              <a:t>entitled</a:t>
            </a:r>
            <a:r>
              <a:rPr lang="hu-HU" altLang="hu-HU" sz="2800" dirty="0">
                <a:latin typeface="Baskerville Old Face" panose="02020602080505020303" pitchFamily="18" charset="0"/>
              </a:rPr>
              <a:t> </a:t>
            </a:r>
            <a:r>
              <a:rPr lang="hu-HU" altLang="hu-HU" sz="2800" i="1" dirty="0">
                <a:latin typeface="Baskerville Old Face" panose="02020602080505020303" pitchFamily="18" charset="0"/>
              </a:rPr>
              <a:t>The </a:t>
            </a:r>
            <a:r>
              <a:rPr lang="hu-HU" altLang="hu-HU" sz="2800" i="1" dirty="0" err="1">
                <a:latin typeface="Baskerville Old Face" panose="02020602080505020303" pitchFamily="18" charset="0"/>
              </a:rPr>
              <a:t>Hedgehog</a:t>
            </a:r>
            <a:r>
              <a:rPr lang="hu-HU" altLang="hu-HU" sz="2800" i="1" dirty="0">
                <a:latin typeface="Baskerville Old Face" panose="02020602080505020303" pitchFamily="18" charset="0"/>
              </a:rPr>
              <a:t>, </a:t>
            </a:r>
            <a:r>
              <a:rPr lang="hu-HU" altLang="hu-HU" sz="2800" i="1" dirty="0" err="1">
                <a:latin typeface="Baskerville Old Face" panose="02020602080505020303" pitchFamily="18" charset="0"/>
              </a:rPr>
              <a:t>the</a:t>
            </a:r>
            <a:r>
              <a:rPr lang="hu-HU" altLang="hu-HU" sz="2800" i="1" dirty="0">
                <a:latin typeface="Baskerville Old Face" panose="02020602080505020303" pitchFamily="18" charset="0"/>
              </a:rPr>
              <a:t> King, </a:t>
            </a:r>
            <a:r>
              <a:rPr lang="hu-HU" altLang="hu-HU" sz="2800" i="1" dirty="0" err="1">
                <a:latin typeface="Baskerville Old Face" panose="02020602080505020303" pitchFamily="18" charset="0"/>
              </a:rPr>
              <a:t>the</a:t>
            </a:r>
            <a:r>
              <a:rPr lang="hu-HU" altLang="hu-HU" sz="2800" i="1" dirty="0">
                <a:latin typeface="Baskerville Old Face" panose="02020602080505020303" pitchFamily="18" charset="0"/>
              </a:rPr>
              <a:t> Merchant and </a:t>
            </a:r>
            <a:r>
              <a:rPr lang="hu-HU" altLang="hu-HU" sz="2800" i="1" dirty="0" err="1">
                <a:latin typeface="Baskerville Old Face" panose="02020602080505020303" pitchFamily="18" charset="0"/>
              </a:rPr>
              <a:t>the</a:t>
            </a:r>
            <a:r>
              <a:rPr lang="hu-HU" altLang="hu-HU" sz="2800" i="1" dirty="0">
                <a:latin typeface="Baskerville Old Face" panose="02020602080505020303" pitchFamily="18" charset="0"/>
              </a:rPr>
              <a:t> </a:t>
            </a:r>
            <a:r>
              <a:rPr lang="hu-HU" altLang="hu-HU" sz="2800" i="1" dirty="0" err="1">
                <a:latin typeface="Baskerville Old Face" panose="02020602080505020303" pitchFamily="18" charset="0"/>
              </a:rPr>
              <a:t>Poor</a:t>
            </a:r>
            <a:r>
              <a:rPr lang="hu-HU" altLang="hu-HU" sz="2800" i="1" dirty="0">
                <a:latin typeface="Baskerville Old Face" panose="02020602080505020303" pitchFamily="18" charset="0"/>
              </a:rPr>
              <a:t> Man</a:t>
            </a:r>
          </a:p>
        </p:txBody>
      </p:sp>
      <p:pic>
        <p:nvPicPr>
          <p:cNvPr id="17411"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792413"/>
            <a:ext cx="4038600" cy="2982912"/>
          </a:xfrm>
        </p:spPr>
      </p:pic>
      <p:pic>
        <p:nvPicPr>
          <p:cNvPr id="17412"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792413"/>
            <a:ext cx="4038600" cy="2982912"/>
          </a:xfrm>
        </p:spPr>
      </p:pic>
    </p:spTree>
    <p:extLst>
      <p:ext uri="{BB962C8B-B14F-4D97-AF65-F5344CB8AC3E}">
        <p14:creationId xmlns:p14="http://schemas.microsoft.com/office/powerpoint/2010/main" val="283236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smtClean="0">
                <a:latin typeface="Baskerville Old Face" panose="02020602080505020303" pitchFamily="18" charset="0"/>
              </a:rPr>
              <a:t>Formula </a:t>
            </a:r>
            <a:r>
              <a:rPr lang="hu-HU" b="1" dirty="0" err="1" smtClean="0">
                <a:latin typeface="Baskerville Old Face" panose="02020602080505020303" pitchFamily="18" charset="0"/>
              </a:rPr>
              <a:t>tales</a:t>
            </a:r>
            <a:r>
              <a:rPr lang="hu-HU" b="1" dirty="0" smtClean="0">
                <a:latin typeface="Baskerville Old Face" panose="02020602080505020303" pitchFamily="18" charset="0"/>
              </a:rPr>
              <a:t> </a:t>
            </a:r>
            <a:r>
              <a:rPr lang="hu-HU" dirty="0" smtClean="0">
                <a:latin typeface="Baskerville Old Face" panose="02020602080505020303" pitchFamily="18" charset="0"/>
              </a:rPr>
              <a:t/>
            </a:r>
            <a:br>
              <a:rPr lang="hu-HU" dirty="0" smtClean="0">
                <a:latin typeface="Baskerville Old Face" panose="02020602080505020303" pitchFamily="18" charset="0"/>
              </a:rPr>
            </a:br>
            <a:r>
              <a:rPr lang="hu-HU" sz="4000" dirty="0" err="1" smtClean="0">
                <a:latin typeface="Baskerville Old Face" panose="02020602080505020303" pitchFamily="18" charset="0"/>
              </a:rPr>
              <a:t>Runaway</a:t>
            </a:r>
            <a:r>
              <a:rPr lang="hu-HU" sz="4000" dirty="0" smtClean="0">
                <a:latin typeface="Baskerville Old Face" panose="02020602080505020303" pitchFamily="18" charset="0"/>
              </a:rPr>
              <a:t> </a:t>
            </a:r>
            <a:r>
              <a:rPr lang="hu-HU" sz="4000" dirty="0" err="1" smtClean="0">
                <a:latin typeface="Baskerville Old Face" panose="02020602080505020303" pitchFamily="18" charset="0"/>
              </a:rPr>
              <a:t>food</a:t>
            </a:r>
            <a:r>
              <a:rPr lang="hu-HU" sz="4000" dirty="0" smtClean="0">
                <a:latin typeface="Baskerville Old Face" panose="02020602080505020303" pitchFamily="18" charset="0"/>
              </a:rPr>
              <a:t> </a:t>
            </a:r>
            <a:r>
              <a:rPr lang="hu-HU" sz="4000" dirty="0" err="1" smtClean="0">
                <a:latin typeface="Baskerville Old Face" panose="02020602080505020303" pitchFamily="18" charset="0"/>
              </a:rPr>
              <a:t>type</a:t>
            </a:r>
            <a:r>
              <a:rPr lang="hu-HU" sz="4000" dirty="0" smtClean="0">
                <a:latin typeface="Baskerville Old Face" panose="02020602080505020303" pitchFamily="18" charset="0"/>
              </a:rPr>
              <a:t> </a:t>
            </a:r>
            <a:r>
              <a:rPr lang="hu-HU" sz="4000" dirty="0" err="1" smtClean="0">
                <a:latin typeface="Baskerville Old Face" panose="02020602080505020303" pitchFamily="18" charset="0"/>
              </a:rPr>
              <a:t>folk</a:t>
            </a:r>
            <a:r>
              <a:rPr lang="hu-HU" sz="4000" dirty="0" smtClean="0">
                <a:latin typeface="Baskerville Old Face" panose="02020602080505020303" pitchFamily="18" charset="0"/>
              </a:rPr>
              <a:t> </a:t>
            </a:r>
            <a:r>
              <a:rPr lang="hu-HU" sz="4000" dirty="0" err="1" smtClean="0">
                <a:latin typeface="Baskerville Old Face" panose="02020602080505020303" pitchFamily="18" charset="0"/>
              </a:rPr>
              <a:t>tales</a:t>
            </a:r>
            <a:r>
              <a:rPr lang="hu-HU" sz="4000" dirty="0" smtClean="0">
                <a:latin typeface="Baskerville Old Face" panose="02020602080505020303" pitchFamily="18" charset="0"/>
              </a:rPr>
              <a:t> (</a:t>
            </a:r>
            <a:r>
              <a:rPr lang="hu-HU" sz="4000" dirty="0" err="1" smtClean="0">
                <a:latin typeface="Baskerville Old Face" panose="02020602080505020303" pitchFamily="18" charset="0"/>
              </a:rPr>
              <a:t>Tale</a:t>
            </a:r>
            <a:r>
              <a:rPr lang="hu-HU" sz="4000" dirty="0" smtClean="0">
                <a:latin typeface="Baskerville Old Face" panose="02020602080505020303" pitchFamily="18" charset="0"/>
              </a:rPr>
              <a:t> </a:t>
            </a:r>
            <a:r>
              <a:rPr lang="hu-HU" sz="4000" dirty="0" err="1" smtClean="0">
                <a:latin typeface="Baskerville Old Face" panose="02020602080505020303" pitchFamily="18" charset="0"/>
              </a:rPr>
              <a:t>type</a:t>
            </a:r>
            <a:r>
              <a:rPr lang="hu-HU" sz="4000" dirty="0" smtClean="0">
                <a:latin typeface="Baskerville Old Face" panose="02020602080505020303" pitchFamily="18" charset="0"/>
              </a:rPr>
              <a:t> 2025)</a:t>
            </a:r>
            <a:endParaRPr lang="hu-HU" sz="4000" dirty="0">
              <a:latin typeface="Baskerville Old Face" panose="02020602080505020303" pitchFamily="18" charset="0"/>
            </a:endParaRPr>
          </a:p>
        </p:txBody>
      </p:sp>
      <p:sp>
        <p:nvSpPr>
          <p:cNvPr id="3" name="Szövegdoboz 2"/>
          <p:cNvSpPr txBox="1"/>
          <p:nvPr/>
        </p:nvSpPr>
        <p:spPr>
          <a:xfrm>
            <a:off x="1187533" y="2232561"/>
            <a:ext cx="8882743" cy="4401205"/>
          </a:xfrm>
          <a:prstGeom prst="rect">
            <a:avLst/>
          </a:prstGeom>
          <a:noFill/>
        </p:spPr>
        <p:txBody>
          <a:bodyPr wrap="square" rtlCol="0">
            <a:spAutoFit/>
          </a:bodyPr>
          <a:lstStyle/>
          <a:p>
            <a:pPr marL="457200" indent="-457200">
              <a:buFont typeface="Arial" panose="020B0604020202020204" pitchFamily="34" charset="0"/>
              <a:buChar char="•"/>
            </a:pPr>
            <a:r>
              <a:rPr lang="hu-HU" sz="2800" dirty="0" err="1" smtClean="0">
                <a:latin typeface="Baskerville Old Face" panose="02020602080505020303" pitchFamily="18" charset="0"/>
              </a:rPr>
              <a:t>Definition</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formula and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variation</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upon</a:t>
            </a:r>
            <a:r>
              <a:rPr lang="hu-HU" sz="2800" dirty="0" smtClean="0">
                <a:latin typeface="Baskerville Old Face" panose="02020602080505020303" pitchFamily="18" charset="0"/>
              </a:rPr>
              <a:t> it  </a:t>
            </a:r>
            <a:r>
              <a:rPr lang="hu-HU" sz="2800" dirty="0" err="1" smtClean="0">
                <a:latin typeface="Baskerville Old Face" panose="02020602080505020303" pitchFamily="18" charset="0"/>
              </a:rPr>
              <a:t>become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basis</a:t>
            </a:r>
            <a:r>
              <a:rPr lang="hu-HU" sz="2800" dirty="0" smtClean="0">
                <a:latin typeface="Baskerville Old Face" panose="02020602080505020303" pitchFamily="18" charset="0"/>
              </a:rPr>
              <a:t> of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act</a:t>
            </a:r>
            <a:r>
              <a:rPr lang="hu-HU" sz="2800" dirty="0" smtClean="0">
                <a:latin typeface="Baskerville Old Face" panose="02020602080505020303" pitchFamily="18" charset="0"/>
              </a:rPr>
              <a:t> of </a:t>
            </a:r>
            <a:r>
              <a:rPr lang="hu-HU" sz="2800" dirty="0" err="1" smtClean="0">
                <a:latin typeface="Baskerville Old Face" panose="02020602080505020303" pitchFamily="18" charset="0"/>
              </a:rPr>
              <a:t>storytelling</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itself</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Plot</a:t>
            </a:r>
            <a:r>
              <a:rPr lang="hu-HU" sz="2800" dirty="0" smtClean="0">
                <a:latin typeface="Baskerville Old Face" panose="02020602080505020303" pitchFamily="18" charset="0"/>
              </a:rPr>
              <a:t> is </a:t>
            </a:r>
            <a:r>
              <a:rPr lang="hu-HU" sz="2800" dirty="0" err="1" smtClean="0">
                <a:latin typeface="Baskerville Old Face" panose="02020602080505020303" pitchFamily="18" charset="0"/>
              </a:rPr>
              <a:t>spare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functions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merely</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as</a:t>
            </a:r>
            <a:r>
              <a:rPr lang="hu-HU" sz="2800" dirty="0" smtClean="0">
                <a:latin typeface="Baskerville Old Face" panose="02020602080505020303" pitchFamily="18" charset="0"/>
              </a:rPr>
              <a:t> a </a:t>
            </a:r>
            <a:r>
              <a:rPr lang="hu-HU" sz="2800" dirty="0" err="1" smtClean="0">
                <a:latin typeface="Baskerville Old Face" panose="02020602080505020303" pitchFamily="18" charset="0"/>
              </a:rPr>
              <a:t>basis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for</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developing</a:t>
            </a:r>
            <a:r>
              <a:rPr lang="hu-HU" sz="2800" dirty="0" smtClean="0">
                <a:latin typeface="Baskerville Old Face" panose="02020602080505020303" pitchFamily="18" charset="0"/>
              </a:rPr>
              <a:t> a </a:t>
            </a:r>
            <a:r>
              <a:rPr lang="hu-HU" sz="2800" dirty="0" err="1" smtClean="0">
                <a:latin typeface="Baskerville Old Face" panose="02020602080505020303" pitchFamily="18" charset="0"/>
              </a:rPr>
              <a:t>narrative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pattern</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which</a:t>
            </a:r>
            <a:r>
              <a:rPr lang="hu-HU" sz="2800" dirty="0" smtClean="0">
                <a:latin typeface="Baskerville Old Face" panose="02020602080505020303" pitchFamily="18" charset="0"/>
              </a:rPr>
              <a:t> is </a:t>
            </a:r>
            <a:r>
              <a:rPr lang="hu-HU" sz="2800" dirty="0" err="1" smtClean="0">
                <a:latin typeface="Baskerville Old Face" panose="02020602080505020303" pitchFamily="18" charset="0"/>
              </a:rPr>
              <a:t>repeated</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variations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additions</a:t>
            </a:r>
            <a:r>
              <a:rPr lang="hu-HU" sz="2800" dirty="0" smtClean="0">
                <a:latin typeface="Baskerville Old Face" panose="02020602080505020303" pitchFamily="18" charset="0"/>
              </a:rPr>
              <a:t>)</a:t>
            </a:r>
          </a:p>
          <a:p>
            <a:pPr marL="457200" indent="-457200">
              <a:buFont typeface="Arial" panose="020B0604020202020204" pitchFamily="34" charset="0"/>
              <a:buChar char="•"/>
            </a:pPr>
            <a:r>
              <a:rPr lang="hu-HU" sz="2800" dirty="0" err="1" smtClean="0">
                <a:latin typeface="Baskerville Old Face" panose="02020602080505020303" pitchFamily="18" charset="0"/>
              </a:rPr>
              <a:t>Advantages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values</a:t>
            </a:r>
            <a:r>
              <a:rPr lang="hu-HU" sz="2800" dirty="0" smtClean="0">
                <a:latin typeface="Baskerville Old Face" panose="02020602080505020303" pitchFamily="18" charset="0"/>
              </a:rPr>
              <a:t>:</a:t>
            </a:r>
          </a:p>
          <a:p>
            <a:pPr marL="457200" indent="-457200">
              <a:buFont typeface="Courier New" panose="02070309020205020404" pitchFamily="49" charset="0"/>
              <a:buChar char="o"/>
            </a:pPr>
            <a:r>
              <a:rPr lang="hu-HU" sz="2800" dirty="0" err="1" smtClean="0">
                <a:latin typeface="Baskerville Old Face" panose="02020602080505020303" pitchFamily="18" charset="0"/>
              </a:rPr>
              <a:t>Appeal</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to</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young</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children</a:t>
            </a:r>
            <a:r>
              <a:rPr lang="hu-HU" sz="2800" dirty="0" smtClean="0">
                <a:latin typeface="Baskerville Old Face" panose="02020602080505020303" pitchFamily="18" charset="0"/>
              </a:rPr>
              <a:t> – </a:t>
            </a:r>
            <a:r>
              <a:rPr lang="hu-HU" sz="2800" dirty="0" err="1" smtClean="0">
                <a:latin typeface="Baskerville Old Face" panose="02020602080505020303" pitchFamily="18" charset="0"/>
              </a:rPr>
              <a:t>simple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plot</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predictable</a:t>
            </a:r>
            <a:r>
              <a:rPr lang="hu-HU" sz="2800" dirty="0">
                <a:latin typeface="Baskerville Old Face" panose="02020602080505020303" pitchFamily="18" charset="0"/>
              </a:rPr>
              <a:t>,</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repetitive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rhythmical</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quality</a:t>
            </a:r>
            <a:endParaRPr lang="hu-HU" sz="2800" dirty="0" smtClean="0">
              <a:latin typeface="Baskerville Old Face" panose="02020602080505020303" pitchFamily="18" charset="0"/>
            </a:endParaRPr>
          </a:p>
          <a:p>
            <a:pPr marL="457200" indent="-457200">
              <a:buFont typeface="Courier New" panose="02070309020205020404" pitchFamily="49" charset="0"/>
              <a:buChar char="o"/>
            </a:pPr>
            <a:r>
              <a:rPr lang="hu-HU" sz="2800" kern="1200" dirty="0" smtClean="0">
                <a:solidFill>
                  <a:schemeClr val="tx1"/>
                </a:solidFill>
                <a:latin typeface="Baskerville Old Face" panose="02020602080505020303" pitchFamily="18" charset="0"/>
              </a:rPr>
              <a:t>A </a:t>
            </a:r>
            <a:r>
              <a:rPr lang="hu-HU" sz="2800" kern="1200" dirty="0" err="1" smtClean="0">
                <a:solidFill>
                  <a:schemeClr val="tx1"/>
                </a:solidFill>
                <a:latin typeface="Baskerville Old Face" panose="02020602080505020303" pitchFamily="18" charset="0"/>
              </a:rPr>
              <a:t>lot</a:t>
            </a:r>
            <a:r>
              <a:rPr lang="hu-HU" sz="2800" kern="1200" dirty="0" smtClean="0">
                <a:solidFill>
                  <a:schemeClr val="tx1"/>
                </a:solidFill>
                <a:latin typeface="Baskerville Old Face" panose="02020602080505020303" pitchFamily="18" charset="0"/>
              </a:rPr>
              <a:t> of </a:t>
            </a:r>
            <a:r>
              <a:rPr lang="hu-HU" sz="2800" kern="1200" dirty="0" err="1" smtClean="0">
                <a:solidFill>
                  <a:schemeClr val="tx1"/>
                </a:solidFill>
                <a:latin typeface="Baskerville Old Face" panose="02020602080505020303" pitchFamily="18" charset="0"/>
              </a:rPr>
              <a:t>cultural</a:t>
            </a:r>
            <a:r>
              <a:rPr lang="hu-HU" sz="2800" kern="1200" dirty="0" smtClean="0">
                <a:solidFill>
                  <a:schemeClr val="tx1"/>
                </a:solidFill>
                <a:latin typeface="Baskerville Old Face" panose="02020602080505020303" pitchFamily="18" charset="0"/>
              </a:rPr>
              <a:t> </a:t>
            </a:r>
            <a:r>
              <a:rPr lang="hu-HU" sz="2800" kern="1200" dirty="0" err="1" smtClean="0">
                <a:solidFill>
                  <a:schemeClr val="tx1"/>
                </a:solidFill>
                <a:latin typeface="Baskerville Old Face" panose="02020602080505020303" pitchFamily="18" charset="0"/>
              </a:rPr>
              <a:t>variants</a:t>
            </a:r>
            <a:r>
              <a:rPr lang="hu-HU" sz="2800" kern="1200" dirty="0" smtClean="0">
                <a:solidFill>
                  <a:schemeClr val="tx1"/>
                </a:solidFill>
                <a:latin typeface="Baskerville Old Face" panose="02020602080505020303" pitchFamily="18" charset="0"/>
              </a:rPr>
              <a:t> –  </a:t>
            </a:r>
            <a:r>
              <a:rPr lang="hu-HU" sz="2800" kern="1200" dirty="0" err="1" smtClean="0">
                <a:solidFill>
                  <a:schemeClr val="tx1"/>
                </a:solidFill>
                <a:latin typeface="Baskerville Old Face" panose="02020602080505020303" pitchFamily="18" charset="0"/>
              </a:rPr>
              <a:t>developing</a:t>
            </a:r>
            <a:r>
              <a:rPr lang="hu-HU" sz="2800" kern="1200" dirty="0" smtClean="0">
                <a:solidFill>
                  <a:schemeClr val="tx1"/>
                </a:solidFill>
                <a:latin typeface="Baskerville Old Face" panose="02020602080505020303" pitchFamily="18" charset="0"/>
              </a:rPr>
              <a:t> </a:t>
            </a:r>
            <a:r>
              <a:rPr lang="hu-HU" sz="2800" kern="1200" dirty="0" err="1" smtClean="0">
                <a:solidFill>
                  <a:schemeClr val="tx1"/>
                </a:solidFill>
                <a:latin typeface="Baskerville Old Face" panose="02020602080505020303" pitchFamily="18" charset="0"/>
              </a:rPr>
              <a:t>intercultural</a:t>
            </a:r>
            <a:r>
              <a:rPr lang="hu-HU" sz="2800" kern="1200" dirty="0" smtClean="0">
                <a:solidFill>
                  <a:schemeClr val="tx1"/>
                </a:solidFill>
                <a:latin typeface="Baskerville Old Face" panose="02020602080505020303" pitchFamily="18" charset="0"/>
              </a:rPr>
              <a:t>  </a:t>
            </a:r>
            <a:r>
              <a:rPr lang="hu-HU" sz="2800" kern="1200" dirty="0" err="1" smtClean="0">
                <a:solidFill>
                  <a:schemeClr val="tx1"/>
                </a:solidFill>
                <a:latin typeface="Baskerville Old Face" panose="02020602080505020303" pitchFamily="18" charset="0"/>
              </a:rPr>
              <a:t>competence</a:t>
            </a:r>
            <a:endParaRPr lang="hu-HU" sz="2800" kern="1200" dirty="0" smtClean="0">
              <a:solidFill>
                <a:schemeClr val="tx1"/>
              </a:solidFill>
              <a:latin typeface="Baskerville Old Face" panose="02020602080505020303" pitchFamily="18" charset="0"/>
            </a:endParaRPr>
          </a:p>
          <a:p>
            <a:pPr marL="457200" indent="-457200">
              <a:buFont typeface="Courier New" panose="02070309020205020404" pitchFamily="49" charset="0"/>
              <a:buChar char="o"/>
            </a:pPr>
            <a:r>
              <a:rPr lang="hu-HU" sz="2800" dirty="0" smtClean="0">
                <a:latin typeface="Baskerville Old Face" panose="02020602080505020303" pitchFamily="18" charset="0"/>
              </a:rPr>
              <a:t>A </a:t>
            </a:r>
            <a:r>
              <a:rPr lang="hu-HU" sz="2800" dirty="0" err="1" smtClean="0">
                <a:latin typeface="Baskerville Old Face" panose="02020602080505020303" pitchFamily="18" charset="0"/>
              </a:rPr>
              <a:t>lot</a:t>
            </a:r>
            <a:r>
              <a:rPr lang="hu-HU" sz="2800" dirty="0" smtClean="0">
                <a:latin typeface="Baskerville Old Face" panose="02020602080505020303" pitchFamily="18" charset="0"/>
              </a:rPr>
              <a:t> of </a:t>
            </a:r>
            <a:r>
              <a:rPr lang="hu-HU" sz="2800" dirty="0" err="1" smtClean="0">
                <a:latin typeface="Baskerville Old Face" panose="02020602080505020303" pitchFamily="18" charset="0"/>
              </a:rPr>
              <a:t>creative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ways</a:t>
            </a:r>
            <a:r>
              <a:rPr lang="hu-HU" sz="2800" dirty="0" smtClean="0">
                <a:latin typeface="Baskerville Old Face" panose="02020602080505020303" pitchFamily="18" charset="0"/>
              </a:rPr>
              <a:t> of </a:t>
            </a:r>
            <a:r>
              <a:rPr lang="hu-HU" sz="2800" dirty="0" err="1" smtClean="0">
                <a:latin typeface="Baskerville Old Face" panose="02020602080505020303" pitchFamily="18" charset="0"/>
              </a:rPr>
              <a:t>pedagogical</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application</a:t>
            </a:r>
            <a:endParaRPr lang="hu-HU" sz="2800" kern="12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73242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888237276"/>
              </p:ext>
            </p:extLst>
          </p:nvPr>
        </p:nvGraphicFramePr>
        <p:xfrm>
          <a:off x="334852" y="321972"/>
          <a:ext cx="11539470" cy="6619741"/>
        </p:xfrm>
        <a:graphic>
          <a:graphicData uri="http://schemas.openxmlformats.org/drawingml/2006/table">
            <a:tbl>
              <a:tblPr firstRow="1" bandRow="1">
                <a:tableStyleId>{5940675A-B579-460E-94D1-54222C63F5DA}</a:tableStyleId>
              </a:tblPr>
              <a:tblGrid>
                <a:gridCol w="3846490">
                  <a:extLst>
                    <a:ext uri="{9D8B030D-6E8A-4147-A177-3AD203B41FA5}">
                      <a16:colId xmlns:a16="http://schemas.microsoft.com/office/drawing/2014/main" val="20000"/>
                    </a:ext>
                  </a:extLst>
                </a:gridCol>
                <a:gridCol w="3846490">
                  <a:extLst>
                    <a:ext uri="{9D8B030D-6E8A-4147-A177-3AD203B41FA5}">
                      <a16:colId xmlns:a16="http://schemas.microsoft.com/office/drawing/2014/main" val="20001"/>
                    </a:ext>
                  </a:extLst>
                </a:gridCol>
                <a:gridCol w="3846490">
                  <a:extLst>
                    <a:ext uri="{9D8B030D-6E8A-4147-A177-3AD203B41FA5}">
                      <a16:colId xmlns:a16="http://schemas.microsoft.com/office/drawing/2014/main" val="20002"/>
                    </a:ext>
                  </a:extLst>
                </a:gridCol>
              </a:tblGrid>
              <a:tr h="6619741">
                <a:tc>
                  <a:txBody>
                    <a:bodyPr/>
                    <a:lstStyle/>
                    <a:p>
                      <a:pPr algn="ctr"/>
                      <a:r>
                        <a:rPr lang="hu-HU" sz="4000" dirty="0" err="1" smtClean="0">
                          <a:latin typeface="Gabriola" panose="04040605051002020D02" pitchFamily="82" charset="0"/>
                          <a:cs typeface="Aldhabi" panose="01000000000000000000" pitchFamily="2" charset="-78"/>
                        </a:rPr>
                        <a:t>Johnny-Cake</a:t>
                      </a:r>
                      <a:endParaRPr lang="hu-HU" sz="4000" dirty="0" smtClean="0">
                        <a:latin typeface="Gabriola" panose="04040605051002020D02" pitchFamily="82" charset="0"/>
                        <a:cs typeface="Aldhabi" panose="01000000000000000000" pitchFamily="2" charset="-78"/>
                      </a:endParaRPr>
                    </a:p>
                    <a:p>
                      <a:pPr algn="ctr"/>
                      <a:endParaRPr lang="hu-HU" sz="3600" dirty="0" smtClean="0"/>
                    </a:p>
                    <a:p>
                      <a:pPr algn="ctr"/>
                      <a:endParaRPr lang="hu-HU" sz="3600" dirty="0" smtClean="0"/>
                    </a:p>
                    <a:p>
                      <a:pPr marL="342900" indent="-342900" algn="l">
                        <a:buFont typeface="Arial" panose="020B0604020202020204" pitchFamily="34" charset="0"/>
                        <a:buChar char="•"/>
                      </a:pPr>
                      <a:r>
                        <a:rPr lang="hu-HU" sz="2400" dirty="0" smtClean="0"/>
                        <a:t> British</a:t>
                      </a:r>
                      <a:r>
                        <a:rPr lang="hu-HU" sz="2400" baseline="0" dirty="0" smtClean="0"/>
                        <a:t> variant</a:t>
                      </a:r>
                    </a:p>
                    <a:p>
                      <a:pPr marL="342900" indent="-342900" algn="l">
                        <a:buFont typeface="Arial" panose="020B0604020202020204" pitchFamily="34" charset="0"/>
                        <a:buChar char="•"/>
                      </a:pPr>
                      <a:r>
                        <a:rPr lang="hu-HU" sz="2400" baseline="0" dirty="0" smtClean="0"/>
                        <a:t> Joseph Jacobs: </a:t>
                      </a:r>
                      <a:r>
                        <a:rPr lang="hu-HU" sz="2400" i="1" baseline="0" dirty="0" smtClean="0"/>
                        <a:t>English </a:t>
                      </a:r>
                      <a:r>
                        <a:rPr lang="hu-HU" sz="2400" i="1" baseline="0" dirty="0" err="1" smtClean="0"/>
                        <a:t>Fairy</a:t>
                      </a:r>
                      <a:r>
                        <a:rPr lang="hu-HU" sz="2400" i="1" baseline="0" dirty="0" smtClean="0"/>
                        <a:t> </a:t>
                      </a:r>
                      <a:r>
                        <a:rPr lang="hu-HU" sz="2400" i="1" baseline="0" dirty="0" err="1" smtClean="0"/>
                        <a:t>Tales</a:t>
                      </a:r>
                      <a:r>
                        <a:rPr lang="hu-HU" sz="2400" baseline="0" dirty="0" smtClean="0"/>
                        <a:t>, 1890</a:t>
                      </a:r>
                      <a:endParaRPr lang="hu-HU" sz="2400" dirty="0" smtClean="0"/>
                    </a:p>
                  </a:txBody>
                  <a:tcPr/>
                </a:tc>
                <a:tc>
                  <a:txBody>
                    <a:bodyPr/>
                    <a:lstStyle/>
                    <a:p>
                      <a:pPr algn="ctr"/>
                      <a:r>
                        <a:rPr lang="hu-HU" sz="4000" dirty="0" smtClean="0">
                          <a:latin typeface="Gabriola" panose="04040605051002020D02" pitchFamily="82" charset="0"/>
                        </a:rPr>
                        <a:t>The </a:t>
                      </a:r>
                      <a:r>
                        <a:rPr lang="hu-HU" sz="4000" dirty="0" err="1" smtClean="0">
                          <a:latin typeface="Gabriola" panose="04040605051002020D02" pitchFamily="82" charset="0"/>
                        </a:rPr>
                        <a:t>Gingerbread</a:t>
                      </a:r>
                      <a:r>
                        <a:rPr lang="hu-HU" sz="4000" baseline="0" dirty="0" smtClean="0">
                          <a:latin typeface="Gabriola" panose="04040605051002020D02" pitchFamily="82" charset="0"/>
                        </a:rPr>
                        <a:t> Man</a:t>
                      </a:r>
                    </a:p>
                    <a:p>
                      <a:pPr algn="ctr"/>
                      <a:endParaRPr lang="hu-HU" sz="3600" baseline="0" dirty="0" smtClean="0"/>
                    </a:p>
                    <a:p>
                      <a:pPr algn="ctr"/>
                      <a:endParaRPr lang="hu-HU" sz="3600" baseline="0" dirty="0" smtClean="0"/>
                    </a:p>
                    <a:p>
                      <a:pPr marL="342900" indent="-342900" algn="l">
                        <a:buFont typeface="Arial" panose="020B0604020202020204" pitchFamily="34" charset="0"/>
                        <a:buChar char="•"/>
                      </a:pPr>
                      <a:r>
                        <a:rPr lang="hu-HU" sz="2400" baseline="0" dirty="0" smtClean="0"/>
                        <a:t>American variant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baseline="0" dirty="0" smtClean="0">
                          <a:latin typeface="Garamond" panose="02020404030301010803" pitchFamily="18" charset="0"/>
                        </a:rPr>
                        <a:t>first appeared in </a:t>
                      </a:r>
                      <a:r>
                        <a:rPr lang="en-US" sz="2400" b="0" i="1" u="none" strike="noStrike" baseline="0" dirty="0" smtClean="0">
                          <a:latin typeface="Garamond" panose="02020404030301010803" pitchFamily="18" charset="0"/>
                        </a:rPr>
                        <a:t>St. Nicholas magazine </a:t>
                      </a:r>
                      <a:r>
                        <a:rPr lang="en-US" sz="2400" b="0" i="0" u="none" strike="noStrike" baseline="0" dirty="0" smtClean="0">
                          <a:latin typeface="Garamond" panose="02020404030301010803" pitchFamily="18" charset="0"/>
                        </a:rPr>
                        <a:t>in 1875 </a:t>
                      </a:r>
                      <a:endParaRPr lang="hu-HU" sz="2400" b="0" i="0" kern="1200" dirty="0" smtClean="0">
                        <a:solidFill>
                          <a:schemeClr val="tx1"/>
                        </a:solidFill>
                        <a:effectLst/>
                        <a:latin typeface="Garamond" panose="02020404030301010803" pitchFamily="18" charset="0"/>
                        <a:ea typeface="+mn-ea"/>
                        <a:cs typeface="+mn-cs"/>
                      </a:endParaRPr>
                    </a:p>
                    <a:p>
                      <a:pPr marL="0" indent="0" algn="l">
                        <a:buFont typeface="Arial" panose="020B0604020202020204" pitchFamily="34" charset="0"/>
                        <a:buNone/>
                      </a:pPr>
                      <a:endParaRPr lang="hu-HU" sz="2400" baseline="0" dirty="0" smtClean="0"/>
                    </a:p>
                  </a:txBody>
                  <a:tcPr/>
                </a:tc>
                <a:tc>
                  <a:txBody>
                    <a:bodyPr/>
                    <a:lstStyle/>
                    <a:p>
                      <a:pPr algn="ctr"/>
                      <a:r>
                        <a:rPr lang="hu-HU" sz="4000" dirty="0" smtClean="0">
                          <a:latin typeface="Gabriola" panose="04040605051002020D02" pitchFamily="82" charset="0"/>
                        </a:rPr>
                        <a:t>The Little </a:t>
                      </a:r>
                      <a:r>
                        <a:rPr lang="hu-HU" sz="4000" dirty="0" err="1" smtClean="0">
                          <a:latin typeface="Gabriola" panose="04040605051002020D02" pitchFamily="82" charset="0"/>
                        </a:rPr>
                        <a:t>Dumpling</a:t>
                      </a:r>
                      <a:endParaRPr lang="hu-HU" sz="4000" dirty="0" smtClean="0">
                        <a:latin typeface="Gabriola" panose="04040605051002020D02" pitchFamily="82" charset="0"/>
                      </a:endParaRPr>
                    </a:p>
                    <a:p>
                      <a:pPr algn="ctr"/>
                      <a:endParaRPr lang="hu-HU" sz="3600" dirty="0" smtClean="0"/>
                    </a:p>
                    <a:p>
                      <a:pPr algn="l"/>
                      <a:endParaRPr lang="hu-HU" sz="2000" dirty="0" smtClean="0"/>
                    </a:p>
                    <a:p>
                      <a:pPr algn="l"/>
                      <a:endParaRPr lang="hu-HU" sz="2000" dirty="0" smtClean="0"/>
                    </a:p>
                    <a:p>
                      <a:pPr marL="342900" indent="-342900" algn="l">
                        <a:buFont typeface="Arial" panose="020B0604020202020204" pitchFamily="34" charset="0"/>
                        <a:buChar char="•"/>
                      </a:pPr>
                      <a:r>
                        <a:rPr lang="hu-HU" sz="2400" dirty="0" err="1" smtClean="0"/>
                        <a:t>Hungarian</a:t>
                      </a:r>
                      <a:r>
                        <a:rPr lang="hu-HU" sz="2400" baseline="0" dirty="0" smtClean="0"/>
                        <a:t> variant</a:t>
                      </a:r>
                      <a:endParaRPr lang="hu-HU" sz="2400" dirty="0" smtClean="0"/>
                    </a:p>
                    <a:p>
                      <a:pPr marL="342900" indent="-342900" algn="l">
                        <a:buFont typeface="Arial" panose="020B0604020202020204" pitchFamily="34" charset="0"/>
                        <a:buChar char="•"/>
                      </a:pPr>
                      <a:r>
                        <a:rPr lang="hu-HU" sz="2400" dirty="0" smtClean="0"/>
                        <a:t>László</a:t>
                      </a:r>
                      <a:r>
                        <a:rPr lang="hu-HU" sz="2400" baseline="0" dirty="0" smtClean="0"/>
                        <a:t> Arany: </a:t>
                      </a:r>
                      <a:r>
                        <a:rPr lang="hu-HU" sz="2400" i="1" baseline="0" dirty="0" err="1" smtClean="0"/>
                        <a:t>Hungarian</a:t>
                      </a:r>
                      <a:r>
                        <a:rPr lang="hu-HU" sz="2400" i="1" baseline="0" dirty="0" smtClean="0"/>
                        <a:t> </a:t>
                      </a:r>
                      <a:r>
                        <a:rPr lang="hu-HU" sz="2400" i="1" baseline="0" dirty="0" err="1" smtClean="0"/>
                        <a:t>Folk</a:t>
                      </a:r>
                      <a:r>
                        <a:rPr lang="hu-HU" sz="2400" i="1" baseline="0" dirty="0" smtClean="0"/>
                        <a:t> </a:t>
                      </a:r>
                      <a:r>
                        <a:rPr lang="hu-HU" sz="2400" i="1" baseline="0" dirty="0" err="1" smtClean="0"/>
                        <a:t>Tales</a:t>
                      </a:r>
                      <a:r>
                        <a:rPr lang="hu-HU" sz="2400" i="1" baseline="0" dirty="0" smtClean="0"/>
                        <a:t> </a:t>
                      </a:r>
                      <a:r>
                        <a:rPr lang="hu-HU" sz="2400" baseline="0" dirty="0" smtClean="0"/>
                        <a:t>1862</a:t>
                      </a:r>
                      <a:endParaRPr lang="hu-HU" sz="2400" dirty="0"/>
                    </a:p>
                  </a:txBody>
                  <a:tcPr/>
                </a:tc>
                <a:extLst>
                  <a:ext uri="{0D108BD9-81ED-4DB2-BD59-A6C34878D82A}">
                    <a16:rowId xmlns:a16="http://schemas.microsoft.com/office/drawing/2014/main" val="10000"/>
                  </a:ext>
                </a:extLst>
              </a:tr>
            </a:tbl>
          </a:graphicData>
        </a:graphic>
      </p:graphicFrame>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520" y="3271232"/>
            <a:ext cx="2556134" cy="3007217"/>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525" y="3464416"/>
            <a:ext cx="3479709" cy="2530697"/>
          </a:xfrm>
          <a:prstGeom prst="rect">
            <a:avLst/>
          </a:prstGeom>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60" y="3271232"/>
            <a:ext cx="2908897" cy="3187520"/>
          </a:xfrm>
          <a:prstGeom prst="rect">
            <a:avLst/>
          </a:prstGeom>
        </p:spPr>
      </p:pic>
    </p:spTree>
    <p:extLst>
      <p:ext uri="{BB962C8B-B14F-4D97-AF65-F5344CB8AC3E}">
        <p14:creationId xmlns:p14="http://schemas.microsoft.com/office/powerpoint/2010/main" val="300517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err="1" smtClean="0">
                <a:latin typeface="Baskerville Old Face" panose="02020602080505020303" pitchFamily="18" charset="0"/>
              </a:rPr>
              <a:t>Comparing</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three</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cultural</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versions</a:t>
            </a:r>
            <a:r>
              <a:rPr lang="hu-HU" sz="4000" b="1" dirty="0" smtClean="0">
                <a:latin typeface="Baskerville Old Face" panose="02020602080505020303" pitchFamily="18" charset="0"/>
              </a:rPr>
              <a:t> of </a:t>
            </a:r>
            <a:r>
              <a:rPr lang="hu-HU" sz="4000" b="1" dirty="0" err="1" smtClean="0">
                <a:latin typeface="Baskerville Old Face" panose="02020602080505020303" pitchFamily="18" charset="0"/>
              </a:rPr>
              <a:t>the</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Runaway</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food</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type</a:t>
            </a:r>
            <a:r>
              <a:rPr lang="hu-HU" sz="4000" b="1" dirty="0" smtClean="0">
                <a:latin typeface="Baskerville Old Face" panose="02020602080505020303" pitchFamily="18" charset="0"/>
              </a:rPr>
              <a:t> </a:t>
            </a:r>
            <a:r>
              <a:rPr lang="hu-HU" sz="4000" b="1" dirty="0" err="1" smtClean="0">
                <a:latin typeface="Baskerville Old Face" panose="02020602080505020303" pitchFamily="18" charset="0"/>
              </a:rPr>
              <a:t>folktale</a:t>
            </a:r>
            <a:endParaRPr lang="hu-HU" sz="4000" b="1" dirty="0">
              <a:latin typeface="Baskerville Old Face" panose="02020602080505020303" pitchFamily="18" charset="0"/>
            </a:endParaRPr>
          </a:p>
        </p:txBody>
      </p:sp>
      <p:sp>
        <p:nvSpPr>
          <p:cNvPr id="4" name="Szövegdoboz 3"/>
          <p:cNvSpPr txBox="1"/>
          <p:nvPr/>
        </p:nvSpPr>
        <p:spPr>
          <a:xfrm>
            <a:off x="344384" y="2149433"/>
            <a:ext cx="11257808" cy="5755422"/>
          </a:xfrm>
          <a:prstGeom prst="rect">
            <a:avLst/>
          </a:prstGeom>
          <a:noFill/>
        </p:spPr>
        <p:txBody>
          <a:bodyPr wrap="square" rtlCol="0">
            <a:spAutoFit/>
          </a:bodyPr>
          <a:lstStyle/>
          <a:p>
            <a:pPr marL="457200" indent="-457200">
              <a:buFont typeface="Arial" panose="020B0604020202020204" pitchFamily="34" charset="0"/>
              <a:buChar char="•"/>
            </a:pPr>
            <a:r>
              <a:rPr lang="hu-HU" sz="2400" b="1" dirty="0" err="1">
                <a:latin typeface="Baskerville Old Face" panose="02020602080505020303" pitchFamily="18" charset="0"/>
              </a:rPr>
              <a:t>Characters</a:t>
            </a:r>
            <a:endParaRPr lang="hu-HU" sz="2400" b="1" dirty="0">
              <a:latin typeface="Baskerville Old Face" panose="02020602080505020303" pitchFamily="18" charset="0"/>
            </a:endParaRPr>
          </a:p>
          <a:p>
            <a:pPr marL="457200" indent="-457200">
              <a:buFont typeface="Arial" panose="020B0604020202020204" pitchFamily="34" charset="0"/>
              <a:buChar char="•"/>
            </a:pPr>
            <a:r>
              <a:rPr lang="hu-HU" sz="2400" b="1" dirty="0" err="1" smtClean="0">
                <a:latin typeface="Baskerville Old Face" panose="02020602080505020303" pitchFamily="18" charset="0"/>
              </a:rPr>
              <a:t>Plot</a:t>
            </a:r>
            <a:r>
              <a:rPr lang="hu-HU" sz="2400" b="1" dirty="0">
                <a:latin typeface="Baskerville Old Face" panose="02020602080505020303" pitchFamily="18" charset="0"/>
              </a:rPr>
              <a:t>:</a:t>
            </a:r>
          </a:p>
          <a:p>
            <a:pPr marL="457200" indent="-457200">
              <a:buFont typeface="Courier New" panose="02070309020205020404" pitchFamily="49" charset="0"/>
              <a:buChar char="o"/>
            </a:pPr>
            <a:r>
              <a:rPr lang="hu-HU" sz="2400" dirty="0">
                <a:latin typeface="Baskerville Old Face" panose="02020602080505020303" pitchFamily="18" charset="0"/>
              </a:rPr>
              <a:t>The </a:t>
            </a:r>
            <a:r>
              <a:rPr lang="hu-HU" sz="2400" dirty="0" err="1">
                <a:latin typeface="Baskerville Old Face" panose="02020602080505020303" pitchFamily="18" charset="0"/>
              </a:rPr>
              <a:t>reason</a:t>
            </a:r>
            <a:r>
              <a:rPr lang="hu-HU" sz="2400" dirty="0">
                <a:latin typeface="Baskerville Old Face" panose="02020602080505020303" pitchFamily="18" charset="0"/>
              </a:rPr>
              <a:t> </a:t>
            </a:r>
            <a:r>
              <a:rPr lang="hu-HU" sz="2400" dirty="0" err="1">
                <a:latin typeface="Baskerville Old Face" panose="02020602080505020303" pitchFamily="18" charset="0"/>
              </a:rPr>
              <a:t>for</a:t>
            </a:r>
            <a:r>
              <a:rPr lang="hu-HU" sz="2400" dirty="0">
                <a:latin typeface="Baskerville Old Face" panose="02020602080505020303" pitchFamily="18" charset="0"/>
              </a:rPr>
              <a:t> </a:t>
            </a:r>
            <a:r>
              <a:rPr lang="hu-HU" sz="2400" dirty="0" err="1">
                <a:latin typeface="Baskerville Old Face" panose="02020602080505020303" pitchFamily="18" charset="0"/>
              </a:rPr>
              <a:t>creation</a:t>
            </a:r>
            <a:endParaRPr lang="hu-HU" sz="2400" dirty="0">
              <a:latin typeface="Baskerville Old Face" panose="02020602080505020303" pitchFamily="18" charset="0"/>
            </a:endParaRPr>
          </a:p>
          <a:p>
            <a:pPr marL="457200" indent="-457200">
              <a:buFont typeface="Courier New" panose="02070309020205020404" pitchFamily="49" charset="0"/>
              <a:buChar char="o"/>
            </a:pPr>
            <a:r>
              <a:rPr lang="hu-HU" sz="2400" dirty="0" err="1">
                <a:latin typeface="Baskerville Old Face" panose="02020602080505020303" pitchFamily="18" charset="0"/>
              </a:rPr>
              <a:t>How</a:t>
            </a:r>
            <a:r>
              <a:rPr lang="hu-HU" sz="2400" dirty="0">
                <a:latin typeface="Baskerville Old Face" panose="02020602080505020303" pitchFamily="18" charset="0"/>
              </a:rPr>
              <a:t> </a:t>
            </a:r>
            <a:r>
              <a:rPr lang="hu-HU" sz="2400" dirty="0" err="1">
                <a:latin typeface="Baskerville Old Face" panose="02020602080505020303" pitchFamily="18" charset="0"/>
              </a:rPr>
              <a:t>the</a:t>
            </a:r>
            <a:r>
              <a:rPr lang="hu-HU" sz="2400" dirty="0">
                <a:latin typeface="Baskerville Old Face" panose="02020602080505020303" pitchFamily="18" charset="0"/>
              </a:rPr>
              <a:t> </a:t>
            </a:r>
            <a:r>
              <a:rPr lang="hu-HU" sz="2400" dirty="0" err="1">
                <a:latin typeface="Baskerville Old Face" panose="02020602080505020303" pitchFamily="18" charset="0"/>
              </a:rPr>
              <a:t>runaway</a:t>
            </a:r>
            <a:r>
              <a:rPr lang="hu-HU" sz="2400" dirty="0">
                <a:latin typeface="Baskerville Old Face" panose="02020602080505020303" pitchFamily="18" charset="0"/>
              </a:rPr>
              <a:t> </a:t>
            </a:r>
            <a:r>
              <a:rPr lang="hu-HU" sz="2400" dirty="0" err="1">
                <a:latin typeface="Baskerville Old Face" panose="02020602080505020303" pitchFamily="18" charset="0"/>
              </a:rPr>
              <a:t>food</a:t>
            </a:r>
            <a:r>
              <a:rPr lang="hu-HU" sz="2400" dirty="0">
                <a:latin typeface="Baskerville Old Face" panose="02020602080505020303" pitchFamily="18" charset="0"/>
              </a:rPr>
              <a:t> </a:t>
            </a:r>
            <a:r>
              <a:rPr lang="hu-HU" sz="2400" dirty="0" err="1">
                <a:latin typeface="Baskerville Old Face" panose="02020602080505020303" pitchFamily="18" charset="0"/>
              </a:rPr>
              <a:t>escapes</a:t>
            </a:r>
            <a:r>
              <a:rPr lang="hu-HU" sz="2400" dirty="0">
                <a:latin typeface="Baskerville Old Face" panose="02020602080505020303" pitchFamily="18" charset="0"/>
              </a:rPr>
              <a:t> </a:t>
            </a:r>
            <a:r>
              <a:rPr lang="hu-HU" sz="2400" dirty="0" err="1">
                <a:latin typeface="Baskerville Old Face" panose="02020602080505020303" pitchFamily="18" charset="0"/>
              </a:rPr>
              <a:t>from</a:t>
            </a:r>
            <a:r>
              <a:rPr lang="hu-HU" sz="2400" dirty="0">
                <a:latin typeface="Baskerville Old Face" panose="02020602080505020303" pitchFamily="18" charset="0"/>
              </a:rPr>
              <a:t> </a:t>
            </a:r>
            <a:r>
              <a:rPr lang="hu-HU" sz="2400" dirty="0" err="1">
                <a:latin typeface="Baskerville Old Face" panose="02020602080505020303" pitchFamily="18" charset="0"/>
              </a:rPr>
              <a:t>its</a:t>
            </a:r>
            <a:r>
              <a:rPr lang="hu-HU" sz="2400" dirty="0">
                <a:latin typeface="Baskerville Old Face" panose="02020602080505020303" pitchFamily="18" charset="0"/>
              </a:rPr>
              <a:t> </a:t>
            </a:r>
            <a:r>
              <a:rPr lang="hu-HU" sz="2400" dirty="0" err="1" smtClean="0">
                <a:latin typeface="Baskerville Old Face" panose="02020602080505020303" pitchFamily="18" charset="0"/>
              </a:rPr>
              <a:t>creators</a:t>
            </a:r>
            <a:endParaRPr lang="hu-HU" sz="2400" dirty="0">
              <a:latin typeface="Baskerville Old Face" panose="02020602080505020303" pitchFamily="18" charset="0"/>
            </a:endParaRPr>
          </a:p>
          <a:p>
            <a:pPr marL="457200" indent="-457200">
              <a:buFont typeface="Courier New" panose="02070309020205020404" pitchFamily="49" charset="0"/>
              <a:buChar char="o"/>
            </a:pPr>
            <a:r>
              <a:rPr lang="hu-HU" sz="2400" dirty="0" err="1">
                <a:latin typeface="Baskerville Old Face" panose="02020602080505020303" pitchFamily="18" charset="0"/>
              </a:rPr>
              <a:t>How</a:t>
            </a:r>
            <a:r>
              <a:rPr lang="hu-HU" sz="2400" dirty="0">
                <a:latin typeface="Baskerville Old Face" panose="02020602080505020303" pitchFamily="18" charset="0"/>
              </a:rPr>
              <a:t> </a:t>
            </a:r>
            <a:r>
              <a:rPr lang="hu-HU" sz="2400" dirty="0" err="1">
                <a:latin typeface="Baskerville Old Face" panose="02020602080505020303" pitchFamily="18" charset="0"/>
              </a:rPr>
              <a:t>the</a:t>
            </a:r>
            <a:r>
              <a:rPr lang="hu-HU" sz="2400" dirty="0">
                <a:latin typeface="Baskerville Old Face" panose="02020602080505020303" pitchFamily="18" charset="0"/>
              </a:rPr>
              <a:t> </a:t>
            </a:r>
            <a:r>
              <a:rPr lang="hu-HU" sz="2400" dirty="0" err="1">
                <a:latin typeface="Baskerville Old Face" panose="02020602080505020303" pitchFamily="18" charset="0"/>
              </a:rPr>
              <a:t>food</a:t>
            </a:r>
            <a:r>
              <a:rPr lang="hu-HU" sz="2400" dirty="0">
                <a:latin typeface="Baskerville Old Face" panose="02020602080505020303" pitchFamily="18" charset="0"/>
              </a:rPr>
              <a:t> is </a:t>
            </a:r>
            <a:r>
              <a:rPr lang="hu-HU" sz="2400" dirty="0" err="1">
                <a:latin typeface="Baskerville Old Face" panose="02020602080505020303" pitchFamily="18" charset="0"/>
              </a:rPr>
              <a:t>caught</a:t>
            </a:r>
            <a:r>
              <a:rPr lang="hu-HU" sz="2400" dirty="0">
                <a:latin typeface="Baskerville Old Face" panose="02020602080505020303" pitchFamily="18" charset="0"/>
              </a:rPr>
              <a:t>, </a:t>
            </a:r>
            <a:r>
              <a:rPr lang="hu-HU" sz="2400" dirty="0" err="1">
                <a:latin typeface="Baskerville Old Face" panose="02020602080505020303" pitchFamily="18" charset="0"/>
              </a:rPr>
              <a:t>the</a:t>
            </a:r>
            <a:r>
              <a:rPr lang="hu-HU" sz="2400" dirty="0">
                <a:latin typeface="Baskerville Old Face" panose="02020602080505020303" pitchFamily="18" charset="0"/>
              </a:rPr>
              <a:t> </a:t>
            </a:r>
            <a:r>
              <a:rPr lang="hu-HU" sz="2400" dirty="0" err="1">
                <a:latin typeface="Baskerville Old Face" panose="02020602080505020303" pitchFamily="18" charset="0"/>
              </a:rPr>
              <a:t>trick</a:t>
            </a:r>
            <a:r>
              <a:rPr lang="hu-HU" sz="2400" dirty="0">
                <a:latin typeface="Baskerville Old Face" panose="02020602080505020303" pitchFamily="18" charset="0"/>
              </a:rPr>
              <a:t> of </a:t>
            </a:r>
            <a:r>
              <a:rPr lang="hu-HU" sz="2400" dirty="0" err="1">
                <a:latin typeface="Baskerville Old Face" panose="02020602080505020303" pitchFamily="18" charset="0"/>
              </a:rPr>
              <a:t>the</a:t>
            </a:r>
            <a:r>
              <a:rPr lang="hu-HU" sz="2400" dirty="0">
                <a:latin typeface="Baskerville Old Face" panose="02020602080505020303" pitchFamily="18" charset="0"/>
              </a:rPr>
              <a:t> </a:t>
            </a:r>
            <a:r>
              <a:rPr lang="hu-HU" sz="2400" dirty="0" err="1">
                <a:latin typeface="Baskerville Old Face" panose="02020602080505020303" pitchFamily="18" charset="0"/>
              </a:rPr>
              <a:t>captor</a:t>
            </a:r>
            <a:r>
              <a:rPr lang="hu-HU" sz="2400" dirty="0">
                <a:latin typeface="Baskerville Old Face" panose="02020602080505020303" pitchFamily="18" charset="0"/>
              </a:rPr>
              <a:t>,  and </a:t>
            </a:r>
            <a:r>
              <a:rPr lang="hu-HU" sz="2400" dirty="0" err="1">
                <a:latin typeface="Baskerville Old Face" panose="02020602080505020303" pitchFamily="18" charset="0"/>
              </a:rPr>
              <a:t>the</a:t>
            </a:r>
            <a:r>
              <a:rPr lang="hu-HU" sz="2400" dirty="0">
                <a:latin typeface="Baskerville Old Face" panose="02020602080505020303" pitchFamily="18" charset="0"/>
              </a:rPr>
              <a:t> </a:t>
            </a:r>
            <a:r>
              <a:rPr lang="hu-HU" sz="2400" dirty="0" err="1">
                <a:latin typeface="Baskerville Old Face" panose="02020602080505020303" pitchFamily="18" charset="0"/>
              </a:rPr>
              <a:t>manner</a:t>
            </a:r>
            <a:r>
              <a:rPr lang="hu-HU" sz="2400" dirty="0">
                <a:latin typeface="Baskerville Old Face" panose="02020602080505020303" pitchFamily="18" charset="0"/>
              </a:rPr>
              <a:t> of </a:t>
            </a:r>
            <a:r>
              <a:rPr lang="hu-HU" sz="2400" dirty="0" err="1">
                <a:latin typeface="Baskerville Old Face" panose="02020602080505020303" pitchFamily="18" charset="0"/>
              </a:rPr>
              <a:t>comsumption</a:t>
            </a:r>
            <a:endParaRPr lang="hu-HU" sz="2400" dirty="0">
              <a:latin typeface="Baskerville Old Face" panose="02020602080505020303" pitchFamily="18" charset="0"/>
            </a:endParaRPr>
          </a:p>
          <a:p>
            <a:pPr marL="342900" indent="-342900">
              <a:buFont typeface="Arial" panose="020B0604020202020204" pitchFamily="34" charset="0"/>
              <a:buChar char="•"/>
            </a:pPr>
            <a:r>
              <a:rPr lang="hu-HU" sz="2400" b="1" dirty="0" err="1">
                <a:latin typeface="Baskerville Old Face" panose="02020602080505020303" pitchFamily="18" charset="0"/>
              </a:rPr>
              <a:t>Introductory</a:t>
            </a:r>
            <a:r>
              <a:rPr lang="hu-HU" sz="2400" b="1" dirty="0">
                <a:latin typeface="Baskerville Old Face" panose="02020602080505020303" pitchFamily="18" charset="0"/>
              </a:rPr>
              <a:t> part </a:t>
            </a:r>
            <a:endParaRPr lang="hu-HU" sz="2400" dirty="0">
              <a:latin typeface="Baskerville Old Face" panose="02020602080505020303" pitchFamily="18" charset="0"/>
            </a:endParaRPr>
          </a:p>
          <a:p>
            <a:pPr marL="342900" indent="-342900">
              <a:buFont typeface="Courier New" panose="02070309020205020404" pitchFamily="49" charset="0"/>
              <a:buChar char="o"/>
            </a:pPr>
            <a:r>
              <a:rPr lang="hu-HU" sz="2400" dirty="0" err="1" smtClean="0">
                <a:latin typeface="Baskerville Old Face" panose="02020602080505020303" pitchFamily="18" charset="0"/>
              </a:rPr>
              <a:t>Socio-cultural</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setting</a:t>
            </a:r>
            <a:endParaRPr lang="hu-HU" sz="2400" dirty="0" smtClean="0">
              <a:latin typeface="Baskerville Old Face" panose="02020602080505020303" pitchFamily="18" charset="0"/>
            </a:endParaRPr>
          </a:p>
          <a:p>
            <a:pPr marL="342900" indent="-342900">
              <a:buFont typeface="Courier New" panose="02070309020205020404" pitchFamily="49" charset="0"/>
              <a:buChar char="o"/>
            </a:pPr>
            <a:r>
              <a:rPr lang="hu-HU" sz="2400" dirty="0" err="1" smtClean="0">
                <a:latin typeface="Baskerville Old Face" panose="02020602080505020303" pitchFamily="18" charset="0"/>
              </a:rPr>
              <a:t>Meaning</a:t>
            </a:r>
            <a:endParaRPr lang="hu-HU" sz="2400" dirty="0" smtClean="0">
              <a:latin typeface="Baskerville Old Face" panose="02020602080505020303" pitchFamily="18" charset="0"/>
            </a:endParaRPr>
          </a:p>
          <a:p>
            <a:pPr marL="342900" indent="-342900">
              <a:buFont typeface="Courier New" panose="02070309020205020404" pitchFamily="49" charset="0"/>
              <a:buChar char="o"/>
            </a:pPr>
            <a:r>
              <a:rPr lang="hu-HU" sz="2400" dirty="0" err="1" smtClean="0">
                <a:latin typeface="Baskerville Old Face" panose="02020602080505020303" pitchFamily="18" charset="0"/>
              </a:rPr>
              <a:t>Food</a:t>
            </a:r>
            <a:r>
              <a:rPr lang="hu-HU" sz="2400" dirty="0" smtClean="0">
                <a:latin typeface="Baskerville Old Face" panose="02020602080505020303" pitchFamily="18" charset="0"/>
              </a:rPr>
              <a:t>: recipe</a:t>
            </a:r>
          </a:p>
          <a:p>
            <a:pPr marL="342900" indent="-342900">
              <a:buFont typeface="Arial" panose="020B0604020202020204" pitchFamily="34" charset="0"/>
              <a:buChar char="•"/>
            </a:pPr>
            <a:r>
              <a:rPr lang="hu-HU" sz="2400" b="1" dirty="0" err="1" smtClean="0">
                <a:latin typeface="Baskerville Old Face" panose="02020602080505020303" pitchFamily="18" charset="0"/>
              </a:rPr>
              <a:t>Language</a:t>
            </a:r>
            <a:r>
              <a:rPr lang="hu-HU" sz="2400" b="1" dirty="0" smtClean="0">
                <a:latin typeface="Baskerville Old Face" panose="02020602080505020303" pitchFamily="18" charset="0"/>
              </a:rPr>
              <a:t> </a:t>
            </a:r>
            <a:r>
              <a:rPr lang="hu-HU" sz="2400" b="1" dirty="0" err="1" smtClean="0">
                <a:latin typeface="Baskerville Old Face" panose="02020602080505020303" pitchFamily="18" charset="0"/>
              </a:rPr>
              <a:t>patterns</a:t>
            </a:r>
            <a:endParaRPr lang="hu-HU" sz="2400" b="1" dirty="0" smtClean="0">
              <a:latin typeface="Baskerville Old Face" panose="02020602080505020303" pitchFamily="18" charset="0"/>
            </a:endParaRPr>
          </a:p>
          <a:p>
            <a:pPr marL="342900" indent="-342900">
              <a:buFont typeface="Courier New" panose="02070309020205020404" pitchFamily="49" charset="0"/>
              <a:buChar char="o"/>
            </a:pPr>
            <a:r>
              <a:rPr lang="hu-HU" sz="2400" dirty="0" err="1" smtClean="0"/>
              <a:t>Formulaic</a:t>
            </a:r>
            <a:r>
              <a:rPr lang="hu-HU" sz="2400" dirty="0" smtClean="0"/>
              <a:t> </a:t>
            </a:r>
            <a:r>
              <a:rPr lang="hu-HU" sz="2400" dirty="0" err="1" smtClean="0"/>
              <a:t>opening</a:t>
            </a:r>
            <a:r>
              <a:rPr lang="hu-HU" sz="2400" dirty="0" smtClean="0"/>
              <a:t> and </a:t>
            </a:r>
            <a:r>
              <a:rPr lang="hu-HU" sz="2400" dirty="0" err="1" smtClean="0"/>
              <a:t>closing</a:t>
            </a:r>
            <a:r>
              <a:rPr lang="hu-HU" sz="2400" dirty="0" smtClean="0"/>
              <a:t> </a:t>
            </a:r>
            <a:r>
              <a:rPr lang="hu-HU" sz="2400" dirty="0" err="1" smtClean="0"/>
              <a:t>phrases</a:t>
            </a:r>
            <a:endParaRPr lang="hu-HU" sz="2400" dirty="0"/>
          </a:p>
          <a:p>
            <a:pPr marL="342900" indent="-342900">
              <a:buFont typeface="Courier New" panose="02070309020205020404" pitchFamily="49" charset="0"/>
              <a:buChar char="o"/>
              <a:defRPr/>
            </a:pPr>
            <a:r>
              <a:rPr lang="hu-HU" sz="2400" dirty="0" err="1"/>
              <a:t>Formulaic</a:t>
            </a:r>
            <a:r>
              <a:rPr lang="hu-HU" sz="2400" dirty="0"/>
              <a:t> </a:t>
            </a:r>
            <a:r>
              <a:rPr lang="hu-HU" sz="2400" dirty="0" err="1"/>
              <a:t>rhymes</a:t>
            </a:r>
            <a:endParaRPr lang="hu-HU" sz="2400" dirty="0"/>
          </a:p>
          <a:p>
            <a:pPr marL="342900" indent="-342900">
              <a:buFont typeface="Courier New" panose="02070309020205020404" pitchFamily="49" charset="0"/>
              <a:buChar char="o"/>
            </a:pPr>
            <a:endParaRPr lang="hu-HU" sz="2400" dirty="0" smtClean="0">
              <a:latin typeface="Baskerville Old Face" panose="02020602080505020303" pitchFamily="18" charset="0"/>
            </a:endParaRPr>
          </a:p>
          <a:p>
            <a:pPr marL="342900" indent="-342900">
              <a:buFont typeface="Courier New" panose="02070309020205020404" pitchFamily="49" charset="0"/>
              <a:buChar char="o"/>
            </a:pPr>
            <a:endParaRPr lang="hu-HU" sz="2400" dirty="0">
              <a:latin typeface="Baskerville Old Face" panose="02020602080505020303" pitchFamily="18" charset="0"/>
            </a:endParaRPr>
          </a:p>
          <a:p>
            <a:pPr>
              <a:defRPr/>
            </a:pPr>
            <a:endParaRPr lang="hu-HU" sz="3200" b="1" dirty="0">
              <a:latin typeface="Baskerville Old Face" panose="02020602080505020303" pitchFamily="18" charset="0"/>
            </a:endParaRPr>
          </a:p>
        </p:txBody>
      </p:sp>
    </p:spTree>
    <p:extLst>
      <p:ext uri="{BB962C8B-B14F-4D97-AF65-F5344CB8AC3E}">
        <p14:creationId xmlns:p14="http://schemas.microsoft.com/office/powerpoint/2010/main" val="180719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2015461907"/>
              </p:ext>
            </p:extLst>
          </p:nvPr>
        </p:nvGraphicFramePr>
        <p:xfrm>
          <a:off x="0" y="1107583"/>
          <a:ext cx="12192000" cy="575041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750417">
                <a:tc>
                  <a:txBody>
                    <a:bodyPr/>
                    <a:lstStyle/>
                    <a:p>
                      <a:pPr algn="ctr"/>
                      <a:r>
                        <a:rPr lang="hu-HU" sz="3600" dirty="0" err="1" smtClean="0">
                          <a:latin typeface="Baskerville Old Face" panose="02020602080505020303" pitchFamily="18" charset="0"/>
                        </a:rPr>
                        <a:t>Johnny-Cake</a:t>
                      </a:r>
                      <a:endParaRPr lang="hu-HU" sz="3600" dirty="0" smtClean="0">
                        <a:latin typeface="Baskerville Old Face" panose="02020602080505020303" pitchFamily="18" charset="0"/>
                      </a:endParaRPr>
                    </a:p>
                    <a:p>
                      <a:pPr algn="ctr"/>
                      <a:endParaRPr lang="hu-HU" sz="3600" dirty="0" smtClean="0">
                        <a:latin typeface="Baskerville Old Face" panose="02020602080505020303" pitchFamily="18" charset="0"/>
                      </a:endParaRPr>
                    </a:p>
                    <a:p>
                      <a:pPr algn="ctr">
                        <a:lnSpc>
                          <a:spcPct val="150000"/>
                        </a:lnSpc>
                      </a:pPr>
                      <a:endParaRPr lang="hu-HU" sz="3600" dirty="0" smtClean="0">
                        <a:latin typeface="Baskerville Old Face" panose="02020602080505020303" pitchFamily="18" charset="0"/>
                      </a:endParaRPr>
                    </a:p>
                    <a:p>
                      <a:pPr marL="571500" indent="-571500" algn="l">
                        <a:buFont typeface="Arial" panose="020B0604020202020204" pitchFamily="34" charset="0"/>
                        <a:buChar char="•"/>
                      </a:pPr>
                      <a:r>
                        <a:rPr lang="hu-HU" sz="2400" kern="1200" dirty="0" err="1" smtClean="0">
                          <a:solidFill>
                            <a:schemeClr val="tx1"/>
                          </a:solidFill>
                          <a:effectLst/>
                          <a:latin typeface="Baskerville Old Face" panose="02020602080505020303" pitchFamily="18" charset="0"/>
                          <a:ea typeface="+mn-ea"/>
                          <a:cs typeface="+mn-cs"/>
                        </a:rPr>
                        <a:t>Once</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upon</a:t>
                      </a:r>
                      <a:r>
                        <a:rPr lang="hu-HU" sz="2400" kern="1200" dirty="0" smtClean="0">
                          <a:solidFill>
                            <a:schemeClr val="tx1"/>
                          </a:solidFill>
                          <a:effectLst/>
                          <a:latin typeface="Baskerville Old Face" panose="02020602080505020303" pitchFamily="18" charset="0"/>
                          <a:ea typeface="+mn-ea"/>
                          <a:cs typeface="+mn-cs"/>
                        </a:rPr>
                        <a:t> a </a:t>
                      </a:r>
                      <a:r>
                        <a:rPr lang="hu-HU" sz="2400" kern="1200" dirty="0" err="1" smtClean="0">
                          <a:solidFill>
                            <a:schemeClr val="tx1"/>
                          </a:solidFill>
                          <a:effectLst/>
                          <a:latin typeface="Baskerville Old Face" panose="02020602080505020303" pitchFamily="18" charset="0"/>
                          <a:ea typeface="+mn-ea"/>
                          <a:cs typeface="+mn-cs"/>
                        </a:rPr>
                        <a:t>time</a:t>
                      </a:r>
                      <a:r>
                        <a:rPr lang="hu-HU" sz="2400" kern="1200" dirty="0" smtClean="0">
                          <a:solidFill>
                            <a:schemeClr val="tx1"/>
                          </a:solidFill>
                          <a:effectLst/>
                          <a:latin typeface="Baskerville Old Face" panose="02020602080505020303" pitchFamily="18" charset="0"/>
                          <a:ea typeface="+mn-ea"/>
                          <a:cs typeface="+mn-cs"/>
                        </a:rPr>
                        <a:t>…</a:t>
                      </a:r>
                    </a:p>
                    <a:p>
                      <a:pPr marL="571500" indent="-571500" algn="l">
                        <a:buFont typeface="Arial" panose="020B0604020202020204" pitchFamily="34" charset="0"/>
                        <a:buChar char="•"/>
                      </a:pPr>
                      <a:r>
                        <a:rPr lang="hu-HU" sz="2400" kern="1200" dirty="0" smtClean="0">
                          <a:solidFill>
                            <a:schemeClr val="tx1"/>
                          </a:solidFill>
                          <a:effectLst/>
                          <a:latin typeface="Baskerville Old Face" panose="02020602080505020303" pitchFamily="18" charset="0"/>
                          <a:ea typeface="+mn-ea"/>
                          <a:cs typeface="+mn-cs"/>
                        </a:rPr>
                        <a:t>„</a:t>
                      </a:r>
                      <a:r>
                        <a:rPr lang="hu-HU" sz="2400" kern="1200" dirty="0" err="1" smtClean="0">
                          <a:solidFill>
                            <a:schemeClr val="tx1"/>
                          </a:solidFill>
                          <a:effectLst/>
                          <a:latin typeface="Baskerville Old Face" panose="02020602080505020303" pitchFamily="18" charset="0"/>
                          <a:ea typeface="+mn-ea"/>
                          <a:cs typeface="+mn-cs"/>
                        </a:rPr>
                        <a:t>Where</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are</a:t>
                      </a:r>
                      <a:r>
                        <a:rPr lang="hu-HU" sz="2400" kern="1200" baseline="0" dirty="0" smtClean="0">
                          <a:solidFill>
                            <a:schemeClr val="tx1"/>
                          </a:solidFill>
                          <a:effectLst/>
                          <a:latin typeface="Baskerville Old Face" panose="02020602080505020303" pitchFamily="18" charset="0"/>
                          <a:ea typeface="+mn-ea"/>
                          <a:cs typeface="+mn-cs"/>
                        </a:rPr>
                        <a:t> </a:t>
                      </a:r>
                      <a:r>
                        <a:rPr lang="hu-HU" sz="2400" kern="1200" baseline="0" dirty="0" err="1" smtClean="0">
                          <a:solidFill>
                            <a:schemeClr val="tx1"/>
                          </a:solidFill>
                          <a:effectLst/>
                          <a:latin typeface="Baskerville Old Face" panose="02020602080505020303" pitchFamily="18" charset="0"/>
                          <a:ea typeface="+mn-ea"/>
                          <a:cs typeface="+mn-cs"/>
                        </a:rPr>
                        <a:t>you</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going</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Johnny-</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cake</a:t>
                      </a:r>
                      <a:r>
                        <a:rPr lang="hu-HU" sz="2400" kern="1200" dirty="0" smtClean="0">
                          <a:solidFill>
                            <a:schemeClr val="tx1"/>
                          </a:solidFill>
                          <a:effectLst/>
                          <a:latin typeface="Baskerville Old Face" panose="02020602080505020303" pitchFamily="18" charset="0"/>
                          <a:ea typeface="+mn-ea"/>
                          <a:cs typeface="+mn-cs"/>
                        </a:rPr>
                        <a:t>?”</a:t>
                      </a:r>
                    </a:p>
                    <a:p>
                      <a:pPr marL="571500" indent="-571500" algn="l">
                        <a:buFont typeface="Arial" panose="020B0604020202020204" pitchFamily="34" charset="0"/>
                        <a:buChar char="•"/>
                      </a:pPr>
                      <a:r>
                        <a:rPr lang="hu-HU" sz="2400" kern="1200" dirty="0" smtClean="0">
                          <a:solidFill>
                            <a:schemeClr val="tx1"/>
                          </a:solidFill>
                          <a:effectLst/>
                          <a:latin typeface="Baskerville Old Face" panose="02020602080505020303" pitchFamily="18" charset="0"/>
                          <a:ea typeface="+mn-ea"/>
                          <a:cs typeface="+mn-cs"/>
                        </a:rPr>
                        <a:t>“</a:t>
                      </a:r>
                      <a:r>
                        <a:rPr lang="hu-HU" sz="2400" kern="1200" dirty="0" err="1" smtClean="0">
                          <a:solidFill>
                            <a:schemeClr val="tx1"/>
                          </a:solidFill>
                          <a:effectLst/>
                          <a:latin typeface="Baskerville Old Face" panose="02020602080505020303" pitchFamily="18" charset="0"/>
                          <a:ea typeface="+mn-ea"/>
                          <a:cs typeface="+mn-cs"/>
                        </a:rPr>
                        <a:t>I’ve</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outrun</a:t>
                      </a:r>
                      <a:r>
                        <a:rPr lang="hu-HU" sz="2400" kern="1200" dirty="0" smtClean="0">
                          <a:solidFill>
                            <a:schemeClr val="tx1"/>
                          </a:solidFill>
                          <a:effectLst/>
                          <a:latin typeface="Baskerville Old Face" panose="02020602080505020303" pitchFamily="18" charset="0"/>
                          <a:ea typeface="+mn-ea"/>
                          <a:cs typeface="+mn-cs"/>
                        </a:rPr>
                        <a:t> an old man,</a:t>
                      </a:r>
                      <a:r>
                        <a:rPr lang="hu-HU" sz="2400" kern="1200" baseline="0" dirty="0" smtClean="0">
                          <a:solidFill>
                            <a:schemeClr val="tx1"/>
                          </a:solidFill>
                          <a:effectLst/>
                          <a:latin typeface="Baskerville Old Face" panose="02020602080505020303" pitchFamily="18" charset="0"/>
                          <a:ea typeface="+mn-ea"/>
                          <a:cs typeface="+mn-cs"/>
                        </a:rPr>
                        <a:t> and an old </a:t>
                      </a:r>
                      <a:r>
                        <a:rPr lang="hu-HU" sz="2400" kern="1200" baseline="0" dirty="0" err="1" smtClean="0">
                          <a:solidFill>
                            <a:schemeClr val="tx1"/>
                          </a:solidFill>
                          <a:effectLst/>
                          <a:latin typeface="Baskerville Old Face" panose="02020602080505020303" pitchFamily="18" charset="0"/>
                          <a:ea typeface="+mn-ea"/>
                          <a:cs typeface="+mn-cs"/>
                        </a:rPr>
                        <a:t>woman</a:t>
                      </a:r>
                      <a:r>
                        <a:rPr lang="hu-HU" sz="2400" kern="1200" baseline="0" dirty="0" smtClean="0">
                          <a:solidFill>
                            <a:schemeClr val="tx1"/>
                          </a:solidFill>
                          <a:effectLst/>
                          <a:latin typeface="Baskerville Old Face" panose="02020602080505020303" pitchFamily="18" charset="0"/>
                          <a:ea typeface="+mn-ea"/>
                          <a:cs typeface="+mn-cs"/>
                        </a:rPr>
                        <a:t>, ... </a:t>
                      </a:r>
                      <a:r>
                        <a:rPr lang="hu-HU" sz="2400" kern="1200" dirty="0" smtClean="0">
                          <a:solidFill>
                            <a:schemeClr val="tx1"/>
                          </a:solidFill>
                          <a:effectLst/>
                          <a:latin typeface="Baskerville Old Face" panose="02020602080505020303" pitchFamily="18" charset="0"/>
                          <a:ea typeface="+mn-ea"/>
                          <a:cs typeface="+mn-cs"/>
                        </a:rPr>
                        <a:t>and I </a:t>
                      </a:r>
                      <a:r>
                        <a:rPr lang="hu-HU" sz="2400" kern="1200" dirty="0" err="1" smtClean="0">
                          <a:solidFill>
                            <a:schemeClr val="tx1"/>
                          </a:solidFill>
                          <a:effectLst/>
                          <a:latin typeface="Baskerville Old Face" panose="02020602080505020303" pitchFamily="18" charset="0"/>
                          <a:ea typeface="+mn-ea"/>
                          <a:cs typeface="+mn-cs"/>
                        </a:rPr>
                        <a:t>can</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outrun</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you</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too-o-o</a:t>
                      </a:r>
                      <a:r>
                        <a:rPr lang="hu-HU" sz="2400" kern="1200" dirty="0" smtClean="0">
                          <a:solidFill>
                            <a:schemeClr val="tx1"/>
                          </a:solidFill>
                          <a:effectLst/>
                          <a:latin typeface="Baskerville Old Face" panose="02020602080505020303" pitchFamily="18" charset="0"/>
                          <a:ea typeface="+mn-ea"/>
                          <a:cs typeface="+mn-cs"/>
                        </a:rPr>
                        <a:t>!”</a:t>
                      </a:r>
                    </a:p>
                    <a:p>
                      <a:pPr marL="571500" indent="-571500" algn="l">
                        <a:buFont typeface="Arial" panose="020B0604020202020204" pitchFamily="34" charset="0"/>
                        <a:buChar char="•"/>
                      </a:pPr>
                      <a:r>
                        <a:rPr lang="hu-HU" sz="2400" kern="1200" dirty="0" smtClean="0">
                          <a:solidFill>
                            <a:schemeClr val="tx1"/>
                          </a:solidFill>
                          <a:effectLst/>
                          <a:latin typeface="Baskerville Old Face" panose="02020602080505020303" pitchFamily="18" charset="0"/>
                          <a:ea typeface="+mn-ea"/>
                          <a:cs typeface="+mn-cs"/>
                        </a:rPr>
                        <a:t>„</a:t>
                      </a:r>
                      <a:r>
                        <a:rPr lang="hu-HU" sz="2400" kern="1200" dirty="0" err="1" smtClean="0">
                          <a:solidFill>
                            <a:schemeClr val="tx1"/>
                          </a:solidFill>
                          <a:effectLst/>
                          <a:latin typeface="Baskerville Old Face" panose="02020602080505020303" pitchFamily="18" charset="0"/>
                          <a:ea typeface="+mn-ea"/>
                          <a:cs typeface="+mn-cs"/>
                        </a:rPr>
                        <a:t>You</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can</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can’t</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you</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We’ll</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see</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about</a:t>
                      </a:r>
                      <a:r>
                        <a:rPr lang="hu-HU" sz="2400" kern="1200" dirty="0" smtClean="0">
                          <a:solidFill>
                            <a:schemeClr val="tx1"/>
                          </a:solidFill>
                          <a:effectLst/>
                          <a:latin typeface="Baskerville Old Face" panose="02020602080505020303" pitchFamily="18" charset="0"/>
                          <a:ea typeface="+mn-ea"/>
                          <a:cs typeface="+mn-cs"/>
                        </a:rPr>
                        <a:t> </a:t>
                      </a:r>
                      <a:r>
                        <a:rPr lang="hu-HU" sz="2400" kern="1200" dirty="0" err="1" smtClean="0">
                          <a:solidFill>
                            <a:schemeClr val="tx1"/>
                          </a:solidFill>
                          <a:effectLst/>
                          <a:latin typeface="Baskerville Old Face" panose="02020602080505020303" pitchFamily="18" charset="0"/>
                          <a:ea typeface="+mn-ea"/>
                          <a:cs typeface="+mn-cs"/>
                        </a:rPr>
                        <a:t>that</a:t>
                      </a:r>
                      <a:r>
                        <a:rPr lang="hu-HU" sz="2400" kern="1200" dirty="0" smtClean="0">
                          <a:solidFill>
                            <a:schemeClr val="tx1"/>
                          </a:solidFill>
                          <a:effectLst/>
                          <a:latin typeface="Baskerville Old Face" panose="02020602080505020303" pitchFamily="18" charset="0"/>
                          <a:ea typeface="+mn-ea"/>
                          <a:cs typeface="+mn-cs"/>
                        </a:rPr>
                        <a:t>?”</a:t>
                      </a:r>
                      <a:endParaRPr lang="hu-HU" sz="2400" dirty="0" smtClean="0">
                        <a:latin typeface="Baskerville Old Face" panose="02020602080505020303" pitchFamily="18" charset="0"/>
                      </a:endParaRPr>
                    </a:p>
                  </a:txBody>
                  <a:tcPr/>
                </a:tc>
                <a:tc>
                  <a:txBody>
                    <a:bodyPr/>
                    <a:lstStyle/>
                    <a:p>
                      <a:pPr algn="ctr"/>
                      <a:r>
                        <a:rPr lang="hu-HU" sz="3600" dirty="0" smtClean="0">
                          <a:latin typeface="Baskerville Old Face" panose="02020602080505020303" pitchFamily="18" charset="0"/>
                        </a:rPr>
                        <a:t>The </a:t>
                      </a:r>
                      <a:r>
                        <a:rPr lang="hu-HU" sz="3600" dirty="0" err="1" smtClean="0">
                          <a:latin typeface="Baskerville Old Face" panose="02020602080505020303" pitchFamily="18" charset="0"/>
                        </a:rPr>
                        <a:t>Gingerbread</a:t>
                      </a:r>
                      <a:r>
                        <a:rPr lang="hu-HU" sz="3600" baseline="0" dirty="0" smtClean="0">
                          <a:latin typeface="Baskerville Old Face" panose="02020602080505020303" pitchFamily="18" charset="0"/>
                        </a:rPr>
                        <a:t> Man</a:t>
                      </a:r>
                    </a:p>
                    <a:p>
                      <a:pPr algn="ctr">
                        <a:lnSpc>
                          <a:spcPct val="250000"/>
                        </a:lnSpc>
                      </a:pPr>
                      <a:endParaRPr lang="hu-HU" sz="3600" baseline="0" dirty="0" smtClean="0">
                        <a:latin typeface="Baskerville Old Face" panose="02020602080505020303" pitchFamily="18" charset="0"/>
                      </a:endParaRPr>
                    </a:p>
                    <a:p>
                      <a:pPr marL="342900" indent="-342900" algn="l">
                        <a:buFont typeface="Arial" panose="020B0604020202020204" pitchFamily="34" charset="0"/>
                        <a:buChar char="•"/>
                      </a:pPr>
                      <a:r>
                        <a:rPr lang="hu-HU" sz="2400" baseline="0" dirty="0" err="1" smtClean="0">
                          <a:latin typeface="Baskerville Old Face" panose="02020602080505020303" pitchFamily="18" charset="0"/>
                        </a:rPr>
                        <a:t>There</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was</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once</a:t>
                      </a:r>
                      <a:r>
                        <a:rPr lang="hu-HU" sz="2400" baseline="0" dirty="0" smtClean="0">
                          <a:latin typeface="Baskerville Old Face" panose="02020602080505020303" pitchFamily="18" charset="0"/>
                        </a:rPr>
                        <a:t> a </a:t>
                      </a:r>
                      <a:r>
                        <a:rPr lang="hu-HU" sz="2400" baseline="0" dirty="0" err="1" smtClean="0">
                          <a:latin typeface="Baskerville Old Face" panose="02020602080505020303" pitchFamily="18" charset="0"/>
                        </a:rPr>
                        <a:t>little</a:t>
                      </a:r>
                      <a:r>
                        <a:rPr lang="hu-HU" sz="2400" baseline="0" dirty="0" smtClean="0">
                          <a:latin typeface="Baskerville Old Face" panose="02020602080505020303" pitchFamily="18" charset="0"/>
                        </a:rPr>
                        <a:t> old man and a </a:t>
                      </a:r>
                      <a:r>
                        <a:rPr lang="hu-HU" sz="2400" baseline="0" dirty="0" err="1" smtClean="0">
                          <a:latin typeface="Baskerville Old Face" panose="02020602080505020303" pitchFamily="18" charset="0"/>
                        </a:rPr>
                        <a:t>little</a:t>
                      </a:r>
                      <a:r>
                        <a:rPr lang="hu-HU" sz="2400" baseline="0" dirty="0" smtClean="0">
                          <a:latin typeface="Baskerville Old Face" panose="02020602080505020303" pitchFamily="18" charset="0"/>
                        </a:rPr>
                        <a:t> old </a:t>
                      </a:r>
                      <a:r>
                        <a:rPr lang="hu-HU" sz="2400" baseline="0" dirty="0" err="1" smtClean="0">
                          <a:latin typeface="Baskerville Old Face" panose="02020602080505020303" pitchFamily="18" charset="0"/>
                        </a:rPr>
                        <a:t>woman</a:t>
                      </a:r>
                      <a:r>
                        <a:rPr lang="hu-HU" sz="2400" baseline="0" dirty="0" smtClean="0">
                          <a:latin typeface="Baskerville Old Face" panose="02020602080505020303" pitchFamily="18" charset="0"/>
                        </a:rPr>
                        <a:t>…</a:t>
                      </a:r>
                    </a:p>
                    <a:p>
                      <a:pPr marL="342900" indent="-342900" algn="l">
                        <a:buFont typeface="Arial" panose="020B0604020202020204" pitchFamily="34" charset="0"/>
                        <a:buChar char="•"/>
                      </a:pPr>
                      <a:r>
                        <a:rPr lang="hu-HU" sz="2400" baseline="0" dirty="0" smtClean="0">
                          <a:latin typeface="Baskerville Old Face" panose="02020602080505020303" pitchFamily="18" charset="0"/>
                        </a:rPr>
                        <a:t>„</a:t>
                      </a:r>
                      <a:r>
                        <a:rPr lang="hu-HU" sz="2400" baseline="0" dirty="0" err="1" smtClean="0">
                          <a:latin typeface="Baskerville Old Face" panose="02020602080505020303" pitchFamily="18" charset="0"/>
                        </a:rPr>
                        <a:t>Run</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run</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as</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fast</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as</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you</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can</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You</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can’t</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catch</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me</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I’m</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the</a:t>
                      </a:r>
                      <a:r>
                        <a:rPr lang="hu-HU" sz="2400" baseline="0" dirty="0" smtClean="0">
                          <a:latin typeface="Baskerville Old Face" panose="02020602080505020303" pitchFamily="18" charset="0"/>
                        </a:rPr>
                        <a:t> </a:t>
                      </a:r>
                      <a:r>
                        <a:rPr lang="hu-HU" sz="2400" baseline="0" dirty="0" err="1" smtClean="0">
                          <a:latin typeface="Baskerville Old Face" panose="02020602080505020303" pitchFamily="18" charset="0"/>
                        </a:rPr>
                        <a:t>gingerbread</a:t>
                      </a:r>
                      <a:r>
                        <a:rPr lang="hu-HU" sz="2400" baseline="0" dirty="0" smtClean="0">
                          <a:latin typeface="Baskerville Old Face" panose="02020602080505020303" pitchFamily="18" charset="0"/>
                        </a:rPr>
                        <a:t> man.”</a:t>
                      </a:r>
                    </a:p>
                    <a:p>
                      <a:pPr marL="342900" indent="-342900" algn="l">
                        <a:buFont typeface="Arial" panose="020B0604020202020204" pitchFamily="34" charset="0"/>
                        <a:buChar char="•"/>
                      </a:pPr>
                      <a:endParaRPr lang="hu-HU" sz="2400" baseline="0" dirty="0" smtClean="0">
                        <a:latin typeface="Baskerville Old Face" panose="02020602080505020303" pitchFamily="18" charset="0"/>
                      </a:endParaRPr>
                    </a:p>
                    <a:p>
                      <a:pPr marL="571500" indent="-571500" algn="l">
                        <a:buFont typeface="Arial" panose="020B0604020202020204" pitchFamily="34" charset="0"/>
                        <a:buChar char="•"/>
                      </a:pPr>
                      <a:endParaRPr lang="hu-HU" sz="2000" dirty="0"/>
                    </a:p>
                  </a:txBody>
                  <a:tcPr/>
                </a:tc>
                <a:tc>
                  <a:txBody>
                    <a:bodyPr/>
                    <a:lstStyle/>
                    <a:p>
                      <a:pPr algn="ctr"/>
                      <a:r>
                        <a:rPr lang="hu-HU" sz="3600" dirty="0" smtClean="0">
                          <a:latin typeface="Baskerville Old Face" panose="02020602080505020303" pitchFamily="18" charset="0"/>
                        </a:rPr>
                        <a:t>The Little </a:t>
                      </a:r>
                      <a:r>
                        <a:rPr lang="hu-HU" sz="3600" dirty="0" err="1" smtClean="0">
                          <a:latin typeface="Baskerville Old Face" panose="02020602080505020303" pitchFamily="18" charset="0"/>
                        </a:rPr>
                        <a:t>Dumpling</a:t>
                      </a:r>
                      <a:endParaRPr lang="hu-HU" sz="3600" dirty="0" smtClean="0">
                        <a:latin typeface="Baskerville Old Face" panose="02020602080505020303" pitchFamily="18" charset="0"/>
                      </a:endParaRPr>
                    </a:p>
                    <a:p>
                      <a:pPr algn="ctr"/>
                      <a:endParaRPr lang="hu-HU" sz="3600" dirty="0" smtClean="0">
                        <a:latin typeface="Baskerville Old Face" panose="02020602080505020303" pitchFamily="18" charset="0"/>
                      </a:endParaRPr>
                    </a:p>
                    <a:p>
                      <a:pPr algn="ctr">
                        <a:lnSpc>
                          <a:spcPct val="150000"/>
                        </a:lnSpc>
                      </a:pPr>
                      <a:endParaRPr lang="hu-HU" sz="3600" dirty="0" smtClean="0">
                        <a:latin typeface="Baskerville Old Face" panose="02020602080505020303" pitchFamily="18" charset="0"/>
                      </a:endParaRPr>
                    </a:p>
                    <a:p>
                      <a:pPr marL="571500" indent="-571500" algn="l">
                        <a:buFont typeface="Arial" panose="020B0604020202020204" pitchFamily="34" charset="0"/>
                        <a:buChar char="•"/>
                      </a:pPr>
                      <a:r>
                        <a:rPr lang="hu-HU" sz="2400" dirty="0" smtClean="0">
                          <a:latin typeface="Baskerville Old Face" panose="02020602080505020303" pitchFamily="18" charset="0"/>
                        </a:rPr>
                        <a:t>„</a:t>
                      </a:r>
                      <a:r>
                        <a:rPr lang="hu-HU" sz="2400" dirty="0" err="1" smtClean="0">
                          <a:latin typeface="Baskerville Old Face" panose="02020602080505020303" pitchFamily="18" charset="0"/>
                        </a:rPr>
                        <a:t>Yumm</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I’ll</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eat</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you</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up</a:t>
                      </a:r>
                      <a:r>
                        <a:rPr lang="hu-HU" sz="2400" dirty="0" smtClean="0">
                          <a:latin typeface="Baskerville Old Face" panose="02020602080505020303" pitchFamily="18" charset="0"/>
                        </a:rPr>
                        <a:t>!”</a:t>
                      </a:r>
                    </a:p>
                    <a:p>
                      <a:pPr marL="571500" indent="-571500" algn="l">
                        <a:buFont typeface="Arial" panose="020B0604020202020204" pitchFamily="34" charset="0"/>
                        <a:buChar char="•"/>
                      </a:pPr>
                      <a:r>
                        <a:rPr lang="hu-HU" sz="2400" dirty="0" smtClean="0">
                          <a:latin typeface="Baskerville Old Face" panose="02020602080505020303" pitchFamily="18" charset="0"/>
                        </a:rPr>
                        <a:t>„</a:t>
                      </a:r>
                      <a:r>
                        <a:rPr lang="hu-HU" sz="2400" dirty="0" err="1" smtClean="0">
                          <a:latin typeface="Baskerville Old Face" panose="02020602080505020303" pitchFamily="18" charset="0"/>
                        </a:rPr>
                        <a:t>If</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it</a:t>
                      </a:r>
                      <a:r>
                        <a:rPr lang="hu-HU" sz="2400" dirty="0" smtClean="0">
                          <a:latin typeface="Baskerville Old Face" panose="02020602080505020303" pitchFamily="18" charset="0"/>
                        </a:rPr>
                        <a:t> had </a:t>
                      </a:r>
                      <a:r>
                        <a:rPr lang="hu-HU" sz="2400" dirty="0" err="1" smtClean="0">
                          <a:latin typeface="Baskerville Old Face" panose="02020602080505020303" pitchFamily="18" charset="0"/>
                        </a:rPr>
                        <a:t>not</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ripped</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open</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this</a:t>
                      </a:r>
                      <a:r>
                        <a:rPr lang="hu-HU" sz="2400" dirty="0" smtClean="0">
                          <a:latin typeface="Baskerville Old Face" panose="02020602080505020303" pitchFamily="18" charset="0"/>
                        </a:rPr>
                        <a:t> story </a:t>
                      </a:r>
                      <a:r>
                        <a:rPr lang="hu-HU" sz="2400" dirty="0" err="1" smtClean="0">
                          <a:latin typeface="Baskerville Old Face" panose="02020602080505020303" pitchFamily="18" charset="0"/>
                        </a:rPr>
                        <a:t>would</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have</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gone</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on</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for</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much</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longer</a:t>
                      </a:r>
                      <a:r>
                        <a:rPr lang="hu-HU" sz="2400" dirty="0" smtClean="0">
                          <a:latin typeface="Baskerville Old Face" panose="02020602080505020303" pitchFamily="18" charset="0"/>
                        </a:rPr>
                        <a:t>, </a:t>
                      </a:r>
                      <a:r>
                        <a:rPr lang="hu-HU" sz="2400" dirty="0" err="1" smtClean="0">
                          <a:latin typeface="Baskerville Old Face" panose="02020602080505020303" pitchFamily="18" charset="0"/>
                        </a:rPr>
                        <a:t>too</a:t>
                      </a:r>
                      <a:r>
                        <a:rPr lang="hu-HU" sz="2400" dirty="0" smtClean="0"/>
                        <a:t>.”</a:t>
                      </a:r>
                      <a:endParaRPr lang="hu-HU" sz="2400" dirty="0"/>
                    </a:p>
                  </a:txBody>
                  <a:tcPr/>
                </a:tc>
                <a:extLst>
                  <a:ext uri="{0D108BD9-81ED-4DB2-BD59-A6C34878D82A}">
                    <a16:rowId xmlns:a16="http://schemas.microsoft.com/office/drawing/2014/main" val="10000"/>
                  </a:ext>
                </a:extLst>
              </a:tr>
            </a:tbl>
          </a:graphicData>
        </a:graphic>
      </p:graphicFrame>
      <p:sp>
        <p:nvSpPr>
          <p:cNvPr id="3" name="Téglalap 2"/>
          <p:cNvSpPr/>
          <p:nvPr/>
        </p:nvSpPr>
        <p:spPr>
          <a:xfrm>
            <a:off x="2462752" y="77725"/>
            <a:ext cx="7266495" cy="1077218"/>
          </a:xfrm>
          <a:prstGeom prst="rect">
            <a:avLst/>
          </a:prstGeom>
        </p:spPr>
        <p:txBody>
          <a:bodyPr wrap="square">
            <a:spAutoFit/>
          </a:bodyPr>
          <a:lstStyle/>
          <a:p>
            <a:pPr algn="ctr"/>
            <a:r>
              <a:rPr lang="hu-HU" sz="3600" b="1" dirty="0" err="1">
                <a:latin typeface="Baskerville Old Face" panose="02020602080505020303" pitchFamily="18" charset="0"/>
              </a:rPr>
              <a:t>L</a:t>
            </a:r>
            <a:r>
              <a:rPr lang="hu-HU" sz="3600" b="1" dirty="0" err="1" smtClean="0">
                <a:latin typeface="Baskerville Old Face" panose="02020602080505020303" pitchFamily="18" charset="0"/>
              </a:rPr>
              <a:t>anguage</a:t>
            </a:r>
            <a:r>
              <a:rPr lang="hu-HU" sz="3600" b="1" dirty="0" smtClean="0">
                <a:latin typeface="Baskerville Old Face" panose="02020602080505020303" pitchFamily="18" charset="0"/>
              </a:rPr>
              <a:t> </a:t>
            </a:r>
            <a:r>
              <a:rPr lang="hu-HU" sz="3600" b="1" dirty="0" err="1" smtClean="0">
                <a:latin typeface="Baskerville Old Face" panose="02020602080505020303" pitchFamily="18" charset="0"/>
              </a:rPr>
              <a:t>Patterns</a:t>
            </a:r>
            <a:endParaRPr lang="hu-HU" sz="3600" b="1" dirty="0" smtClean="0">
              <a:latin typeface="Baskerville Old Face" panose="02020602080505020303" pitchFamily="18" charset="0"/>
            </a:endParaRPr>
          </a:p>
          <a:p>
            <a:pPr algn="ctr"/>
            <a:r>
              <a:rPr lang="hu-HU" sz="2800" b="1" dirty="0" err="1" smtClean="0">
                <a:latin typeface="Baskerville Old Face" panose="02020602080505020303" pitchFamily="18" charset="0"/>
              </a:rPr>
              <a:t>openings</a:t>
            </a:r>
            <a:r>
              <a:rPr lang="hu-HU" sz="2800" b="1" dirty="0" smtClean="0">
                <a:latin typeface="Baskerville Old Face" panose="02020602080505020303" pitchFamily="18" charset="0"/>
              </a:rPr>
              <a:t>, </a:t>
            </a:r>
            <a:r>
              <a:rPr lang="hu-HU" sz="2800" b="1" dirty="0" err="1" smtClean="0">
                <a:latin typeface="Baskerville Old Face" panose="02020602080505020303" pitchFamily="18" charset="0"/>
              </a:rPr>
              <a:t>closings</a:t>
            </a:r>
            <a:r>
              <a:rPr lang="hu-HU" sz="2800" b="1" dirty="0" smtClean="0">
                <a:latin typeface="Baskerville Old Face" panose="02020602080505020303" pitchFamily="18" charset="0"/>
              </a:rPr>
              <a:t>, </a:t>
            </a:r>
            <a:r>
              <a:rPr lang="hu-HU" sz="2800" b="1" dirty="0" err="1" smtClean="0">
                <a:latin typeface="Baskerville Old Face" panose="02020602080505020303" pitchFamily="18" charset="0"/>
              </a:rPr>
              <a:t>formulaic</a:t>
            </a:r>
            <a:r>
              <a:rPr lang="hu-HU" sz="2800" b="1" dirty="0" smtClean="0">
                <a:latin typeface="Baskerville Old Face" panose="02020602080505020303" pitchFamily="18" charset="0"/>
              </a:rPr>
              <a:t> </a:t>
            </a:r>
            <a:r>
              <a:rPr lang="hu-HU" sz="2800" b="1" dirty="0" err="1" smtClean="0">
                <a:latin typeface="Baskerville Old Face" panose="02020602080505020303" pitchFamily="18" charset="0"/>
              </a:rPr>
              <a:t>rhymes</a:t>
            </a:r>
            <a:endParaRPr lang="hu-HU" sz="28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377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algn="ctr"/>
            <a:r>
              <a:rPr lang="hu-HU" sz="6000" b="1" dirty="0" err="1" smtClean="0">
                <a:solidFill>
                  <a:schemeClr val="accent1"/>
                </a:solidFill>
                <a:effectLst>
                  <a:outerShdw blurRad="38100" dist="38100" dir="2700000" algn="tl">
                    <a:srgbClr val="000000">
                      <a:alpha val="43137"/>
                    </a:srgbClr>
                  </a:outerShdw>
                </a:effectLst>
              </a:rPr>
              <a:t>Activity</a:t>
            </a:r>
            <a:r>
              <a:rPr lang="hu-HU" sz="6000" b="1" dirty="0" smtClean="0">
                <a:solidFill>
                  <a:schemeClr val="accent1"/>
                </a:solidFill>
                <a:effectLst>
                  <a:outerShdw blurRad="38100" dist="38100" dir="2700000" algn="tl">
                    <a:srgbClr val="000000">
                      <a:alpha val="43137"/>
                    </a:srgbClr>
                  </a:outerShdw>
                </a:effectLst>
              </a:rPr>
              <a:t> </a:t>
            </a:r>
            <a:r>
              <a:rPr lang="hu-HU" sz="6000" b="1" dirty="0" err="1" smtClean="0">
                <a:solidFill>
                  <a:schemeClr val="accent1"/>
                </a:solidFill>
                <a:effectLst>
                  <a:outerShdw blurRad="38100" dist="38100" dir="2700000" algn="tl">
                    <a:srgbClr val="000000">
                      <a:alpha val="43137"/>
                    </a:srgbClr>
                  </a:outerShdw>
                </a:effectLst>
              </a:rPr>
              <a:t>plan</a:t>
            </a:r>
            <a:r>
              <a:rPr lang="hu-HU" b="1" dirty="0" smtClean="0">
                <a:solidFill>
                  <a:schemeClr val="accent1"/>
                </a:solidFill>
                <a:effectLst>
                  <a:outerShdw blurRad="38100" dist="38100" dir="2700000" algn="tl">
                    <a:srgbClr val="000000">
                      <a:alpha val="43137"/>
                    </a:srgbClr>
                  </a:outerShdw>
                </a:effectLst>
              </a:rPr>
              <a:t/>
            </a:r>
            <a:br>
              <a:rPr lang="hu-HU" b="1" dirty="0" smtClean="0">
                <a:solidFill>
                  <a:schemeClr val="accent1"/>
                </a:solidFill>
                <a:effectLst>
                  <a:outerShdw blurRad="38100" dist="38100" dir="2700000" algn="tl">
                    <a:srgbClr val="000000">
                      <a:alpha val="43137"/>
                    </a:srgbClr>
                  </a:outerShdw>
                </a:effectLst>
              </a:rPr>
            </a:br>
            <a:r>
              <a:rPr lang="hu-HU" sz="3200" b="1" dirty="0" smtClean="0">
                <a:solidFill>
                  <a:schemeClr val="tx1"/>
                </a:solidFill>
                <a:effectLst>
                  <a:outerShdw blurRad="38100" dist="38100" dir="2700000" algn="tl">
                    <a:srgbClr val="000000">
                      <a:alpha val="43137"/>
                    </a:srgbClr>
                  </a:outerShdw>
                </a:effectLst>
              </a:rPr>
              <a:t>The </a:t>
            </a:r>
            <a:r>
              <a:rPr lang="hu-HU" sz="3200" b="1" dirty="0" err="1">
                <a:solidFill>
                  <a:schemeClr val="tx1"/>
                </a:solidFill>
                <a:effectLst>
                  <a:outerShdw blurRad="38100" dist="38100" dir="2700000" algn="tl">
                    <a:srgbClr val="000000">
                      <a:alpha val="43137"/>
                    </a:srgbClr>
                  </a:outerShdw>
                </a:effectLst>
              </a:rPr>
              <a:t>G</a:t>
            </a:r>
            <a:r>
              <a:rPr lang="hu-HU" sz="3200" b="1" dirty="0" err="1" smtClean="0">
                <a:solidFill>
                  <a:schemeClr val="tx1"/>
                </a:solidFill>
                <a:effectLst>
                  <a:outerShdw blurRad="38100" dist="38100" dir="2700000" algn="tl">
                    <a:srgbClr val="000000">
                      <a:alpha val="43137"/>
                    </a:srgbClr>
                  </a:outerShdw>
                </a:effectLst>
              </a:rPr>
              <a:t>ingerbread</a:t>
            </a:r>
            <a:r>
              <a:rPr lang="hu-HU" sz="3200" b="1" dirty="0" smtClean="0">
                <a:solidFill>
                  <a:schemeClr val="tx1"/>
                </a:solidFill>
                <a:effectLst>
                  <a:outerShdw blurRad="38100" dist="38100" dir="2700000" algn="tl">
                    <a:srgbClr val="000000">
                      <a:alpha val="43137"/>
                    </a:srgbClr>
                  </a:outerShdw>
                </a:effectLst>
              </a:rPr>
              <a:t> Man</a:t>
            </a:r>
            <a:endParaRPr lang="hu-HU" sz="3200" b="1" dirty="0">
              <a:solidFill>
                <a:schemeClr val="tx1"/>
              </a:solidFill>
              <a:effectLst>
                <a:outerShdw blurRad="38100" dist="38100" dir="2700000" algn="tl">
                  <a:srgbClr val="000000">
                    <a:alpha val="43137"/>
                  </a:srgbClr>
                </a:outerShdw>
              </a:effectLst>
            </a:endParaRPr>
          </a:p>
        </p:txBody>
      </p:sp>
      <p:sp>
        <p:nvSpPr>
          <p:cNvPr id="5" name="Tartalom helye 4"/>
          <p:cNvSpPr>
            <a:spLocks noGrp="1"/>
          </p:cNvSpPr>
          <p:nvPr>
            <p:ph idx="1"/>
          </p:nvPr>
        </p:nvSpPr>
        <p:spPr>
          <a:xfrm>
            <a:off x="838200" y="2506662"/>
            <a:ext cx="10515600" cy="4351338"/>
          </a:xfrm>
        </p:spPr>
        <p:txBody>
          <a:bodyPr>
            <a:normAutofit/>
          </a:bodyPr>
          <a:lstStyle/>
          <a:p>
            <a:pPr marL="0" indent="0">
              <a:buNone/>
            </a:pPr>
            <a:r>
              <a:rPr lang="en-GB" sz="2400" b="1" dirty="0"/>
              <a:t>Age:</a:t>
            </a:r>
            <a:r>
              <a:rPr lang="en-GB" sz="2400" dirty="0"/>
              <a:t> 5-6 year-old children</a:t>
            </a:r>
            <a:endParaRPr lang="hu-HU" sz="2400" dirty="0"/>
          </a:p>
          <a:p>
            <a:pPr marL="0" indent="0">
              <a:buNone/>
            </a:pPr>
            <a:r>
              <a:rPr lang="en-GB" sz="2400" b="1" dirty="0"/>
              <a:t>Aims:</a:t>
            </a:r>
            <a:r>
              <a:rPr lang="en-GB" sz="2400" dirty="0"/>
              <a:t> To experience food from a different culture, to develop fine motor skills, eye-hand coordination, to follow instructions, to develop concentration and memory skills through following a story, to prepare and act out a story, to collaborate with others, to apply the methods of Total Physical Response</a:t>
            </a:r>
            <a:endParaRPr lang="hu-HU" sz="2400" dirty="0"/>
          </a:p>
          <a:p>
            <a:pPr marL="0" indent="0">
              <a:buNone/>
            </a:pPr>
            <a:r>
              <a:rPr lang="en-GB" sz="2400" b="1" dirty="0"/>
              <a:t>Language focus</a:t>
            </a:r>
            <a:r>
              <a:rPr lang="en-GB" sz="2400" dirty="0"/>
              <a:t>: food vocabulary, animal vocabulary, Simple Past Tense, verbs like </a:t>
            </a:r>
            <a:r>
              <a:rPr lang="en-GB" sz="2400" i="1" dirty="0"/>
              <a:t>walk, run, jump, hop</a:t>
            </a:r>
            <a:endParaRPr lang="hu-HU" sz="2400" dirty="0"/>
          </a:p>
          <a:p>
            <a:pPr marL="0" indent="0">
              <a:buNone/>
            </a:pPr>
            <a:r>
              <a:rPr lang="en-GB" sz="2400" b="1" dirty="0" smtClean="0"/>
              <a:t>Materials:</a:t>
            </a:r>
            <a:r>
              <a:rPr lang="hu-HU" sz="2400" dirty="0" smtClean="0"/>
              <a:t/>
            </a:r>
            <a:br>
              <a:rPr lang="hu-HU" sz="2400" dirty="0" smtClean="0"/>
            </a:br>
            <a:r>
              <a:rPr lang="en-GB" sz="2400" dirty="0" smtClean="0"/>
              <a:t>Essential</a:t>
            </a:r>
            <a:r>
              <a:rPr lang="en-GB" sz="2400" dirty="0"/>
              <a:t>: pictures of the characters, an oven, a river, a gingerbread man </a:t>
            </a:r>
            <a:r>
              <a:rPr lang="en-GB" sz="2400" dirty="0" err="1" smtClean="0"/>
              <a:t>puppe</a:t>
            </a:r>
            <a:r>
              <a:rPr lang="hu-HU" sz="2400" dirty="0" smtClean="0"/>
              <a:t>t </a:t>
            </a:r>
            <a:r>
              <a:rPr lang="en-GB" sz="2400" dirty="0" smtClean="0"/>
              <a:t>Optional</a:t>
            </a:r>
            <a:r>
              <a:rPr lang="en-GB" sz="2400" dirty="0"/>
              <a:t>: gingerbread man biscuit mixture, headbands</a:t>
            </a:r>
            <a:endParaRPr lang="hu-HU" sz="2400" dirty="0"/>
          </a:p>
        </p:txBody>
      </p:sp>
    </p:spTree>
    <p:extLst>
      <p:ext uri="{BB962C8B-B14F-4D97-AF65-F5344CB8AC3E}">
        <p14:creationId xmlns:p14="http://schemas.microsoft.com/office/powerpoint/2010/main" val="2776674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1" y="2420065"/>
            <a:ext cx="4300470" cy="4351338"/>
          </a:xfrm>
        </p:spPr>
        <p:txBody>
          <a:bodyPr>
            <a:normAutofit/>
          </a:bodyPr>
          <a:lstStyle/>
          <a:p>
            <a:pPr marL="0" indent="0">
              <a:buNone/>
            </a:pPr>
            <a:r>
              <a:rPr lang="en-GB" sz="2400" b="1" dirty="0"/>
              <a:t>Procedure: </a:t>
            </a:r>
            <a:endParaRPr lang="hu-HU" sz="2400" dirty="0"/>
          </a:p>
          <a:p>
            <a:pPr marL="0" indent="0">
              <a:buNone/>
            </a:pPr>
            <a:r>
              <a:rPr lang="en-GB" sz="2400" u="sng" dirty="0"/>
              <a:t>Preparation:</a:t>
            </a:r>
            <a:r>
              <a:rPr lang="en-GB" sz="2400" dirty="0"/>
              <a:t> </a:t>
            </a:r>
            <a:r>
              <a:rPr lang="en-GB" sz="2400" b="1" dirty="0"/>
              <a:t>Bake</a:t>
            </a:r>
            <a:r>
              <a:rPr lang="en-GB" sz="2400" dirty="0"/>
              <a:t> gingerbread man biscuits, and prepare a gingerbread man puppet at home. Read the story in advance and practise telling it.</a:t>
            </a:r>
            <a:endParaRPr lang="hu-HU" sz="2400" dirty="0"/>
          </a:p>
          <a:p>
            <a:pPr marL="0" indent="0">
              <a:buNone/>
            </a:pPr>
            <a:r>
              <a:rPr lang="en-GB" sz="2400" u="sng" dirty="0"/>
              <a:t>In the activity room</a:t>
            </a:r>
            <a:r>
              <a:rPr lang="en-GB" sz="2400" dirty="0"/>
              <a:t>: Give the children their gingerbread men to eat. </a:t>
            </a:r>
            <a:endParaRPr lang="hu-HU" sz="2400" dirty="0"/>
          </a:p>
          <a:p>
            <a:pPr marL="0" indent="0">
              <a:buNone/>
            </a:pPr>
            <a:r>
              <a:rPr lang="en-GB" sz="2400" dirty="0" smtClean="0"/>
              <a:t> </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197" y="1789348"/>
            <a:ext cx="3429000" cy="228600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684" y="3913903"/>
            <a:ext cx="2857500" cy="2857500"/>
          </a:xfrm>
          <a:prstGeom prst="rect">
            <a:avLst/>
          </a:prstGeom>
        </p:spPr>
      </p:pic>
      <p:sp>
        <p:nvSpPr>
          <p:cNvPr id="6" name="Téglalap 5"/>
          <p:cNvSpPr/>
          <p:nvPr/>
        </p:nvSpPr>
        <p:spPr>
          <a:xfrm>
            <a:off x="2318197" y="163646"/>
            <a:ext cx="6096000" cy="1508105"/>
          </a:xfrm>
          <a:prstGeom prst="rect">
            <a:avLst/>
          </a:prstGeom>
        </p:spPr>
        <p:txBody>
          <a:bodyPr>
            <a:spAutoFit/>
          </a:bodyPr>
          <a:lstStyle/>
          <a:p>
            <a:pPr algn="ctr"/>
            <a:r>
              <a:rPr lang="hu-HU" sz="6000" b="1" dirty="0" err="1" smtClean="0">
                <a:solidFill>
                  <a:schemeClr val="accent1"/>
                </a:solidFill>
                <a:effectLst>
                  <a:outerShdw blurRad="38100" dist="38100" dir="2700000" algn="tl">
                    <a:srgbClr val="000000">
                      <a:alpha val="43137"/>
                    </a:srgbClr>
                  </a:outerShdw>
                </a:effectLst>
              </a:rPr>
              <a:t>Activity</a:t>
            </a:r>
            <a:r>
              <a:rPr lang="hu-HU" sz="6000" b="1" dirty="0" smtClean="0">
                <a:solidFill>
                  <a:schemeClr val="accent1"/>
                </a:solidFill>
                <a:effectLst>
                  <a:outerShdw blurRad="38100" dist="38100" dir="2700000" algn="tl">
                    <a:srgbClr val="000000">
                      <a:alpha val="43137"/>
                    </a:srgbClr>
                  </a:outerShdw>
                </a:effectLst>
              </a:rPr>
              <a:t> </a:t>
            </a:r>
            <a:r>
              <a:rPr lang="hu-HU" sz="6000" b="1" dirty="0" err="1" smtClean="0">
                <a:solidFill>
                  <a:schemeClr val="accent1"/>
                </a:solidFill>
                <a:effectLst>
                  <a:outerShdw blurRad="38100" dist="38100" dir="2700000" algn="tl">
                    <a:srgbClr val="000000">
                      <a:alpha val="43137"/>
                    </a:srgbClr>
                  </a:outerShdw>
                </a:effectLst>
              </a:rPr>
              <a:t>plan</a:t>
            </a:r>
            <a:r>
              <a:rPr lang="hu-HU" b="1" dirty="0" smtClean="0">
                <a:solidFill>
                  <a:schemeClr val="accent1"/>
                </a:solidFill>
                <a:effectLst>
                  <a:outerShdw blurRad="38100" dist="38100" dir="2700000" algn="tl">
                    <a:srgbClr val="000000">
                      <a:alpha val="43137"/>
                    </a:srgbClr>
                  </a:outerShdw>
                </a:effectLst>
              </a:rPr>
              <a:t/>
            </a:r>
            <a:br>
              <a:rPr lang="hu-HU" b="1" dirty="0" smtClean="0">
                <a:solidFill>
                  <a:schemeClr val="accent1"/>
                </a:solidFill>
                <a:effectLst>
                  <a:outerShdw blurRad="38100" dist="38100" dir="2700000" algn="tl">
                    <a:srgbClr val="000000">
                      <a:alpha val="43137"/>
                    </a:srgbClr>
                  </a:outerShdw>
                </a:effectLst>
              </a:rPr>
            </a:br>
            <a:r>
              <a:rPr lang="hu-HU" sz="3200" b="1" dirty="0" smtClean="0">
                <a:solidFill>
                  <a:schemeClr val="tx1"/>
                </a:solidFill>
                <a:effectLst>
                  <a:outerShdw blurRad="38100" dist="38100" dir="2700000" algn="tl">
                    <a:srgbClr val="000000">
                      <a:alpha val="43137"/>
                    </a:srgbClr>
                  </a:outerShdw>
                </a:effectLst>
              </a:rPr>
              <a:t>The </a:t>
            </a:r>
            <a:r>
              <a:rPr lang="hu-HU" sz="3200" b="1" dirty="0" err="1" smtClean="0">
                <a:solidFill>
                  <a:schemeClr val="tx1"/>
                </a:solidFill>
                <a:effectLst>
                  <a:outerShdw blurRad="38100" dist="38100" dir="2700000" algn="tl">
                    <a:srgbClr val="000000">
                      <a:alpha val="43137"/>
                    </a:srgbClr>
                  </a:outerShdw>
                </a:effectLst>
              </a:rPr>
              <a:t>Gingerbread</a:t>
            </a:r>
            <a:r>
              <a:rPr lang="hu-HU" sz="3200" b="1" dirty="0" smtClean="0">
                <a:solidFill>
                  <a:schemeClr val="tx1"/>
                </a:solidFill>
                <a:effectLst>
                  <a:outerShdw blurRad="38100" dist="38100" dir="2700000" algn="tl">
                    <a:srgbClr val="000000">
                      <a:alpha val="43137"/>
                    </a:srgbClr>
                  </a:outerShdw>
                </a:effectLst>
              </a:rPr>
              <a:t> Man</a:t>
            </a:r>
            <a:endParaRPr lang="hu-HU" sz="3200" dirty="0"/>
          </a:p>
        </p:txBody>
      </p:sp>
    </p:spTree>
    <p:extLst>
      <p:ext uri="{BB962C8B-B14F-4D97-AF65-F5344CB8AC3E}">
        <p14:creationId xmlns:p14="http://schemas.microsoft.com/office/powerpoint/2010/main" val="115581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3620293" y="2756079"/>
            <a:ext cx="4808112" cy="5883924"/>
          </a:xfrm>
        </p:spPr>
        <p:txBody>
          <a:bodyPr/>
          <a:lstStyle/>
          <a:p>
            <a:pPr marL="0" indent="0">
              <a:buNone/>
            </a:pPr>
            <a:r>
              <a:rPr lang="en-GB" b="1" dirty="0" smtClean="0"/>
              <a:t>Art and craft activity</a:t>
            </a:r>
            <a:r>
              <a:rPr lang="hu-HU" dirty="0" smtClean="0"/>
              <a:t>:</a:t>
            </a:r>
            <a:br>
              <a:rPr lang="hu-HU" dirty="0" smtClean="0"/>
            </a:br>
            <a:r>
              <a:rPr lang="en-GB" dirty="0" smtClean="0"/>
              <a:t>Get the children to make gingerbread man puppets so that they can use them while you are telling the story. Using your puppet, show the children that he can walk, run, jump and hop. Encourage the children to make their puppets do the actions.</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9384" y="4340983"/>
            <a:ext cx="3184302" cy="2388227"/>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00" y="1353894"/>
            <a:ext cx="3338848" cy="2504137"/>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9384" y="1344830"/>
            <a:ext cx="3350934" cy="2513201"/>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57" y="4108360"/>
            <a:ext cx="3236891" cy="2427668"/>
          </a:xfrm>
          <a:prstGeom prst="rect">
            <a:avLst/>
          </a:prstGeom>
        </p:spPr>
      </p:pic>
      <p:sp>
        <p:nvSpPr>
          <p:cNvPr id="9" name="Téglalap 8"/>
          <p:cNvSpPr/>
          <p:nvPr/>
        </p:nvSpPr>
        <p:spPr>
          <a:xfrm>
            <a:off x="2976349" y="107825"/>
            <a:ext cx="6096000" cy="1508105"/>
          </a:xfrm>
          <a:prstGeom prst="rect">
            <a:avLst/>
          </a:prstGeom>
        </p:spPr>
        <p:txBody>
          <a:bodyPr>
            <a:spAutoFit/>
          </a:bodyPr>
          <a:lstStyle/>
          <a:p>
            <a:pPr algn="ctr"/>
            <a:r>
              <a:rPr lang="hu-HU" sz="6000" b="1" dirty="0" err="1" smtClean="0">
                <a:solidFill>
                  <a:schemeClr val="accent1"/>
                </a:solidFill>
                <a:effectLst>
                  <a:outerShdw blurRad="38100" dist="38100" dir="2700000" algn="tl">
                    <a:srgbClr val="000000">
                      <a:alpha val="43137"/>
                    </a:srgbClr>
                  </a:outerShdw>
                </a:effectLst>
              </a:rPr>
              <a:t>Activity</a:t>
            </a:r>
            <a:r>
              <a:rPr lang="hu-HU" sz="6000" b="1" dirty="0" smtClean="0">
                <a:solidFill>
                  <a:schemeClr val="accent1"/>
                </a:solidFill>
                <a:effectLst>
                  <a:outerShdw blurRad="38100" dist="38100" dir="2700000" algn="tl">
                    <a:srgbClr val="000000">
                      <a:alpha val="43137"/>
                    </a:srgbClr>
                  </a:outerShdw>
                </a:effectLst>
              </a:rPr>
              <a:t> </a:t>
            </a:r>
            <a:r>
              <a:rPr lang="hu-HU" sz="6000" b="1" dirty="0" err="1" smtClean="0">
                <a:solidFill>
                  <a:schemeClr val="accent1"/>
                </a:solidFill>
                <a:effectLst>
                  <a:outerShdw blurRad="38100" dist="38100" dir="2700000" algn="tl">
                    <a:srgbClr val="000000">
                      <a:alpha val="43137"/>
                    </a:srgbClr>
                  </a:outerShdw>
                </a:effectLst>
              </a:rPr>
              <a:t>plan</a:t>
            </a:r>
            <a:r>
              <a:rPr lang="hu-HU" b="1" dirty="0" smtClean="0">
                <a:solidFill>
                  <a:schemeClr val="accent1"/>
                </a:solidFill>
                <a:effectLst>
                  <a:outerShdw blurRad="38100" dist="38100" dir="2700000" algn="tl">
                    <a:srgbClr val="000000">
                      <a:alpha val="43137"/>
                    </a:srgbClr>
                  </a:outerShdw>
                </a:effectLst>
              </a:rPr>
              <a:t/>
            </a:r>
            <a:br>
              <a:rPr lang="hu-HU" b="1" dirty="0" smtClean="0">
                <a:solidFill>
                  <a:schemeClr val="accent1"/>
                </a:solidFill>
                <a:effectLst>
                  <a:outerShdw blurRad="38100" dist="38100" dir="2700000" algn="tl">
                    <a:srgbClr val="000000">
                      <a:alpha val="43137"/>
                    </a:srgbClr>
                  </a:outerShdw>
                </a:effectLst>
              </a:rPr>
            </a:br>
            <a:r>
              <a:rPr lang="hu-HU" sz="3200" b="1" dirty="0" smtClean="0">
                <a:solidFill>
                  <a:schemeClr val="tx1"/>
                </a:solidFill>
                <a:effectLst>
                  <a:outerShdw blurRad="38100" dist="38100" dir="2700000" algn="tl">
                    <a:srgbClr val="000000">
                      <a:alpha val="43137"/>
                    </a:srgbClr>
                  </a:outerShdw>
                </a:effectLst>
              </a:rPr>
              <a:t>The </a:t>
            </a:r>
            <a:r>
              <a:rPr lang="hu-HU" sz="3200" b="1" dirty="0" err="1" smtClean="0">
                <a:solidFill>
                  <a:schemeClr val="tx1"/>
                </a:solidFill>
                <a:effectLst>
                  <a:outerShdw blurRad="38100" dist="38100" dir="2700000" algn="tl">
                    <a:srgbClr val="000000">
                      <a:alpha val="43137"/>
                    </a:srgbClr>
                  </a:outerShdw>
                </a:effectLst>
              </a:rPr>
              <a:t>Gingerbread</a:t>
            </a:r>
            <a:r>
              <a:rPr lang="hu-HU" sz="3200" b="1" dirty="0" smtClean="0">
                <a:solidFill>
                  <a:schemeClr val="tx1"/>
                </a:solidFill>
                <a:effectLst>
                  <a:outerShdw blurRad="38100" dist="38100" dir="2700000" algn="tl">
                    <a:srgbClr val="000000">
                      <a:alpha val="43137"/>
                    </a:srgbClr>
                  </a:outerShdw>
                </a:effectLst>
              </a:rPr>
              <a:t> Man</a:t>
            </a:r>
            <a:endParaRPr lang="hu-HU" sz="3200" dirty="0"/>
          </a:p>
        </p:txBody>
      </p:sp>
    </p:spTree>
    <p:extLst>
      <p:ext uri="{BB962C8B-B14F-4D97-AF65-F5344CB8AC3E}">
        <p14:creationId xmlns:p14="http://schemas.microsoft.com/office/powerpoint/2010/main" val="1012890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372136"/>
            <a:ext cx="10058400" cy="1371600"/>
          </a:xfrm>
        </p:spPr>
        <p:txBody>
          <a:bodyPr>
            <a:normAutofit fontScale="90000"/>
          </a:bodyPr>
          <a:lstStyle/>
          <a:p>
            <a:pPr algn="ctr"/>
            <a:r>
              <a:rPr lang="hu-HU" sz="6700" b="1" dirty="0" err="1">
                <a:solidFill>
                  <a:schemeClr val="accent1"/>
                </a:solidFill>
                <a:effectLst>
                  <a:outerShdw blurRad="38100" dist="38100" dir="2700000" algn="tl">
                    <a:srgbClr val="000000">
                      <a:alpha val="43137"/>
                    </a:srgbClr>
                  </a:outerShdw>
                </a:effectLst>
              </a:rPr>
              <a:t>Activity</a:t>
            </a:r>
            <a:r>
              <a:rPr lang="hu-HU" sz="6700" b="1" dirty="0">
                <a:solidFill>
                  <a:schemeClr val="accent1"/>
                </a:solidFill>
                <a:effectLst>
                  <a:outerShdw blurRad="38100" dist="38100" dir="2700000" algn="tl">
                    <a:srgbClr val="000000">
                      <a:alpha val="43137"/>
                    </a:srgbClr>
                  </a:outerShdw>
                </a:effectLst>
              </a:rPr>
              <a:t> </a:t>
            </a:r>
            <a:r>
              <a:rPr lang="hu-HU" sz="6700" b="1" dirty="0" err="1">
                <a:solidFill>
                  <a:schemeClr val="accent1"/>
                </a:solidFill>
                <a:effectLst>
                  <a:outerShdw blurRad="38100" dist="38100" dir="2700000" algn="tl">
                    <a:srgbClr val="000000">
                      <a:alpha val="43137"/>
                    </a:srgbClr>
                  </a:outerShdw>
                </a:effectLst>
              </a:rPr>
              <a:t>plan</a:t>
            </a:r>
            <a:r>
              <a:rPr lang="hu-HU" sz="6700" b="1" dirty="0">
                <a:solidFill>
                  <a:schemeClr val="accent1"/>
                </a:solidFill>
                <a:effectLst>
                  <a:outerShdw blurRad="38100" dist="38100" dir="2700000" algn="tl">
                    <a:srgbClr val="000000">
                      <a:alpha val="43137"/>
                    </a:srgbClr>
                  </a:outerShdw>
                </a:effectLst>
              </a:rPr>
              <a:t/>
            </a:r>
            <a:br>
              <a:rPr lang="hu-HU" sz="6700" b="1" dirty="0">
                <a:solidFill>
                  <a:schemeClr val="accent1"/>
                </a:solidFill>
                <a:effectLst>
                  <a:outerShdw blurRad="38100" dist="38100" dir="2700000" algn="tl">
                    <a:srgbClr val="000000">
                      <a:alpha val="43137"/>
                    </a:srgbClr>
                  </a:outerShdw>
                </a:effectLst>
              </a:rPr>
            </a:br>
            <a:r>
              <a:rPr lang="hu-HU" sz="3600" b="1" dirty="0">
                <a:solidFill>
                  <a:schemeClr val="tx1"/>
                </a:solidFill>
                <a:effectLst>
                  <a:outerShdw blurRad="38100" dist="38100" dir="2700000" algn="tl">
                    <a:srgbClr val="000000">
                      <a:alpha val="43137"/>
                    </a:srgbClr>
                  </a:outerShdw>
                </a:effectLst>
              </a:rPr>
              <a:t>The </a:t>
            </a:r>
            <a:r>
              <a:rPr lang="hu-HU" sz="3600" b="1" dirty="0" err="1">
                <a:solidFill>
                  <a:schemeClr val="tx1"/>
                </a:solidFill>
                <a:effectLst>
                  <a:outerShdw blurRad="38100" dist="38100" dir="2700000" algn="tl">
                    <a:srgbClr val="000000">
                      <a:alpha val="43137"/>
                    </a:srgbClr>
                  </a:outerShdw>
                </a:effectLst>
              </a:rPr>
              <a:t>Gingerbread</a:t>
            </a:r>
            <a:r>
              <a:rPr lang="hu-HU" sz="3600" b="1" dirty="0">
                <a:solidFill>
                  <a:schemeClr val="tx1"/>
                </a:solidFill>
                <a:effectLst>
                  <a:outerShdw blurRad="38100" dist="38100" dir="2700000" algn="tl">
                    <a:srgbClr val="000000">
                      <a:alpha val="43137"/>
                    </a:srgbClr>
                  </a:outerShdw>
                </a:effectLst>
              </a:rPr>
              <a:t> Man</a:t>
            </a:r>
            <a:endParaRPr lang="hu-HU" sz="3600" dirty="0"/>
          </a:p>
        </p:txBody>
      </p:sp>
      <p:sp>
        <p:nvSpPr>
          <p:cNvPr id="3" name="Tartalom helye 2"/>
          <p:cNvSpPr>
            <a:spLocks noGrp="1"/>
          </p:cNvSpPr>
          <p:nvPr>
            <p:ph idx="1"/>
          </p:nvPr>
        </p:nvSpPr>
        <p:spPr>
          <a:xfrm>
            <a:off x="838200" y="1854727"/>
            <a:ext cx="10515600" cy="4351338"/>
          </a:xfrm>
        </p:spPr>
        <p:txBody>
          <a:bodyPr>
            <a:normAutofit/>
          </a:bodyPr>
          <a:lstStyle/>
          <a:p>
            <a:pPr marL="0" indent="0">
              <a:buNone/>
            </a:pPr>
            <a:r>
              <a:rPr lang="en-GB" sz="2400" dirty="0" smtClean="0"/>
              <a:t>Show the children </a:t>
            </a:r>
            <a:r>
              <a:rPr lang="en-GB" sz="2400" b="1" dirty="0" smtClean="0"/>
              <a:t>the pictures of the characters in the story </a:t>
            </a:r>
            <a:r>
              <a:rPr lang="en-GB" sz="2400" dirty="0" smtClean="0"/>
              <a:t>and try to elicit the names in English. Stick the pictures on the board in the appropriate order: </a:t>
            </a:r>
            <a:r>
              <a:rPr lang="en-GB" sz="2400" i="1" dirty="0" smtClean="0"/>
              <a:t>old woman, cow, horse, goat, fox. </a:t>
            </a:r>
            <a:r>
              <a:rPr lang="en-GB" sz="2400" dirty="0" smtClean="0"/>
              <a:t>Tell the story using your gingerbread man puppet pointing to the characters. Tell the story several times to the children.</a:t>
            </a:r>
            <a:endParaRPr lang="hu-HU" sz="2400" dirty="0" smtClean="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51" y="3657598"/>
            <a:ext cx="5390992" cy="3028293"/>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990" y="3657598"/>
            <a:ext cx="4069724" cy="3052293"/>
          </a:xfrm>
          <a:prstGeom prst="rect">
            <a:avLst/>
          </a:prstGeom>
        </p:spPr>
      </p:pic>
    </p:spTree>
    <p:extLst>
      <p:ext uri="{BB962C8B-B14F-4D97-AF65-F5344CB8AC3E}">
        <p14:creationId xmlns:p14="http://schemas.microsoft.com/office/powerpoint/2010/main" val="212611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rtalom helye 4" descr="kép-táltosparipa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6733" y="260824"/>
            <a:ext cx="3454400" cy="4902200"/>
          </a:xfrm>
          <a:prstGeom prst="rect">
            <a:avLst/>
          </a:prstGeom>
        </p:spPr>
      </p:pic>
      <p:pic>
        <p:nvPicPr>
          <p:cNvPr id="3" name="Tartalom helye 4" descr="kép-Sarkan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973986" y="413224"/>
            <a:ext cx="3340100" cy="4749800"/>
          </a:xfrm>
          <a:prstGeom prst="rect">
            <a:avLst/>
          </a:prstGeom>
        </p:spPr>
      </p:pic>
      <p:pic>
        <p:nvPicPr>
          <p:cNvPr id="4" name="Tartalom hely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258422" y="260824"/>
            <a:ext cx="2870200" cy="5111750"/>
          </a:xfrm>
          <a:prstGeom prst="rect">
            <a:avLst/>
          </a:prstGeom>
        </p:spPr>
      </p:pic>
    </p:spTree>
    <p:extLst>
      <p:ext uri="{BB962C8B-B14F-4D97-AF65-F5344CB8AC3E}">
        <p14:creationId xmlns:p14="http://schemas.microsoft.com/office/powerpoint/2010/main" val="98502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222005"/>
            <a:ext cx="10058400" cy="1371600"/>
          </a:xfrm>
        </p:spPr>
        <p:txBody>
          <a:bodyPr>
            <a:normAutofit fontScale="90000"/>
          </a:bodyPr>
          <a:lstStyle/>
          <a:p>
            <a:pPr algn="ctr"/>
            <a:r>
              <a:rPr lang="hu-HU" sz="6700" b="1" dirty="0" err="1">
                <a:solidFill>
                  <a:schemeClr val="accent1"/>
                </a:solidFill>
                <a:effectLst>
                  <a:outerShdw blurRad="38100" dist="38100" dir="2700000" algn="tl">
                    <a:srgbClr val="000000">
                      <a:alpha val="43137"/>
                    </a:srgbClr>
                  </a:outerShdw>
                </a:effectLst>
              </a:rPr>
              <a:t>Activity</a:t>
            </a:r>
            <a:r>
              <a:rPr lang="hu-HU" sz="6700" b="1" dirty="0">
                <a:solidFill>
                  <a:schemeClr val="accent1"/>
                </a:solidFill>
                <a:effectLst>
                  <a:outerShdw blurRad="38100" dist="38100" dir="2700000" algn="tl">
                    <a:srgbClr val="000000">
                      <a:alpha val="43137"/>
                    </a:srgbClr>
                  </a:outerShdw>
                </a:effectLst>
              </a:rPr>
              <a:t> </a:t>
            </a:r>
            <a:r>
              <a:rPr lang="hu-HU" sz="6700" b="1" dirty="0" err="1">
                <a:solidFill>
                  <a:schemeClr val="accent1"/>
                </a:solidFill>
                <a:effectLst>
                  <a:outerShdw blurRad="38100" dist="38100" dir="2700000" algn="tl">
                    <a:srgbClr val="000000">
                      <a:alpha val="43137"/>
                    </a:srgbClr>
                  </a:outerShdw>
                </a:effectLst>
              </a:rPr>
              <a:t>plan</a:t>
            </a:r>
            <a:r>
              <a:rPr lang="hu-HU" b="1" dirty="0">
                <a:solidFill>
                  <a:schemeClr val="accent1"/>
                </a:solidFill>
                <a:effectLst>
                  <a:outerShdw blurRad="38100" dist="38100" dir="2700000" algn="tl">
                    <a:srgbClr val="000000">
                      <a:alpha val="43137"/>
                    </a:srgbClr>
                  </a:outerShdw>
                </a:effectLst>
              </a:rPr>
              <a:t/>
            </a:r>
            <a:br>
              <a:rPr lang="hu-HU" b="1" dirty="0">
                <a:solidFill>
                  <a:schemeClr val="accent1"/>
                </a:solidFill>
                <a:effectLst>
                  <a:outerShdw blurRad="38100" dist="38100" dir="2700000" algn="tl">
                    <a:srgbClr val="000000">
                      <a:alpha val="43137"/>
                    </a:srgbClr>
                  </a:outerShdw>
                </a:effectLst>
              </a:rPr>
            </a:br>
            <a:r>
              <a:rPr lang="hu-HU" sz="3600" b="1" dirty="0">
                <a:solidFill>
                  <a:schemeClr val="tx1"/>
                </a:solidFill>
                <a:effectLst>
                  <a:outerShdw blurRad="38100" dist="38100" dir="2700000" algn="tl">
                    <a:srgbClr val="000000">
                      <a:alpha val="43137"/>
                    </a:srgbClr>
                  </a:outerShdw>
                </a:effectLst>
              </a:rPr>
              <a:t>The </a:t>
            </a:r>
            <a:r>
              <a:rPr lang="hu-HU" sz="3600" b="1" dirty="0" err="1">
                <a:solidFill>
                  <a:schemeClr val="tx1"/>
                </a:solidFill>
                <a:effectLst>
                  <a:outerShdw blurRad="38100" dist="38100" dir="2700000" algn="tl">
                    <a:srgbClr val="000000">
                      <a:alpha val="43137"/>
                    </a:srgbClr>
                  </a:outerShdw>
                </a:effectLst>
              </a:rPr>
              <a:t>Gingerbread</a:t>
            </a:r>
            <a:r>
              <a:rPr lang="hu-HU" sz="3600" b="1" dirty="0">
                <a:solidFill>
                  <a:schemeClr val="tx1"/>
                </a:solidFill>
                <a:effectLst>
                  <a:outerShdw blurRad="38100" dist="38100" dir="2700000" algn="tl">
                    <a:srgbClr val="000000">
                      <a:alpha val="43137"/>
                    </a:srgbClr>
                  </a:outerShdw>
                </a:effectLst>
              </a:rPr>
              <a:t> Man</a:t>
            </a:r>
            <a:endParaRPr lang="hu-HU" sz="3600" dirty="0"/>
          </a:p>
        </p:txBody>
      </p:sp>
      <p:sp>
        <p:nvSpPr>
          <p:cNvPr id="3" name="Tartalom helye 2"/>
          <p:cNvSpPr>
            <a:spLocks noGrp="1"/>
          </p:cNvSpPr>
          <p:nvPr>
            <p:ph idx="1"/>
          </p:nvPr>
        </p:nvSpPr>
        <p:spPr>
          <a:xfrm>
            <a:off x="421783" y="2282280"/>
            <a:ext cx="5674217" cy="4351338"/>
          </a:xfrm>
        </p:spPr>
        <p:txBody>
          <a:bodyPr>
            <a:normAutofit/>
          </a:bodyPr>
          <a:lstStyle/>
          <a:p>
            <a:pPr marL="0" indent="0">
              <a:buNone/>
            </a:pPr>
            <a:r>
              <a:rPr lang="en-GB" sz="2400" b="1" dirty="0" smtClean="0"/>
              <a:t>Dramatizing the story</a:t>
            </a:r>
            <a:r>
              <a:rPr lang="en-GB" sz="2400" dirty="0" smtClean="0"/>
              <a:t>: Give out the roles and perform the story with the children.  Get them to do the actions, to imitate the gestures. Practise it a lot. </a:t>
            </a:r>
            <a:endParaRPr lang="hu-HU" sz="2400" dirty="0" smtClean="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534" y="1809388"/>
            <a:ext cx="3755265" cy="2816449"/>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10" y="3920487"/>
            <a:ext cx="3580327" cy="2685245"/>
          </a:xfrm>
          <a:prstGeom prst="rect">
            <a:avLst/>
          </a:prstGeom>
        </p:spPr>
      </p:pic>
      <p:sp>
        <p:nvSpPr>
          <p:cNvPr id="6" name="Téglalap 5"/>
          <p:cNvSpPr/>
          <p:nvPr/>
        </p:nvSpPr>
        <p:spPr>
          <a:xfrm>
            <a:off x="4776824" y="4725404"/>
            <a:ext cx="6880540" cy="1569660"/>
          </a:xfrm>
          <a:prstGeom prst="rect">
            <a:avLst/>
          </a:prstGeom>
        </p:spPr>
        <p:txBody>
          <a:bodyPr wrap="square">
            <a:spAutoFit/>
          </a:bodyPr>
          <a:lstStyle/>
          <a:p>
            <a:r>
              <a:rPr lang="en-GB" sz="2400" dirty="0" smtClean="0"/>
              <a:t>Get the children to learn their roles and say their lines as well. Have all the children say the sentences “</a:t>
            </a:r>
            <a:r>
              <a:rPr lang="en-GB" sz="2400" i="1" dirty="0" smtClean="0"/>
              <a:t>Run, run as fast as you can. You can’t catch me I’m the gingerbread man.” </a:t>
            </a:r>
            <a:r>
              <a:rPr lang="en-GB" sz="2400" dirty="0" smtClean="0"/>
              <a:t>in chorus.</a:t>
            </a:r>
            <a:endParaRPr lang="hu-HU" sz="2400" dirty="0" smtClean="0"/>
          </a:p>
        </p:txBody>
      </p:sp>
      <p:sp>
        <p:nvSpPr>
          <p:cNvPr id="7" name="Rectangle 1"/>
          <p:cNvSpPr>
            <a:spLocks noChangeArrowheads="1"/>
          </p:cNvSpPr>
          <p:nvPr/>
        </p:nvSpPr>
        <p:spPr bwMode="auto">
          <a:xfrm>
            <a:off x="4908835" y="6295064"/>
            <a:ext cx="6748529"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4"/>
              </a:rPr>
              <a:t>https://www.youtube.com/watch?v=W9FZ4C0iAwM&amp;sns=em</a:t>
            </a:r>
            <a:r>
              <a:rPr kumimoji="0" lang="hu-HU" altLang="hu-HU" sz="1600" b="0" i="0" u="none" strike="noStrike" cap="none" normalizeH="0" baseline="0" dirty="0" smtClean="0">
                <a:ln>
                  <a:noFill/>
                </a:ln>
                <a:solidFill>
                  <a:schemeClr val="tx1"/>
                </a:solidFill>
                <a:effectLst/>
              </a:rPr>
              <a:t> </a:t>
            </a:r>
            <a:endParaRPr kumimoji="0" lang="hu-HU" altLang="hu-HU"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9122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ím 4"/>
          <p:cNvSpPr>
            <a:spLocks noGrp="1"/>
          </p:cNvSpPr>
          <p:nvPr>
            <p:ph type="title"/>
          </p:nvPr>
        </p:nvSpPr>
        <p:spPr>
          <a:xfrm>
            <a:off x="1066800" y="642593"/>
            <a:ext cx="10058400" cy="6002905"/>
          </a:xfrm>
        </p:spPr>
        <p:txBody>
          <a:bodyPr>
            <a:normAutofit/>
          </a:bodyPr>
          <a:lstStyle/>
          <a:p>
            <a:pPr algn="ctr"/>
            <a:r>
              <a:rPr lang="hu-HU" sz="10700" b="1" dirty="0" err="1" smtClean="0">
                <a:solidFill>
                  <a:schemeClr val="accent1"/>
                </a:solidFill>
                <a:effectLst>
                  <a:outerShdw blurRad="38100" dist="38100" dir="2700000" algn="tl">
                    <a:srgbClr val="000000">
                      <a:alpha val="43137"/>
                    </a:srgbClr>
                  </a:outerShdw>
                </a:effectLst>
                <a:latin typeface="Baskerville Old Face" panose="02020602080505020303" pitchFamily="18" charset="0"/>
              </a:rPr>
              <a:t>Thank</a:t>
            </a:r>
            <a:r>
              <a:rPr lang="hu-HU" sz="10700" b="1" dirty="0" smtClean="0">
                <a:solidFill>
                  <a:schemeClr val="accent1"/>
                </a:solidFill>
                <a:effectLst>
                  <a:outerShdw blurRad="38100" dist="38100" dir="2700000" algn="tl">
                    <a:srgbClr val="000000">
                      <a:alpha val="43137"/>
                    </a:srgbClr>
                  </a:outerShdw>
                </a:effectLst>
                <a:latin typeface="Baskerville Old Face" panose="02020602080505020303" pitchFamily="18" charset="0"/>
              </a:rPr>
              <a:t> </a:t>
            </a:r>
            <a:r>
              <a:rPr lang="hu-HU" sz="10700" b="1" dirty="0" err="1" smtClean="0">
                <a:solidFill>
                  <a:schemeClr val="accent1"/>
                </a:solidFill>
                <a:effectLst>
                  <a:outerShdw blurRad="38100" dist="38100" dir="2700000" algn="tl">
                    <a:srgbClr val="000000">
                      <a:alpha val="43137"/>
                    </a:srgbClr>
                  </a:outerShdw>
                </a:effectLst>
                <a:latin typeface="Baskerville Old Face" panose="02020602080505020303" pitchFamily="18" charset="0"/>
              </a:rPr>
              <a:t>you</a:t>
            </a:r>
            <a:r>
              <a:rPr lang="hu-HU" dirty="0">
                <a:latin typeface="Baskerville Old Face" panose="02020602080505020303" pitchFamily="18" charset="0"/>
              </a:rPr>
              <a:t/>
            </a:r>
            <a:br>
              <a:rPr lang="hu-HU" dirty="0">
                <a:latin typeface="Baskerville Old Face" panose="02020602080505020303" pitchFamily="18" charset="0"/>
              </a:rPr>
            </a:br>
            <a:r>
              <a:rPr lang="hu-HU" b="1" dirty="0" err="1" smtClean="0">
                <a:effectLst>
                  <a:outerShdw blurRad="38100" dist="38100" dir="2700000" algn="tl">
                    <a:srgbClr val="000000">
                      <a:alpha val="43137"/>
                    </a:srgbClr>
                  </a:outerShdw>
                </a:effectLst>
                <a:latin typeface="Baskerville Old Face" panose="02020602080505020303" pitchFamily="18" charset="0"/>
              </a:rPr>
              <a:t>for</a:t>
            </a:r>
            <a:r>
              <a:rPr lang="hu-HU" b="1" dirty="0" smtClean="0">
                <a:effectLst>
                  <a:outerShdw blurRad="38100" dist="38100" dir="2700000" algn="tl">
                    <a:srgbClr val="000000">
                      <a:alpha val="43137"/>
                    </a:srgbClr>
                  </a:outerShdw>
                </a:effectLst>
                <a:latin typeface="Baskerville Old Face" panose="02020602080505020303" pitchFamily="18" charset="0"/>
              </a:rPr>
              <a:t> </a:t>
            </a:r>
            <a:r>
              <a:rPr lang="hu-HU" b="1" dirty="0" err="1" smtClean="0">
                <a:effectLst>
                  <a:outerShdw blurRad="38100" dist="38100" dir="2700000" algn="tl">
                    <a:srgbClr val="000000">
                      <a:alpha val="43137"/>
                    </a:srgbClr>
                  </a:outerShdw>
                </a:effectLst>
                <a:latin typeface="Baskerville Old Face" panose="02020602080505020303" pitchFamily="18" charset="0"/>
              </a:rPr>
              <a:t>your</a:t>
            </a:r>
            <a:r>
              <a:rPr lang="hu-HU" b="1" dirty="0" smtClean="0">
                <a:effectLst>
                  <a:outerShdw blurRad="38100" dist="38100" dir="2700000" algn="tl">
                    <a:srgbClr val="000000">
                      <a:alpha val="43137"/>
                    </a:srgbClr>
                  </a:outerShdw>
                </a:effectLst>
                <a:latin typeface="Baskerville Old Face" panose="02020602080505020303" pitchFamily="18" charset="0"/>
              </a:rPr>
              <a:t> </a:t>
            </a:r>
            <a:r>
              <a:rPr lang="hu-HU" b="1" dirty="0" err="1" smtClean="0">
                <a:effectLst>
                  <a:outerShdw blurRad="38100" dist="38100" dir="2700000" algn="tl">
                    <a:srgbClr val="000000">
                      <a:alpha val="43137"/>
                    </a:srgbClr>
                  </a:outerShdw>
                </a:effectLst>
                <a:latin typeface="Baskerville Old Face" panose="02020602080505020303" pitchFamily="18" charset="0"/>
              </a:rPr>
              <a:t>attention</a:t>
            </a:r>
            <a:r>
              <a:rPr lang="hu-HU" b="1" dirty="0" smtClean="0">
                <a:effectLst>
                  <a:outerShdw blurRad="38100" dist="38100" dir="2700000" algn="tl">
                    <a:srgbClr val="000000">
                      <a:alpha val="43137"/>
                    </a:srgbClr>
                  </a:outerShdw>
                </a:effectLst>
                <a:latin typeface="Baskerville Old Face" panose="02020602080505020303" pitchFamily="18" charset="0"/>
              </a:rPr>
              <a:t>!</a:t>
            </a:r>
            <a:endParaRPr lang="hu-HU"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34993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rtalom hely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96957" y="597024"/>
            <a:ext cx="2870200" cy="5111750"/>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180" y="597025"/>
            <a:ext cx="3859152" cy="5233760"/>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355" y="597024"/>
            <a:ext cx="3552825" cy="5457825"/>
          </a:xfrm>
          <a:prstGeom prst="rect">
            <a:avLst/>
          </a:prstGeom>
        </p:spPr>
      </p:pic>
    </p:spTree>
    <p:extLst>
      <p:ext uri="{BB962C8B-B14F-4D97-AF65-F5344CB8AC3E}">
        <p14:creationId xmlns:p14="http://schemas.microsoft.com/office/powerpoint/2010/main" val="54031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225631"/>
            <a:ext cx="10058400" cy="1318161"/>
          </a:xfrm>
        </p:spPr>
        <p:txBody>
          <a:bodyPr>
            <a:normAutofit/>
          </a:bodyPr>
          <a:lstStyle/>
          <a:p>
            <a:r>
              <a:rPr lang="hu-HU" sz="3600" b="1" dirty="0" err="1">
                <a:latin typeface="Baskerville Old Face" pitchFamily="18" charset="0"/>
              </a:rPr>
              <a:t>Role</a:t>
            </a:r>
            <a:r>
              <a:rPr lang="hu-HU" sz="3600" b="1" dirty="0">
                <a:latin typeface="Baskerville Old Face" pitchFamily="18" charset="0"/>
              </a:rPr>
              <a:t> of f</a:t>
            </a:r>
            <a:r>
              <a:rPr lang="en-GB" sz="3600" b="1" dirty="0" err="1">
                <a:latin typeface="Baskerville Old Face" pitchFamily="18" charset="0"/>
              </a:rPr>
              <a:t>olktales</a:t>
            </a:r>
            <a:r>
              <a:rPr lang="en-GB" sz="3600" b="1" dirty="0">
                <a:latin typeface="Baskerville Old Face" pitchFamily="18" charset="0"/>
              </a:rPr>
              <a:t> </a:t>
            </a:r>
            <a:r>
              <a:rPr lang="hu-HU" sz="3600" b="1" dirty="0">
                <a:latin typeface="Baskerville Old Face" pitchFamily="18" charset="0"/>
              </a:rPr>
              <a:t>in </a:t>
            </a:r>
            <a:r>
              <a:rPr lang="en-GB" sz="3600" b="1" dirty="0">
                <a:latin typeface="Baskerville Old Face" pitchFamily="18" charset="0"/>
              </a:rPr>
              <a:t>value</a:t>
            </a:r>
            <a:r>
              <a:rPr lang="hu-HU" sz="3600" b="1" dirty="0">
                <a:latin typeface="Baskerville Old Face" pitchFamily="18" charset="0"/>
              </a:rPr>
              <a:t> </a:t>
            </a:r>
            <a:r>
              <a:rPr lang="hu-HU" sz="3600" b="1" dirty="0" err="1">
                <a:latin typeface="Baskerville Old Face" pitchFamily="18" charset="0"/>
              </a:rPr>
              <a:t>transmission</a:t>
            </a:r>
            <a:r>
              <a:rPr lang="hu-HU" sz="3600" b="1" dirty="0">
                <a:latin typeface="Baskerville Old Face" panose="02020602080505020303" pitchFamily="18" charset="0"/>
              </a:rPr>
              <a:t/>
            </a:r>
            <a:br>
              <a:rPr lang="hu-HU" sz="3600" b="1" dirty="0">
                <a:latin typeface="Baskerville Old Face" panose="02020602080505020303" pitchFamily="18" charset="0"/>
              </a:rPr>
            </a:br>
            <a:r>
              <a:rPr lang="en-GB" sz="3600" dirty="0">
                <a:latin typeface="Baskerville Old Face" panose="02020602080505020303" pitchFamily="18" charset="0"/>
              </a:rPr>
              <a:t> F</a:t>
            </a:r>
            <a:r>
              <a:rPr lang="hu-HU" sz="3600" dirty="0" err="1">
                <a:latin typeface="Baskerville Old Face" pitchFamily="18" charset="0"/>
              </a:rPr>
              <a:t>olk</a:t>
            </a:r>
            <a:r>
              <a:rPr lang="en-GB" sz="3600" dirty="0">
                <a:latin typeface="Baskerville Old Face" pitchFamily="18" charset="0"/>
              </a:rPr>
              <a:t>tale</a:t>
            </a:r>
            <a:r>
              <a:rPr lang="hu-HU" sz="3600" dirty="0">
                <a:latin typeface="Baskerville Old Face" pitchFamily="18" charset="0"/>
              </a:rPr>
              <a:t>s</a:t>
            </a:r>
            <a:r>
              <a:rPr lang="en-GB" sz="3600" dirty="0">
                <a:latin typeface="Baskerville Old Face" pitchFamily="18" charset="0"/>
              </a:rPr>
              <a:t> </a:t>
            </a:r>
            <a:r>
              <a:rPr lang="hu-HU" sz="3600" dirty="0" err="1">
                <a:latin typeface="Baskerville Old Face" pitchFamily="18" charset="0"/>
              </a:rPr>
              <a:t>are</a:t>
            </a:r>
            <a:r>
              <a:rPr lang="en-GB" sz="3600" dirty="0">
                <a:latin typeface="Baskerville Old Face" pitchFamily="18" charset="0"/>
              </a:rPr>
              <a:t> universal </a:t>
            </a:r>
            <a:r>
              <a:rPr lang="hu-HU" sz="3600" dirty="0">
                <a:latin typeface="Baskerville Old Face" pitchFamily="18" charset="0"/>
              </a:rPr>
              <a:t>and</a:t>
            </a:r>
            <a:r>
              <a:rPr lang="en-GB" sz="3600" dirty="0">
                <a:latin typeface="Baskerville Old Face" pitchFamily="18" charset="0"/>
              </a:rPr>
              <a:t> timeless</a:t>
            </a:r>
            <a:endParaRPr lang="hu-HU" sz="3600" dirty="0">
              <a:latin typeface="Baskerville Old Face" panose="02020602080505020303" pitchFamily="18" charset="0"/>
            </a:endParaRPr>
          </a:p>
        </p:txBody>
      </p:sp>
      <p:sp>
        <p:nvSpPr>
          <p:cNvPr id="3" name="Téglalap 2"/>
          <p:cNvSpPr/>
          <p:nvPr/>
        </p:nvSpPr>
        <p:spPr>
          <a:xfrm>
            <a:off x="372093" y="1543792"/>
            <a:ext cx="11447813" cy="5262979"/>
          </a:xfrm>
          <a:prstGeom prst="rect">
            <a:avLst/>
          </a:prstGeom>
        </p:spPr>
        <p:txBody>
          <a:bodyPr wrap="square">
            <a:spAutoFit/>
          </a:bodyPr>
          <a:lstStyle/>
          <a:p>
            <a:r>
              <a:rPr lang="hu-HU" sz="2400" b="1" dirty="0">
                <a:latin typeface="Baskerville Old Face" pitchFamily="18" charset="0"/>
              </a:rPr>
              <a:t>P</a:t>
            </a:r>
            <a:r>
              <a:rPr lang="en-GB" sz="2400" b="1" dirty="0" err="1">
                <a:latin typeface="Baskerville Old Face" pitchFamily="18" charset="0"/>
              </a:rPr>
              <a:t>sychological</a:t>
            </a:r>
            <a:r>
              <a:rPr lang="en-GB" sz="2400" b="1" dirty="0">
                <a:latin typeface="Baskerville Old Face" pitchFamily="18" charset="0"/>
              </a:rPr>
              <a:t>, aspects</a:t>
            </a:r>
            <a:r>
              <a:rPr lang="hu-HU" sz="2400" dirty="0">
                <a:latin typeface="Baskerville Old Face" pitchFamily="18" charset="0"/>
              </a:rPr>
              <a:t>: </a:t>
            </a:r>
          </a:p>
          <a:p>
            <a:r>
              <a:rPr lang="hu-HU" sz="2400" dirty="0">
                <a:latin typeface="Baskerville Old Face" pitchFamily="18" charset="0"/>
              </a:rPr>
              <a:t> - </a:t>
            </a:r>
            <a:r>
              <a:rPr lang="hu-HU" sz="2400" dirty="0" err="1">
                <a:latin typeface="Baskerville Old Face" pitchFamily="18" charset="0"/>
              </a:rPr>
              <a:t>developing</a:t>
            </a:r>
            <a:r>
              <a:rPr lang="hu-HU" sz="2400" dirty="0">
                <a:latin typeface="Baskerville Old Face" pitchFamily="18" charset="0"/>
              </a:rPr>
              <a:t> </a:t>
            </a:r>
            <a:r>
              <a:rPr lang="hu-HU" sz="2400" dirty="0" err="1">
                <a:latin typeface="Baskerville Old Face" pitchFamily="18" charset="0"/>
              </a:rPr>
              <a:t>imagination</a:t>
            </a:r>
            <a:r>
              <a:rPr lang="hu-HU" sz="2400" dirty="0">
                <a:latin typeface="Baskerville Old Face" pitchFamily="18" charset="0"/>
              </a:rPr>
              <a:t> – </a:t>
            </a:r>
            <a:r>
              <a:rPr lang="hu-HU" sz="2400" dirty="0" err="1">
                <a:latin typeface="Baskerville Old Face" pitchFamily="18" charset="0"/>
              </a:rPr>
              <a:t>informal</a:t>
            </a:r>
            <a:r>
              <a:rPr lang="hu-HU" sz="2400" dirty="0">
                <a:latin typeface="Baskerville Old Face" pitchFamily="18" charset="0"/>
              </a:rPr>
              <a:t> </a:t>
            </a:r>
            <a:r>
              <a:rPr lang="hu-HU" sz="2400" dirty="0" err="1">
                <a:latin typeface="Baskerville Old Face" pitchFamily="18" charset="0"/>
              </a:rPr>
              <a:t>influence</a:t>
            </a:r>
            <a:r>
              <a:rPr lang="hu-HU" sz="2400" dirty="0">
                <a:latin typeface="Baskerville Old Face" pitchFamily="18" charset="0"/>
              </a:rPr>
              <a:t> – </a:t>
            </a:r>
            <a:r>
              <a:rPr lang="hu-HU" sz="2400" dirty="0" err="1">
                <a:latin typeface="Baskerville Old Face" pitchFamily="18" charset="0"/>
              </a:rPr>
              <a:t>shaping</a:t>
            </a:r>
            <a:r>
              <a:rPr lang="hu-HU" sz="2400" dirty="0">
                <a:latin typeface="Baskerville Old Face" pitchFamily="18" charset="0"/>
              </a:rPr>
              <a:t> </a:t>
            </a:r>
            <a:r>
              <a:rPr lang="hu-HU" sz="2400" dirty="0" err="1">
                <a:latin typeface="Baskerville Old Face" pitchFamily="18" charset="0"/>
              </a:rPr>
              <a:t>personality</a:t>
            </a:r>
            <a:endParaRPr lang="hu-HU" sz="2400" dirty="0">
              <a:latin typeface="Baskerville Old Face" pitchFamily="18" charset="0"/>
            </a:endParaRPr>
          </a:p>
          <a:p>
            <a:r>
              <a:rPr lang="hu-HU" sz="2400" dirty="0">
                <a:latin typeface="Baskerville Old Face" pitchFamily="18" charset="0"/>
              </a:rPr>
              <a:t> - </a:t>
            </a:r>
            <a:r>
              <a:rPr lang="hu-HU" sz="2400" dirty="0" err="1">
                <a:latin typeface="Baskerville Old Face" pitchFamily="18" charset="0"/>
              </a:rPr>
              <a:t>addressing</a:t>
            </a:r>
            <a:r>
              <a:rPr lang="en-GB" sz="2400" dirty="0">
                <a:latin typeface="Baskerville Old Face" pitchFamily="18" charset="0"/>
              </a:rPr>
              <a:t> important existential issues, problems</a:t>
            </a:r>
            <a:r>
              <a:rPr lang="hu-HU" sz="2400" dirty="0">
                <a:latin typeface="Baskerville Old Face" pitchFamily="18" charset="0"/>
              </a:rPr>
              <a:t>, </a:t>
            </a:r>
            <a:r>
              <a:rPr lang="en-GB" sz="2400" dirty="0">
                <a:latin typeface="Baskerville Old Face" pitchFamily="18" charset="0"/>
              </a:rPr>
              <a:t>confront</a:t>
            </a:r>
            <a:r>
              <a:rPr lang="hu-HU" sz="2400" dirty="0">
                <a:latin typeface="Baskerville Old Face" pitchFamily="18" charset="0"/>
              </a:rPr>
              <a:t>ing </a:t>
            </a:r>
            <a:r>
              <a:rPr lang="en-GB" sz="2400" dirty="0">
                <a:latin typeface="Baskerville Old Face" pitchFamily="18" charset="0"/>
              </a:rPr>
              <a:t>the child squarely with basic human predicament</a:t>
            </a:r>
            <a:endParaRPr lang="hu-HU" sz="2400" dirty="0">
              <a:latin typeface="Baskerville Old Face" pitchFamily="18" charset="0"/>
            </a:endParaRPr>
          </a:p>
          <a:p>
            <a:r>
              <a:rPr lang="hu-HU" sz="2400" dirty="0">
                <a:latin typeface="Baskerville Old Face" pitchFamily="18" charset="0"/>
              </a:rPr>
              <a:t> - </a:t>
            </a:r>
            <a:r>
              <a:rPr lang="hu-HU" sz="2400" dirty="0" err="1">
                <a:latin typeface="Baskerville Old Face" pitchFamily="18" charset="0"/>
              </a:rPr>
              <a:t>offering</a:t>
            </a:r>
            <a:r>
              <a:rPr lang="hu-HU" sz="2400" dirty="0">
                <a:latin typeface="Baskerville Old Face" pitchFamily="18" charset="0"/>
              </a:rPr>
              <a:t> </a:t>
            </a:r>
            <a:r>
              <a:rPr lang="hu-HU" sz="2400" dirty="0" err="1">
                <a:latin typeface="Baskerville Old Face" pitchFamily="18" charset="0"/>
              </a:rPr>
              <a:t>solutions</a:t>
            </a:r>
            <a:r>
              <a:rPr lang="hu-HU" sz="2400" dirty="0">
                <a:latin typeface="Baskerville Old Face" pitchFamily="18" charset="0"/>
              </a:rPr>
              <a:t>, </a:t>
            </a:r>
            <a:r>
              <a:rPr lang="en-GB" sz="2400" dirty="0" err="1">
                <a:latin typeface="Baskerville Old Face" pitchFamily="18" charset="0"/>
              </a:rPr>
              <a:t>overcom</a:t>
            </a:r>
            <a:r>
              <a:rPr lang="hu-HU" sz="2400" dirty="0">
                <a:latin typeface="Baskerville Old Face" pitchFamily="18" charset="0"/>
              </a:rPr>
              <a:t>ing</a:t>
            </a:r>
            <a:r>
              <a:rPr lang="en-GB" sz="2400" dirty="0">
                <a:latin typeface="Baskerville Old Face" pitchFamily="18" charset="0"/>
              </a:rPr>
              <a:t> obstacles</a:t>
            </a:r>
            <a:r>
              <a:rPr lang="hu-HU" sz="2400" dirty="0">
                <a:latin typeface="Baskerville Old Face" pitchFamily="18" charset="0"/>
              </a:rPr>
              <a:t> is </a:t>
            </a:r>
            <a:r>
              <a:rPr lang="hu-HU" sz="2400" dirty="0" err="1">
                <a:latin typeface="Baskerville Old Face" pitchFamily="18" charset="0"/>
              </a:rPr>
              <a:t>possible</a:t>
            </a:r>
            <a:endParaRPr lang="hu-HU" sz="2400" dirty="0">
              <a:latin typeface="Baskerville Old Face" pitchFamily="18" charset="0"/>
            </a:endParaRPr>
          </a:p>
          <a:p>
            <a:r>
              <a:rPr lang="hu-HU" sz="2400" dirty="0">
                <a:latin typeface="Baskerville Old Face" pitchFamily="18" charset="0"/>
              </a:rPr>
              <a:t> - </a:t>
            </a:r>
            <a:r>
              <a:rPr lang="hu-HU" sz="2400" dirty="0" err="1" smtClean="0">
                <a:latin typeface="Baskerville Old Face" pitchFamily="18" charset="0"/>
              </a:rPr>
              <a:t>healing</a:t>
            </a:r>
            <a:r>
              <a:rPr lang="hu-HU" sz="2400" dirty="0" smtClean="0">
                <a:latin typeface="Baskerville Old Face" pitchFamily="18" charset="0"/>
              </a:rPr>
              <a:t> </a:t>
            </a:r>
            <a:r>
              <a:rPr lang="hu-HU" sz="2400" dirty="0" err="1" smtClean="0">
                <a:latin typeface="Baskerville Old Face" pitchFamily="18" charset="0"/>
              </a:rPr>
              <a:t>nature</a:t>
            </a:r>
            <a:r>
              <a:rPr lang="hu-HU" sz="2400" dirty="0" smtClean="0">
                <a:latin typeface="Baskerville Old Face" pitchFamily="18" charset="0"/>
              </a:rPr>
              <a:t>: </a:t>
            </a:r>
            <a:r>
              <a:rPr lang="hu-HU" sz="2400" dirty="0" err="1" smtClean="0">
                <a:latin typeface="Baskerville Old Face" pitchFamily="18" charset="0"/>
              </a:rPr>
              <a:t>serving</a:t>
            </a:r>
            <a:r>
              <a:rPr lang="hu-HU" sz="2400" dirty="0" smtClean="0">
                <a:latin typeface="Baskerville Old Face" pitchFamily="18" charset="0"/>
              </a:rPr>
              <a:t> </a:t>
            </a:r>
            <a:r>
              <a:rPr lang="hu-HU" sz="2400" dirty="0" err="1">
                <a:latin typeface="Baskerville Old Face" pitchFamily="18" charset="0"/>
              </a:rPr>
              <a:t>as</a:t>
            </a:r>
            <a:r>
              <a:rPr lang="hu-HU" sz="2400" dirty="0">
                <a:latin typeface="Baskerville Old Face" pitchFamily="18" charset="0"/>
              </a:rPr>
              <a:t> an </a:t>
            </a:r>
            <a:r>
              <a:rPr lang="hu-HU" sz="2400" dirty="0" err="1">
                <a:latin typeface="Baskerville Old Face" pitchFamily="18" charset="0"/>
              </a:rPr>
              <a:t>outlet</a:t>
            </a:r>
            <a:r>
              <a:rPr lang="en-GB" sz="2400" dirty="0">
                <a:latin typeface="Baskerville Old Face" pitchFamily="18" charset="0"/>
              </a:rPr>
              <a:t> </a:t>
            </a:r>
            <a:r>
              <a:rPr lang="hu-HU" sz="2400" dirty="0" err="1">
                <a:latin typeface="Baskerville Old Face" pitchFamily="18" charset="0"/>
              </a:rPr>
              <a:t>for</a:t>
            </a:r>
            <a:r>
              <a:rPr lang="hu-HU" sz="2400" dirty="0">
                <a:latin typeface="Baskerville Old Face" pitchFamily="18" charset="0"/>
              </a:rPr>
              <a:t> </a:t>
            </a:r>
            <a:r>
              <a:rPr lang="hu-HU" sz="2400" dirty="0" err="1">
                <a:latin typeface="Baskerville Old Face" pitchFamily="18" charset="0"/>
              </a:rPr>
              <a:t>expressing</a:t>
            </a:r>
            <a:r>
              <a:rPr lang="hu-HU" sz="2400" dirty="0">
                <a:latin typeface="Baskerville Old Face" pitchFamily="18" charset="0"/>
              </a:rPr>
              <a:t> </a:t>
            </a:r>
            <a:r>
              <a:rPr lang="hu-HU" sz="2400" dirty="0" err="1">
                <a:latin typeface="Baskerville Old Face" pitchFamily="18" charset="0"/>
              </a:rPr>
              <a:t>formless</a:t>
            </a:r>
            <a:r>
              <a:rPr lang="hu-HU" sz="2400" dirty="0">
                <a:latin typeface="Baskerville Old Face" pitchFamily="18" charset="0"/>
              </a:rPr>
              <a:t> </a:t>
            </a:r>
            <a:r>
              <a:rPr lang="hu-HU" sz="2400" dirty="0" err="1">
                <a:latin typeface="Baskerville Old Face" pitchFamily="18" charset="0"/>
              </a:rPr>
              <a:t>anxieties</a:t>
            </a:r>
            <a:r>
              <a:rPr lang="hu-HU" sz="2400" dirty="0">
                <a:latin typeface="Baskerville Old Face" pitchFamily="18" charset="0"/>
              </a:rPr>
              <a:t> and </a:t>
            </a:r>
            <a:r>
              <a:rPr lang="hu-HU" sz="2400" dirty="0" err="1">
                <a:latin typeface="Baskerville Old Face" pitchFamily="18" charset="0"/>
              </a:rPr>
              <a:t>violent</a:t>
            </a:r>
            <a:r>
              <a:rPr lang="hu-HU" sz="2400" dirty="0">
                <a:latin typeface="Baskerville Old Face" pitchFamily="18" charset="0"/>
              </a:rPr>
              <a:t> </a:t>
            </a:r>
            <a:r>
              <a:rPr lang="hu-HU" sz="2400" dirty="0" err="1" smtClean="0">
                <a:latin typeface="Baskerville Old Face" pitchFamily="18" charset="0"/>
              </a:rPr>
              <a:t>fantasies</a:t>
            </a:r>
            <a:r>
              <a:rPr lang="hu-HU" sz="2400" dirty="0" smtClean="0">
                <a:latin typeface="Baskerville Old Face" pitchFamily="18" charset="0"/>
              </a:rPr>
              <a:t>, </a:t>
            </a:r>
            <a:r>
              <a:rPr lang="hu-HU" sz="2400" dirty="0" err="1" smtClean="0">
                <a:latin typeface="Baskerville Old Face" pitchFamily="18" charset="0"/>
              </a:rPr>
              <a:t>reading</a:t>
            </a:r>
            <a:r>
              <a:rPr lang="hu-HU" sz="2400" dirty="0" smtClean="0">
                <a:latin typeface="Baskerville Old Face" pitchFamily="18" charset="0"/>
              </a:rPr>
              <a:t> out </a:t>
            </a:r>
            <a:r>
              <a:rPr lang="hu-HU" sz="2400" dirty="0" err="1" smtClean="0">
                <a:latin typeface="Baskerville Old Face" pitchFamily="18" charset="0"/>
              </a:rPr>
              <a:t>tales</a:t>
            </a:r>
            <a:r>
              <a:rPr lang="hu-HU" sz="2400" dirty="0" smtClean="0">
                <a:latin typeface="Baskerville Old Face" pitchFamily="18" charset="0"/>
              </a:rPr>
              <a:t> is </a:t>
            </a:r>
            <a:r>
              <a:rPr lang="hu-HU" sz="2400" dirty="0" err="1" smtClean="0">
                <a:latin typeface="Baskerville Old Face" pitchFamily="18" charset="0"/>
              </a:rPr>
              <a:t>good</a:t>
            </a:r>
            <a:endParaRPr lang="hu-HU" sz="2400" dirty="0">
              <a:latin typeface="Baskerville Old Face" pitchFamily="18" charset="0"/>
            </a:endParaRPr>
          </a:p>
          <a:p>
            <a:r>
              <a:rPr lang="en-GB" sz="2400" b="1" dirty="0">
                <a:latin typeface="Baskerville Old Face" pitchFamily="18" charset="0"/>
              </a:rPr>
              <a:t>Anthropological</a:t>
            </a:r>
            <a:r>
              <a:rPr lang="hu-HU" sz="2400" b="1" dirty="0">
                <a:latin typeface="Baskerville Old Face" pitchFamily="18" charset="0"/>
              </a:rPr>
              <a:t> </a:t>
            </a:r>
            <a:r>
              <a:rPr lang="en-GB" sz="2400" b="1" dirty="0">
                <a:latin typeface="Baskerville Old Face" pitchFamily="18" charset="0"/>
              </a:rPr>
              <a:t>aspects</a:t>
            </a:r>
            <a:r>
              <a:rPr lang="hu-HU" sz="2400" dirty="0">
                <a:latin typeface="Baskerville Old Face" pitchFamily="18" charset="0"/>
              </a:rPr>
              <a:t>: </a:t>
            </a:r>
          </a:p>
          <a:p>
            <a:r>
              <a:rPr lang="hu-HU" sz="2400" dirty="0">
                <a:latin typeface="Baskerville Old Face" pitchFamily="18" charset="0"/>
              </a:rPr>
              <a:t>  -  </a:t>
            </a:r>
            <a:r>
              <a:rPr lang="hu-HU" sz="2400" dirty="0" err="1">
                <a:latin typeface="Baskerville Old Face" pitchFamily="18" charset="0"/>
              </a:rPr>
              <a:t>universal</a:t>
            </a:r>
            <a:r>
              <a:rPr lang="hu-HU" sz="2400" dirty="0">
                <a:latin typeface="Baskerville Old Face" pitchFamily="18" charset="0"/>
              </a:rPr>
              <a:t> </a:t>
            </a:r>
            <a:r>
              <a:rPr lang="hu-HU" sz="2400" dirty="0" err="1">
                <a:latin typeface="Baskerville Old Face" pitchFamily="18" charset="0"/>
              </a:rPr>
              <a:t>recurrant</a:t>
            </a:r>
            <a:r>
              <a:rPr lang="hu-HU" sz="2400" dirty="0">
                <a:latin typeface="Baskerville Old Face" pitchFamily="18" charset="0"/>
              </a:rPr>
              <a:t> </a:t>
            </a:r>
            <a:r>
              <a:rPr lang="hu-HU" sz="2400" dirty="0" err="1">
                <a:latin typeface="Baskerville Old Face" pitchFamily="18" charset="0"/>
              </a:rPr>
              <a:t>themes</a:t>
            </a:r>
            <a:r>
              <a:rPr lang="hu-HU" sz="2400" dirty="0">
                <a:latin typeface="Baskerville Old Face" pitchFamily="18" charset="0"/>
              </a:rPr>
              <a:t> – </a:t>
            </a:r>
            <a:r>
              <a:rPr lang="hu-HU" sz="2400" dirty="0" err="1">
                <a:latin typeface="Baskerville Old Face" pitchFamily="18" charset="0"/>
              </a:rPr>
              <a:t>folktales</a:t>
            </a:r>
            <a:r>
              <a:rPr lang="hu-HU" sz="2400" dirty="0">
                <a:latin typeface="Baskerville Old Face" pitchFamily="18" charset="0"/>
              </a:rPr>
              <a:t> </a:t>
            </a:r>
            <a:r>
              <a:rPr lang="hu-HU" sz="2400" dirty="0" err="1">
                <a:latin typeface="Baskerville Old Face" pitchFamily="18" charset="0"/>
              </a:rPr>
              <a:t>are</a:t>
            </a:r>
            <a:r>
              <a:rPr lang="hu-HU" sz="2400" dirty="0">
                <a:latin typeface="Baskerville Old Face" pitchFamily="18" charset="0"/>
              </a:rPr>
              <a:t> </a:t>
            </a:r>
            <a:r>
              <a:rPr lang="en-GB" sz="2400" dirty="0">
                <a:latin typeface="Baskerville Old Face" pitchFamily="18" charset="0"/>
              </a:rPr>
              <a:t>“encoded representations” of tribal rituals  address</a:t>
            </a:r>
            <a:r>
              <a:rPr lang="hu-HU" sz="2400" dirty="0">
                <a:latin typeface="Baskerville Old Face" pitchFamily="18" charset="0"/>
              </a:rPr>
              <a:t>ing</a:t>
            </a:r>
            <a:r>
              <a:rPr lang="en-GB" sz="2400" dirty="0">
                <a:latin typeface="Baskerville Old Face" pitchFamily="18" charset="0"/>
              </a:rPr>
              <a:t> the significant </a:t>
            </a:r>
            <a:r>
              <a:rPr lang="en-GB" sz="2400" dirty="0" err="1">
                <a:latin typeface="Baskerville Old Face" pitchFamily="18" charset="0"/>
              </a:rPr>
              <a:t>mo</a:t>
            </a:r>
            <a:r>
              <a:rPr lang="hu-HU" sz="2400" dirty="0">
                <a:latin typeface="Baskerville Old Face" pitchFamily="18" charset="0"/>
              </a:rPr>
              <a:t>m</a:t>
            </a:r>
            <a:r>
              <a:rPr lang="en-GB" sz="2400" dirty="0" err="1">
                <a:latin typeface="Baskerville Old Face" pitchFamily="18" charset="0"/>
              </a:rPr>
              <a:t>ents</a:t>
            </a:r>
            <a:r>
              <a:rPr lang="en-GB" sz="2400" dirty="0">
                <a:latin typeface="Baskerville Old Face" pitchFamily="18" charset="0"/>
              </a:rPr>
              <a:t> of transition in human life</a:t>
            </a:r>
            <a:endParaRPr lang="hu-HU" sz="2400" dirty="0">
              <a:latin typeface="Baskerville Old Face" pitchFamily="18" charset="0"/>
            </a:endParaRPr>
          </a:p>
          <a:p>
            <a:r>
              <a:rPr lang="hu-HU" sz="2400" dirty="0">
                <a:latin typeface="Baskerville Old Face" pitchFamily="18" charset="0"/>
              </a:rPr>
              <a:t> - Arnold van </a:t>
            </a:r>
            <a:r>
              <a:rPr lang="hu-HU" sz="2400" dirty="0" err="1">
                <a:latin typeface="Baskerville Old Face" pitchFamily="18" charset="0"/>
              </a:rPr>
              <a:t>Geennep</a:t>
            </a:r>
            <a:r>
              <a:rPr lang="hu-HU" sz="2400" dirty="0">
                <a:latin typeface="Baskerville Old Face" pitchFamily="18" charset="0"/>
              </a:rPr>
              <a:t>:</a:t>
            </a:r>
            <a:r>
              <a:rPr lang="en-GB" sz="2400" dirty="0">
                <a:latin typeface="Baskerville Old Face" pitchFamily="18" charset="0"/>
              </a:rPr>
              <a:t> “rites of passage”</a:t>
            </a:r>
            <a:r>
              <a:rPr lang="hu-HU" sz="2400" dirty="0">
                <a:latin typeface="Baskerville Old Face" pitchFamily="18" charset="0"/>
              </a:rPr>
              <a:t> – </a:t>
            </a:r>
            <a:r>
              <a:rPr lang="hu-HU" sz="2400" dirty="0" err="1">
                <a:latin typeface="Baskerville Old Face" pitchFamily="18" charset="0"/>
              </a:rPr>
              <a:t>separation</a:t>
            </a:r>
            <a:r>
              <a:rPr lang="hu-HU" sz="2400" dirty="0">
                <a:latin typeface="Baskerville Old Face" pitchFamily="18" charset="0"/>
              </a:rPr>
              <a:t>, </a:t>
            </a:r>
            <a:r>
              <a:rPr lang="hu-HU" sz="2400" dirty="0" err="1">
                <a:latin typeface="Baskerville Old Face" pitchFamily="18" charset="0"/>
              </a:rPr>
              <a:t>transition</a:t>
            </a:r>
            <a:r>
              <a:rPr lang="hu-HU" sz="2400" dirty="0">
                <a:latin typeface="Baskerville Old Face" pitchFamily="18" charset="0"/>
              </a:rPr>
              <a:t>, </a:t>
            </a:r>
            <a:r>
              <a:rPr lang="hu-HU" sz="2400" dirty="0" err="1">
                <a:latin typeface="Baskerville Old Face" pitchFamily="18" charset="0"/>
              </a:rPr>
              <a:t>incorporation</a:t>
            </a:r>
            <a:endParaRPr lang="hu-HU" sz="2400" dirty="0">
              <a:latin typeface="Baskerville Old Face" pitchFamily="18" charset="0"/>
            </a:endParaRPr>
          </a:p>
          <a:p>
            <a:r>
              <a:rPr lang="hu-HU" sz="2400" dirty="0">
                <a:latin typeface="Baskerville Old Face" pitchFamily="18" charset="0"/>
              </a:rPr>
              <a:t> </a:t>
            </a:r>
            <a:r>
              <a:rPr lang="hu-HU" sz="2400" b="1" dirty="0" err="1">
                <a:latin typeface="Baskerville Old Face" pitchFamily="18" charset="0"/>
              </a:rPr>
              <a:t>Generalizing</a:t>
            </a:r>
            <a:r>
              <a:rPr lang="hu-HU" sz="2400" b="1" dirty="0">
                <a:latin typeface="Baskerville Old Face" pitchFamily="18" charset="0"/>
              </a:rPr>
              <a:t>, </a:t>
            </a:r>
            <a:r>
              <a:rPr lang="hu-HU" sz="2400" b="1" dirty="0" err="1">
                <a:latin typeface="Baskerville Old Face" pitchFamily="18" charset="0"/>
              </a:rPr>
              <a:t>abstracted</a:t>
            </a:r>
            <a:r>
              <a:rPr lang="hu-HU" sz="2400" b="1" dirty="0">
                <a:latin typeface="Baskerville Old Face" pitchFamily="18" charset="0"/>
              </a:rPr>
              <a:t> </a:t>
            </a:r>
            <a:r>
              <a:rPr lang="hu-HU" sz="2400" b="1" dirty="0" err="1">
                <a:latin typeface="Baskerville Old Face" pitchFamily="18" charset="0"/>
              </a:rPr>
              <a:t>style</a:t>
            </a:r>
            <a:r>
              <a:rPr lang="hu-HU" sz="2400" b="1" dirty="0">
                <a:latin typeface="Baskerville Old Face" pitchFamily="18" charset="0"/>
              </a:rPr>
              <a:t>:</a:t>
            </a:r>
            <a:endParaRPr lang="hu-HU" sz="2400" dirty="0">
              <a:latin typeface="Baskerville Old Face" pitchFamily="18" charset="0"/>
            </a:endParaRPr>
          </a:p>
          <a:p>
            <a:r>
              <a:rPr lang="hu-HU" sz="2400" dirty="0">
                <a:latin typeface="Baskerville Old Face" pitchFamily="18" charset="0"/>
              </a:rPr>
              <a:t>  - </a:t>
            </a:r>
            <a:r>
              <a:rPr lang="en-GB" sz="2400" dirty="0">
                <a:latin typeface="Baskerville Old Face" pitchFamily="18" charset="0"/>
              </a:rPr>
              <a:t>“abstraction” and “sublimation</a:t>
            </a:r>
            <a:r>
              <a:rPr lang="hu-HU" sz="2400" dirty="0">
                <a:latin typeface="Baskerville Old Face" pitchFamily="18" charset="0"/>
              </a:rPr>
              <a:t>”,  </a:t>
            </a:r>
            <a:r>
              <a:rPr lang="en-GB" sz="2400" dirty="0">
                <a:latin typeface="Baskerville Old Face" pitchFamily="18" charset="0"/>
              </a:rPr>
              <a:t>addressing fundamental human experiences at a basic and ‘universal’ level</a:t>
            </a:r>
            <a:r>
              <a:rPr lang="hu-HU" sz="2400" dirty="0">
                <a:latin typeface="Baskerville Old Face" pitchFamily="18" charset="0"/>
              </a:rPr>
              <a:t> </a:t>
            </a:r>
          </a:p>
        </p:txBody>
      </p:sp>
    </p:spTree>
    <p:extLst>
      <p:ext uri="{BB962C8B-B14F-4D97-AF65-F5344CB8AC3E}">
        <p14:creationId xmlns:p14="http://schemas.microsoft.com/office/powerpoint/2010/main" val="218143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err="1">
                <a:latin typeface="Baskerville Old Face" pitchFamily="18" charset="0"/>
              </a:rPr>
              <a:t>Role</a:t>
            </a:r>
            <a:r>
              <a:rPr lang="hu-HU" b="1" dirty="0">
                <a:latin typeface="Baskerville Old Face" pitchFamily="18" charset="0"/>
              </a:rPr>
              <a:t> of f</a:t>
            </a:r>
            <a:r>
              <a:rPr lang="en-GB" b="1" dirty="0" err="1">
                <a:latin typeface="Baskerville Old Face" pitchFamily="18" charset="0"/>
              </a:rPr>
              <a:t>olktales</a:t>
            </a:r>
            <a:r>
              <a:rPr lang="en-GB" b="1" dirty="0">
                <a:latin typeface="Baskerville Old Face" pitchFamily="18" charset="0"/>
              </a:rPr>
              <a:t> </a:t>
            </a:r>
            <a:r>
              <a:rPr lang="hu-HU" b="1" dirty="0">
                <a:latin typeface="Baskerville Old Face" pitchFamily="18" charset="0"/>
              </a:rPr>
              <a:t>in </a:t>
            </a:r>
            <a:r>
              <a:rPr lang="en-GB" b="1" dirty="0">
                <a:latin typeface="Baskerville Old Face" pitchFamily="18" charset="0"/>
              </a:rPr>
              <a:t>value</a:t>
            </a:r>
            <a:r>
              <a:rPr lang="hu-HU" b="1" dirty="0">
                <a:latin typeface="Baskerville Old Face" pitchFamily="18" charset="0"/>
              </a:rPr>
              <a:t> </a:t>
            </a:r>
            <a:r>
              <a:rPr lang="hu-HU" b="1" dirty="0" err="1">
                <a:latin typeface="Baskerville Old Face" pitchFamily="18" charset="0"/>
              </a:rPr>
              <a:t>transmission</a:t>
            </a:r>
            <a:r>
              <a:rPr lang="hu-HU" b="1" dirty="0"/>
              <a:t/>
            </a:r>
            <a:br>
              <a:rPr lang="hu-HU" b="1" dirty="0"/>
            </a:br>
            <a:r>
              <a:rPr lang="en-GB" dirty="0"/>
              <a:t> </a:t>
            </a:r>
            <a:r>
              <a:rPr lang="en-GB" sz="4000" dirty="0">
                <a:latin typeface="Baskerville Old Face" pitchFamily="18" charset="0"/>
              </a:rPr>
              <a:t>F</a:t>
            </a:r>
            <a:r>
              <a:rPr lang="hu-HU" sz="4000" dirty="0" err="1">
                <a:latin typeface="Baskerville Old Face" pitchFamily="18" charset="0"/>
              </a:rPr>
              <a:t>olk</a:t>
            </a:r>
            <a:r>
              <a:rPr lang="en-GB" sz="4000" dirty="0">
                <a:latin typeface="Baskerville Old Face" pitchFamily="18" charset="0"/>
              </a:rPr>
              <a:t>tale</a:t>
            </a:r>
            <a:r>
              <a:rPr lang="hu-HU" sz="4000" dirty="0">
                <a:latin typeface="Baskerville Old Face" pitchFamily="18" charset="0"/>
              </a:rPr>
              <a:t>s</a:t>
            </a:r>
            <a:r>
              <a:rPr lang="en-GB" sz="4000" dirty="0">
                <a:latin typeface="Baskerville Old Face" pitchFamily="18" charset="0"/>
              </a:rPr>
              <a:t> </a:t>
            </a:r>
            <a:r>
              <a:rPr lang="hu-HU" sz="4000" dirty="0" err="1">
                <a:latin typeface="Baskerville Old Face" pitchFamily="18" charset="0"/>
              </a:rPr>
              <a:t>are</a:t>
            </a:r>
            <a:r>
              <a:rPr lang="en-GB" sz="4000" dirty="0">
                <a:latin typeface="Baskerville Old Face" pitchFamily="18" charset="0"/>
              </a:rPr>
              <a:t> </a:t>
            </a:r>
            <a:r>
              <a:rPr lang="hu-HU" sz="4000" b="1" i="1" dirty="0" err="1" smtClean="0">
                <a:latin typeface="Baskerville Old Face" pitchFamily="18" charset="0"/>
              </a:rPr>
              <a:t>not</a:t>
            </a:r>
            <a:r>
              <a:rPr lang="hu-HU" sz="4000" dirty="0" smtClean="0">
                <a:latin typeface="Baskerville Old Face" pitchFamily="18" charset="0"/>
              </a:rPr>
              <a:t> </a:t>
            </a:r>
            <a:r>
              <a:rPr lang="en-GB" sz="4000" dirty="0" smtClean="0">
                <a:latin typeface="Baskerville Old Face" pitchFamily="18" charset="0"/>
              </a:rPr>
              <a:t>universal </a:t>
            </a:r>
            <a:r>
              <a:rPr lang="hu-HU" sz="4000" dirty="0">
                <a:latin typeface="Baskerville Old Face" pitchFamily="18" charset="0"/>
              </a:rPr>
              <a:t>and</a:t>
            </a:r>
            <a:r>
              <a:rPr lang="en-GB" sz="4000" dirty="0">
                <a:latin typeface="Baskerville Old Face" pitchFamily="18" charset="0"/>
              </a:rPr>
              <a:t> timeless</a:t>
            </a:r>
            <a:endParaRPr lang="hu-HU" dirty="0"/>
          </a:p>
        </p:txBody>
      </p:sp>
      <p:sp>
        <p:nvSpPr>
          <p:cNvPr id="3" name="Téglalap 2"/>
          <p:cNvSpPr/>
          <p:nvPr/>
        </p:nvSpPr>
        <p:spPr>
          <a:xfrm>
            <a:off x="577517" y="2413338"/>
            <a:ext cx="10764252" cy="4524315"/>
          </a:xfrm>
          <a:prstGeom prst="rect">
            <a:avLst/>
          </a:prstGeom>
        </p:spPr>
        <p:txBody>
          <a:bodyPr wrap="square">
            <a:spAutoFit/>
          </a:bodyPr>
          <a:lstStyle/>
          <a:p>
            <a:pPr marL="457200" indent="-457200">
              <a:buFont typeface="Arial" panose="020B0604020202020204" pitchFamily="34" charset="0"/>
              <a:buChar char="•"/>
            </a:pPr>
            <a:r>
              <a:rPr lang="hu-HU" sz="2800" dirty="0">
                <a:latin typeface="Baskerville Old Face" pitchFamily="18" charset="0"/>
              </a:rPr>
              <a:t>Paradox: </a:t>
            </a:r>
          </a:p>
          <a:p>
            <a:pPr marL="457200" indent="-457200">
              <a:buFont typeface="Arial" panose="020B0604020202020204" pitchFamily="34" charset="0"/>
              <a:buChar char="•"/>
            </a:pPr>
            <a:r>
              <a:rPr lang="hu-HU" sz="2800" dirty="0" err="1">
                <a:latin typeface="Baskerville Old Face" pitchFamily="18" charset="0"/>
              </a:rPr>
              <a:t>Folktales</a:t>
            </a:r>
            <a:r>
              <a:rPr lang="en-GB" sz="2800" dirty="0">
                <a:latin typeface="Baskerville Old Face" pitchFamily="18" charset="0"/>
              </a:rPr>
              <a:t> represent universal issues, which do not relate to time and place</a:t>
            </a:r>
            <a:r>
              <a:rPr lang="hu-HU" sz="2800" dirty="0">
                <a:latin typeface="Baskerville Old Face" pitchFamily="18" charset="0"/>
              </a:rPr>
              <a:t>. </a:t>
            </a:r>
          </a:p>
          <a:p>
            <a:pPr marL="457200" indent="-457200">
              <a:buFont typeface="Arial" panose="020B0604020202020204" pitchFamily="34" charset="0"/>
              <a:buChar char="•"/>
            </a:pPr>
            <a:r>
              <a:rPr lang="hu-HU" sz="2800" dirty="0">
                <a:latin typeface="Baskerville Old Face" pitchFamily="18" charset="0"/>
              </a:rPr>
              <a:t> BUT: </a:t>
            </a:r>
            <a:r>
              <a:rPr lang="hu-HU" sz="2800" dirty="0" err="1">
                <a:latin typeface="Baskerville Old Face" pitchFamily="18" charset="0"/>
              </a:rPr>
              <a:t>they</a:t>
            </a:r>
            <a:r>
              <a:rPr lang="hu-HU" sz="2800" dirty="0">
                <a:latin typeface="Baskerville Old Face" pitchFamily="18" charset="0"/>
              </a:rPr>
              <a:t> </a:t>
            </a:r>
            <a:r>
              <a:rPr lang="hu-HU" sz="2800" dirty="0" err="1">
                <a:latin typeface="Baskerville Old Face" pitchFamily="18" charset="0"/>
              </a:rPr>
              <a:t>take</a:t>
            </a:r>
            <a:r>
              <a:rPr lang="hu-HU" sz="2800" dirty="0">
                <a:latin typeface="Baskerville Old Face" pitchFamily="18" charset="0"/>
              </a:rPr>
              <a:t> </a:t>
            </a:r>
            <a:r>
              <a:rPr lang="hu-HU" sz="2800" dirty="0" err="1">
                <a:latin typeface="Baskerville Old Face" pitchFamily="18" charset="0"/>
              </a:rPr>
              <a:t>different</a:t>
            </a:r>
            <a:r>
              <a:rPr lang="hu-HU" sz="2800" dirty="0">
                <a:latin typeface="Baskerville Old Face" pitchFamily="18" charset="0"/>
              </a:rPr>
              <a:t> </a:t>
            </a:r>
            <a:r>
              <a:rPr lang="hu-HU" sz="2800" dirty="0" err="1">
                <a:latin typeface="Baskerville Old Face" pitchFamily="18" charset="0"/>
              </a:rPr>
              <a:t>forms</a:t>
            </a:r>
            <a:r>
              <a:rPr lang="hu-HU" sz="2800" dirty="0">
                <a:latin typeface="Baskerville Old Face" pitchFamily="18" charset="0"/>
              </a:rPr>
              <a:t> </a:t>
            </a:r>
            <a:r>
              <a:rPr lang="hu-HU" sz="2800" dirty="0" err="1">
                <a:latin typeface="Baskerville Old Face" pitchFamily="18" charset="0"/>
              </a:rPr>
              <a:t>at</a:t>
            </a:r>
            <a:r>
              <a:rPr lang="hu-HU" sz="2800" dirty="0">
                <a:latin typeface="Baskerville Old Face" pitchFamily="18" charset="0"/>
              </a:rPr>
              <a:t> </a:t>
            </a:r>
            <a:r>
              <a:rPr lang="hu-HU" sz="2800" dirty="0" err="1">
                <a:latin typeface="Baskerville Old Face" pitchFamily="18" charset="0"/>
              </a:rPr>
              <a:t>different</a:t>
            </a:r>
            <a:r>
              <a:rPr lang="hu-HU" sz="2800" dirty="0">
                <a:latin typeface="Baskerville Old Face" pitchFamily="18" charset="0"/>
              </a:rPr>
              <a:t> </a:t>
            </a:r>
            <a:r>
              <a:rPr lang="hu-HU" sz="2800" dirty="0" err="1">
                <a:latin typeface="Baskerville Old Face" pitchFamily="18" charset="0"/>
              </a:rPr>
              <a:t>times</a:t>
            </a:r>
            <a:r>
              <a:rPr lang="hu-HU" sz="2800" dirty="0">
                <a:latin typeface="Baskerville Old Face" pitchFamily="18" charset="0"/>
              </a:rPr>
              <a:t> in </a:t>
            </a:r>
            <a:r>
              <a:rPr lang="hu-HU" sz="2800" dirty="0" err="1">
                <a:latin typeface="Baskerville Old Face" pitchFamily="18" charset="0"/>
              </a:rPr>
              <a:t>different</a:t>
            </a:r>
            <a:r>
              <a:rPr lang="hu-HU" sz="2800" dirty="0">
                <a:latin typeface="Baskerville Old Face" pitchFamily="18" charset="0"/>
              </a:rPr>
              <a:t> </a:t>
            </a:r>
            <a:r>
              <a:rPr lang="hu-HU" sz="2800" dirty="0" err="1">
                <a:latin typeface="Baskerville Old Face" pitchFamily="18" charset="0"/>
              </a:rPr>
              <a:t>places</a:t>
            </a:r>
            <a:r>
              <a:rPr lang="hu-HU" sz="2800" dirty="0">
                <a:latin typeface="Baskerville Old Face" pitchFamily="18" charset="0"/>
              </a:rPr>
              <a:t>, </a:t>
            </a:r>
            <a:r>
              <a:rPr lang="hu-HU" sz="2800" dirty="0" err="1">
                <a:latin typeface="Baskerville Old Face" pitchFamily="18" charset="0"/>
              </a:rPr>
              <a:t>they</a:t>
            </a:r>
            <a:r>
              <a:rPr lang="hu-HU" sz="2800" dirty="0">
                <a:latin typeface="Baskerville Old Face" pitchFamily="18" charset="0"/>
              </a:rPr>
              <a:t>  s</a:t>
            </a:r>
            <a:r>
              <a:rPr lang="en-GB" sz="2800" dirty="0">
                <a:latin typeface="Baskerville Old Face" pitchFamily="18" charset="0"/>
              </a:rPr>
              <a:t>peak powerfully of the times</a:t>
            </a:r>
            <a:r>
              <a:rPr lang="hu-HU" sz="2800" dirty="0">
                <a:latin typeface="Baskerville Old Face" pitchFamily="18" charset="0"/>
              </a:rPr>
              <a:t> and </a:t>
            </a:r>
            <a:r>
              <a:rPr lang="hu-HU" sz="2800" dirty="0" err="1">
                <a:latin typeface="Baskerville Old Face" pitchFamily="18" charset="0"/>
              </a:rPr>
              <a:t>places</a:t>
            </a:r>
            <a:r>
              <a:rPr lang="hu-HU" sz="2800" dirty="0">
                <a:latin typeface="Baskerville Old Face" pitchFamily="18" charset="0"/>
              </a:rPr>
              <a:t> </a:t>
            </a:r>
            <a:r>
              <a:rPr lang="en-GB" sz="2800" dirty="0">
                <a:latin typeface="Baskerville Old Face" pitchFamily="18" charset="0"/>
              </a:rPr>
              <a:t> in which </a:t>
            </a:r>
            <a:r>
              <a:rPr lang="hu-HU" sz="2800" dirty="0" err="1">
                <a:latin typeface="Baskerville Old Face" pitchFamily="18" charset="0"/>
              </a:rPr>
              <a:t>they</a:t>
            </a:r>
            <a:r>
              <a:rPr lang="hu-HU" sz="2800" dirty="0">
                <a:latin typeface="Baskerville Old Face" pitchFamily="18" charset="0"/>
              </a:rPr>
              <a:t> </a:t>
            </a:r>
            <a:r>
              <a:rPr lang="hu-HU" sz="2800" dirty="0" err="1">
                <a:latin typeface="Baskerville Old Face" pitchFamily="18" charset="0"/>
              </a:rPr>
              <a:t>have</a:t>
            </a:r>
            <a:r>
              <a:rPr lang="en-GB" sz="2800" dirty="0">
                <a:latin typeface="Baskerville Old Face" pitchFamily="18" charset="0"/>
              </a:rPr>
              <a:t> been told</a:t>
            </a:r>
            <a:r>
              <a:rPr lang="hu-HU" sz="2800" dirty="0">
                <a:latin typeface="Baskerville Old Face" pitchFamily="18" charset="0"/>
              </a:rPr>
              <a:t>. </a:t>
            </a:r>
            <a:r>
              <a:rPr lang="hu-HU" sz="2800" dirty="0" err="1">
                <a:latin typeface="Baskerville Old Face" pitchFamily="18" charset="0"/>
              </a:rPr>
              <a:t>They</a:t>
            </a:r>
            <a:r>
              <a:rPr lang="hu-HU" sz="2800" dirty="0">
                <a:latin typeface="Baskerville Old Face" pitchFamily="18" charset="0"/>
              </a:rPr>
              <a:t> </a:t>
            </a:r>
            <a:r>
              <a:rPr lang="hu-HU" sz="2800" dirty="0" err="1">
                <a:latin typeface="Baskerville Old Face" pitchFamily="18" charset="0"/>
              </a:rPr>
              <a:t>are</a:t>
            </a:r>
            <a:r>
              <a:rPr lang="hu-HU" sz="2800" dirty="0">
                <a:latin typeface="Baskerville Old Face" pitchFamily="18" charset="0"/>
              </a:rPr>
              <a:t> </a:t>
            </a:r>
            <a:r>
              <a:rPr lang="hu-HU" sz="2800" dirty="0" err="1">
                <a:latin typeface="Baskerville Old Face" pitchFamily="18" charset="0"/>
              </a:rPr>
              <a:t>historically</a:t>
            </a:r>
            <a:r>
              <a:rPr lang="hu-HU" sz="2800" dirty="0">
                <a:latin typeface="Baskerville Old Face" pitchFamily="18" charset="0"/>
              </a:rPr>
              <a:t> </a:t>
            </a:r>
            <a:r>
              <a:rPr lang="hu-HU" sz="2800" dirty="0" err="1">
                <a:latin typeface="Baskerville Old Face" pitchFamily="18" charset="0"/>
              </a:rPr>
              <a:t>bound</a:t>
            </a:r>
            <a:r>
              <a:rPr lang="hu-HU" sz="2800" dirty="0" smtClean="0">
                <a:latin typeface="Baskerville Old Face" pitchFamily="18" charset="0"/>
              </a:rPr>
              <a:t>. </a:t>
            </a:r>
          </a:p>
          <a:p>
            <a:pPr marL="457200" indent="-457200">
              <a:buFont typeface="Arial" panose="020B0604020202020204" pitchFamily="34" charset="0"/>
              <a:buChar char="•"/>
            </a:pPr>
            <a:r>
              <a:rPr lang="hu-HU" sz="2800" dirty="0" err="1" smtClean="0">
                <a:latin typeface="Baskerville Old Face" panose="02020602080505020303" pitchFamily="18" charset="0"/>
              </a:rPr>
              <a:t>They</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are</a:t>
            </a:r>
            <a:r>
              <a:rPr lang="hu-HU" sz="2800" dirty="0" smtClean="0">
                <a:latin typeface="Baskerville Old Face" panose="02020602080505020303" pitchFamily="18" charset="0"/>
              </a:rPr>
              <a:t> </a:t>
            </a:r>
            <a:r>
              <a:rPr lang="hu-HU" sz="2800" dirty="0" err="1">
                <a:latin typeface="Baskerville Old Face" panose="02020602080505020303" pitchFamily="18" charset="0"/>
              </a:rPr>
              <a:t>effective</a:t>
            </a:r>
            <a:r>
              <a:rPr lang="hu-HU" sz="2800" dirty="0">
                <a:latin typeface="Baskerville Old Face" panose="02020602080505020303" pitchFamily="18" charset="0"/>
              </a:rPr>
              <a:t> </a:t>
            </a:r>
            <a:r>
              <a:rPr lang="hu-HU" sz="2800" dirty="0" err="1">
                <a:latin typeface="Baskerville Old Face" panose="02020602080505020303" pitchFamily="18" charset="0"/>
              </a:rPr>
              <a:t>ways</a:t>
            </a:r>
            <a:r>
              <a:rPr lang="hu-HU" sz="2800" dirty="0">
                <a:latin typeface="Baskerville Old Face" panose="02020602080505020303" pitchFamily="18" charset="0"/>
              </a:rPr>
              <a:t> of </a:t>
            </a:r>
            <a:r>
              <a:rPr lang="hu-HU" sz="2800" dirty="0" err="1">
                <a:latin typeface="Baskerville Old Face" panose="02020602080505020303" pitchFamily="18" charset="0"/>
              </a:rPr>
              <a:t>conveying</a:t>
            </a:r>
            <a:r>
              <a:rPr lang="hu-HU" sz="2800" dirty="0">
                <a:latin typeface="Baskerville Old Face" panose="02020602080505020303" pitchFamily="18" charset="0"/>
              </a:rPr>
              <a:t>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knowledge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values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customs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traditions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a:latin typeface="Baskerville Old Face" panose="02020602080505020303" pitchFamily="18" charset="0"/>
              </a:rPr>
              <a:t>cultural</a:t>
            </a:r>
            <a:r>
              <a:rPr lang="hu-HU" sz="2800" dirty="0">
                <a:latin typeface="Baskerville Old Face" panose="02020602080505020303" pitchFamily="18" charset="0"/>
              </a:rPr>
              <a:t> </a:t>
            </a:r>
            <a:r>
              <a:rPr lang="hu-HU" sz="2800" dirty="0" err="1" smtClean="0">
                <a:latin typeface="Baskerville Old Face" panose="02020602080505020303" pitchFamily="18" charset="0"/>
              </a:rPr>
              <a:t>heritage</a:t>
            </a:r>
            <a:r>
              <a:rPr lang="hu-HU" sz="2800" dirty="0" smtClean="0">
                <a:latin typeface="Baskerville Old Face" panose="02020602080505020303" pitchFamily="18" charset="0"/>
              </a:rPr>
              <a:t> of </a:t>
            </a:r>
            <a:r>
              <a:rPr lang="hu-HU" sz="2800" dirty="0" err="1" smtClean="0">
                <a:latin typeface="Baskerville Old Face" panose="02020602080505020303" pitchFamily="18" charset="0"/>
              </a:rPr>
              <a:t>the</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previous</a:t>
            </a:r>
            <a:r>
              <a:rPr lang="hu-HU" sz="2800" dirty="0" smtClean="0">
                <a:latin typeface="Baskerville Old Face" panose="02020602080505020303" pitchFamily="18" charset="0"/>
              </a:rPr>
              <a:t> </a:t>
            </a:r>
            <a:r>
              <a:rPr lang="hu-HU" sz="2800" dirty="0" err="1" smtClean="0">
                <a:latin typeface="Baskerville Old Face" panose="02020602080505020303" pitchFamily="18" charset="0"/>
              </a:rPr>
              <a:t>generations</a:t>
            </a:r>
            <a:r>
              <a:rPr lang="hu-HU" sz="2800" dirty="0" smtClean="0">
                <a:latin typeface="Baskerville Old Face" panose="02020602080505020303" pitchFamily="18" charset="0"/>
              </a:rPr>
              <a:t>. </a:t>
            </a:r>
            <a:endParaRPr lang="hu-HU" sz="2800" dirty="0">
              <a:latin typeface="Baskerville Old Face" panose="02020602080505020303" pitchFamily="18" charset="0"/>
            </a:endParaRPr>
          </a:p>
          <a:p>
            <a:endParaRPr lang="hu-HU" sz="2800" dirty="0" smtClean="0">
              <a:latin typeface="Baskerville Old Face" pitchFamily="18" charset="0"/>
            </a:endParaRPr>
          </a:p>
          <a:p>
            <a:pPr marL="457200" indent="-457200">
              <a:buFont typeface="Arial" panose="020B0604020202020204" pitchFamily="34" charset="0"/>
              <a:buChar char="•"/>
            </a:pPr>
            <a:endParaRPr lang="hu-HU" sz="3600" dirty="0">
              <a:latin typeface="Baskerville Old Face" pitchFamily="18" charset="0"/>
            </a:endParaRPr>
          </a:p>
        </p:txBody>
      </p:sp>
    </p:spTree>
    <p:extLst>
      <p:ext uri="{BB962C8B-B14F-4D97-AF65-F5344CB8AC3E}">
        <p14:creationId xmlns:p14="http://schemas.microsoft.com/office/powerpoint/2010/main" val="171460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sz="6000" b="1" dirty="0">
                <a:latin typeface="Baskerville Old Face" pitchFamily="18" charset="0"/>
              </a:rPr>
              <a:t>Intercultural dialogue</a:t>
            </a:r>
            <a:r>
              <a:rPr lang="hu-HU" sz="6000" b="1" dirty="0">
                <a:latin typeface="Baskerville Old Face" pitchFamily="18" charset="0"/>
              </a:rPr>
              <a:t/>
            </a:r>
            <a:br>
              <a:rPr lang="hu-HU" sz="6000" b="1" dirty="0">
                <a:latin typeface="Baskerville Old Face" pitchFamily="18" charset="0"/>
              </a:rPr>
            </a:br>
            <a:r>
              <a:rPr lang="hu-HU" dirty="0" err="1">
                <a:latin typeface="Baskerville Old Face" pitchFamily="18" charset="0"/>
              </a:rPr>
              <a:t>Responsibility</a:t>
            </a:r>
            <a:r>
              <a:rPr lang="hu-HU" dirty="0">
                <a:latin typeface="Baskerville Old Face" pitchFamily="18" charset="0"/>
              </a:rPr>
              <a:t> of </a:t>
            </a:r>
            <a:r>
              <a:rPr lang="hu-HU" dirty="0" err="1">
                <a:latin typeface="Baskerville Old Face" pitchFamily="18" charset="0"/>
              </a:rPr>
              <a:t>educational</a:t>
            </a:r>
            <a:r>
              <a:rPr lang="hu-HU" dirty="0">
                <a:latin typeface="Baskerville Old Face" pitchFamily="18" charset="0"/>
              </a:rPr>
              <a:t> </a:t>
            </a:r>
            <a:r>
              <a:rPr lang="hu-HU" dirty="0" err="1">
                <a:latin typeface="Baskerville Old Face" pitchFamily="18" charset="0"/>
              </a:rPr>
              <a:t>institutions</a:t>
            </a:r>
            <a:endParaRPr lang="hu-HU" dirty="0"/>
          </a:p>
        </p:txBody>
      </p:sp>
      <p:sp>
        <p:nvSpPr>
          <p:cNvPr id="3" name="Téglalap 2"/>
          <p:cNvSpPr/>
          <p:nvPr/>
        </p:nvSpPr>
        <p:spPr>
          <a:xfrm>
            <a:off x="558140" y="2413338"/>
            <a:ext cx="10913424" cy="3539430"/>
          </a:xfrm>
          <a:prstGeom prst="rect">
            <a:avLst/>
          </a:prstGeom>
        </p:spPr>
        <p:txBody>
          <a:bodyPr wrap="square">
            <a:spAutoFit/>
          </a:bodyPr>
          <a:lstStyle/>
          <a:p>
            <a:pPr marL="342900" indent="-342900">
              <a:buFont typeface="Arial" panose="020B0604020202020204" pitchFamily="34" charset="0"/>
              <a:buChar char="•"/>
            </a:pPr>
            <a:r>
              <a:rPr lang="hu-HU" sz="3200" dirty="0" err="1">
                <a:latin typeface="Baskerville Old Face" pitchFamily="18" charset="0"/>
                <a:ea typeface="Calibri"/>
              </a:rPr>
              <a:t>To</a:t>
            </a:r>
            <a:r>
              <a:rPr lang="hu-HU" sz="3200" dirty="0">
                <a:latin typeface="Baskerville Old Face" pitchFamily="18" charset="0"/>
                <a:ea typeface="Calibri"/>
              </a:rPr>
              <a:t> </a:t>
            </a:r>
            <a:r>
              <a:rPr lang="hu-HU" sz="3200" dirty="0" err="1">
                <a:latin typeface="Baskerville Old Face" pitchFamily="18" charset="0"/>
                <a:ea typeface="Calibri"/>
              </a:rPr>
              <a:t>help</a:t>
            </a:r>
            <a:r>
              <a:rPr lang="hu-HU" sz="3200" dirty="0">
                <a:latin typeface="Baskerville Old Face" pitchFamily="18" charset="0"/>
                <a:ea typeface="Calibri"/>
              </a:rPr>
              <a:t> </a:t>
            </a:r>
            <a:r>
              <a:rPr lang="hu-HU" sz="3200" dirty="0" err="1">
                <a:latin typeface="Baskerville Old Face" pitchFamily="18" charset="0"/>
                <a:ea typeface="Calibri"/>
              </a:rPr>
              <a:t>students</a:t>
            </a:r>
            <a:r>
              <a:rPr lang="hu-HU" sz="3200" dirty="0">
                <a:latin typeface="Baskerville Old Face" pitchFamily="18" charset="0"/>
                <a:ea typeface="Calibri"/>
              </a:rPr>
              <a:t> </a:t>
            </a:r>
            <a:r>
              <a:rPr lang="hu-HU" sz="3200" dirty="0" err="1">
                <a:latin typeface="Baskerville Old Face" pitchFamily="18" charset="0"/>
                <a:ea typeface="Calibri"/>
              </a:rPr>
              <a:t>become</a:t>
            </a:r>
            <a:r>
              <a:rPr lang="hu-HU" sz="3200" dirty="0">
                <a:latin typeface="Baskerville Old Face" pitchFamily="18" charset="0"/>
                <a:ea typeface="Calibri"/>
              </a:rPr>
              <a:t> </a:t>
            </a:r>
            <a:r>
              <a:rPr lang="hu-HU" sz="3200" dirty="0" err="1">
                <a:latin typeface="Baskerville Old Face" pitchFamily="18" charset="0"/>
                <a:ea typeface="Calibri"/>
              </a:rPr>
              <a:t>aware</a:t>
            </a:r>
            <a:r>
              <a:rPr lang="hu-HU" sz="3200" dirty="0">
                <a:latin typeface="Baskerville Old Face" pitchFamily="18" charset="0"/>
                <a:ea typeface="Calibri"/>
              </a:rPr>
              <a:t> of </a:t>
            </a:r>
            <a:r>
              <a:rPr lang="hu-HU" sz="3200" dirty="0" err="1">
                <a:latin typeface="Baskerville Old Face" pitchFamily="18" charset="0"/>
                <a:ea typeface="Calibri"/>
              </a:rPr>
              <a:t>their</a:t>
            </a:r>
            <a:r>
              <a:rPr lang="hu-HU" sz="3200" dirty="0">
                <a:latin typeface="Baskerville Old Face" pitchFamily="18" charset="0"/>
                <a:ea typeface="Calibri"/>
              </a:rPr>
              <a:t> </a:t>
            </a:r>
            <a:r>
              <a:rPr lang="hu-HU" sz="3200" dirty="0" err="1">
                <a:latin typeface="Baskerville Old Face" pitchFamily="18" charset="0"/>
                <a:ea typeface="Calibri"/>
              </a:rPr>
              <a:t>own</a:t>
            </a:r>
            <a:r>
              <a:rPr lang="hu-HU" sz="3200" dirty="0">
                <a:latin typeface="Baskerville Old Face" pitchFamily="18" charset="0"/>
                <a:ea typeface="Calibri"/>
              </a:rPr>
              <a:t> </a:t>
            </a:r>
            <a:r>
              <a:rPr lang="hu-HU" sz="3200" dirty="0" err="1">
                <a:latin typeface="Baskerville Old Face" pitchFamily="18" charset="0"/>
                <a:ea typeface="Calibri"/>
              </a:rPr>
              <a:t>roots</a:t>
            </a:r>
            <a:r>
              <a:rPr lang="hu-HU" sz="3200" dirty="0">
                <a:latin typeface="Baskerville Old Face" pitchFamily="18" charset="0"/>
                <a:ea typeface="Calibri"/>
              </a:rPr>
              <a:t>, </a:t>
            </a:r>
            <a:r>
              <a:rPr lang="hu-HU" sz="3200" dirty="0" err="1" smtClean="0">
                <a:latin typeface="Baskerville Old Face" pitchFamily="18" charset="0"/>
                <a:ea typeface="Calibri"/>
              </a:rPr>
              <a:t>cultural</a:t>
            </a:r>
            <a:r>
              <a:rPr lang="hu-HU" sz="3200" dirty="0" smtClean="0">
                <a:latin typeface="Baskerville Old Face" pitchFamily="18" charset="0"/>
                <a:ea typeface="Calibri"/>
              </a:rPr>
              <a:t> </a:t>
            </a:r>
            <a:r>
              <a:rPr lang="hu-HU" sz="3200" dirty="0" err="1" smtClean="0">
                <a:latin typeface="Baskerville Old Face" pitchFamily="18" charset="0"/>
                <a:ea typeface="Calibri"/>
              </a:rPr>
              <a:t>heritage</a:t>
            </a:r>
            <a:r>
              <a:rPr lang="hu-HU" sz="3200" dirty="0" smtClean="0">
                <a:latin typeface="Baskerville Old Face" pitchFamily="18" charset="0"/>
                <a:ea typeface="Calibri"/>
              </a:rPr>
              <a:t>, </a:t>
            </a:r>
            <a:r>
              <a:rPr lang="hu-HU" sz="3200" dirty="0" err="1" smtClean="0">
                <a:latin typeface="Baskerville Old Face" pitchFamily="18" charset="0"/>
                <a:ea typeface="Calibri"/>
              </a:rPr>
              <a:t>to</a:t>
            </a:r>
            <a:r>
              <a:rPr lang="hu-HU" sz="3200" dirty="0" smtClean="0">
                <a:latin typeface="Baskerville Old Face" pitchFamily="18" charset="0"/>
                <a:ea typeface="Calibri"/>
              </a:rPr>
              <a:t> </a:t>
            </a:r>
            <a:r>
              <a:rPr lang="hu-HU" sz="3200" dirty="0" err="1">
                <a:latin typeface="Baskerville Old Face" pitchFamily="18" charset="0"/>
                <a:ea typeface="Calibri"/>
              </a:rPr>
              <a:t>provide</a:t>
            </a:r>
            <a:r>
              <a:rPr lang="hu-HU" sz="3200" dirty="0">
                <a:latin typeface="Baskerville Old Face" pitchFamily="18" charset="0"/>
                <a:ea typeface="Calibri"/>
              </a:rPr>
              <a:t> </a:t>
            </a:r>
            <a:r>
              <a:rPr lang="hu-HU" sz="3200" dirty="0" err="1">
                <a:latin typeface="Baskerville Old Face" pitchFamily="18" charset="0"/>
                <a:ea typeface="Calibri"/>
              </a:rPr>
              <a:t>points</a:t>
            </a:r>
            <a:r>
              <a:rPr lang="hu-HU" sz="3200" dirty="0">
                <a:latin typeface="Baskerville Old Face" pitchFamily="18" charset="0"/>
                <a:ea typeface="Calibri"/>
              </a:rPr>
              <a:t> of </a:t>
            </a:r>
            <a:r>
              <a:rPr lang="hu-HU" sz="3200" dirty="0" err="1">
                <a:latin typeface="Baskerville Old Face" pitchFamily="18" charset="0"/>
                <a:ea typeface="Calibri"/>
              </a:rPr>
              <a:t>reference</a:t>
            </a:r>
            <a:r>
              <a:rPr lang="hu-HU" sz="3200" dirty="0">
                <a:latin typeface="Baskerville Old Face" pitchFamily="18" charset="0"/>
                <a:ea typeface="Calibri"/>
              </a:rPr>
              <a:t> </a:t>
            </a:r>
            <a:r>
              <a:rPr lang="hu-HU" sz="3200" dirty="0" err="1">
                <a:latin typeface="Baskerville Old Face" pitchFamily="18" charset="0"/>
                <a:ea typeface="Calibri"/>
              </a:rPr>
              <a:t>which</a:t>
            </a:r>
            <a:r>
              <a:rPr lang="hu-HU" sz="3200" dirty="0">
                <a:latin typeface="Baskerville Old Face" pitchFamily="18" charset="0"/>
                <a:ea typeface="Calibri"/>
              </a:rPr>
              <a:t> </a:t>
            </a:r>
            <a:r>
              <a:rPr lang="hu-HU" sz="3200" dirty="0" err="1">
                <a:latin typeface="Baskerville Old Face" pitchFamily="18" charset="0"/>
                <a:ea typeface="Calibri"/>
              </a:rPr>
              <a:t>allow</a:t>
            </a:r>
            <a:r>
              <a:rPr lang="hu-HU" sz="3200" dirty="0">
                <a:latin typeface="Baskerville Old Face" pitchFamily="18" charset="0"/>
                <a:ea typeface="Calibri"/>
              </a:rPr>
              <a:t> </a:t>
            </a:r>
            <a:r>
              <a:rPr lang="hu-HU" sz="3200" dirty="0" err="1">
                <a:latin typeface="Baskerville Old Face" pitchFamily="18" charset="0"/>
                <a:ea typeface="Calibri"/>
              </a:rPr>
              <a:t>them</a:t>
            </a:r>
            <a:r>
              <a:rPr lang="hu-HU" sz="3200" dirty="0">
                <a:latin typeface="Baskerville Old Face" pitchFamily="18" charset="0"/>
                <a:ea typeface="Calibri"/>
              </a:rPr>
              <a:t> </a:t>
            </a:r>
            <a:r>
              <a:rPr lang="hu-HU" sz="3200" dirty="0" err="1">
                <a:latin typeface="Baskerville Old Face" pitchFamily="18" charset="0"/>
                <a:ea typeface="Calibri"/>
              </a:rPr>
              <a:t>to</a:t>
            </a:r>
            <a:r>
              <a:rPr lang="hu-HU" sz="3200" dirty="0">
                <a:latin typeface="Baskerville Old Face" pitchFamily="18" charset="0"/>
                <a:ea typeface="Calibri"/>
              </a:rPr>
              <a:t> </a:t>
            </a:r>
            <a:r>
              <a:rPr lang="hu-HU" sz="3200" dirty="0" err="1">
                <a:latin typeface="Baskerville Old Face" pitchFamily="18" charset="0"/>
                <a:ea typeface="Calibri"/>
              </a:rPr>
              <a:t>define</a:t>
            </a:r>
            <a:r>
              <a:rPr lang="hu-HU" sz="3200" dirty="0">
                <a:latin typeface="Baskerville Old Face" pitchFamily="18" charset="0"/>
                <a:ea typeface="Calibri"/>
              </a:rPr>
              <a:t> </a:t>
            </a:r>
            <a:r>
              <a:rPr lang="hu-HU" sz="3200" dirty="0" err="1">
                <a:latin typeface="Baskerville Old Face" pitchFamily="18" charset="0"/>
                <a:ea typeface="Calibri"/>
              </a:rPr>
              <a:t>their</a:t>
            </a:r>
            <a:r>
              <a:rPr lang="hu-HU" sz="3200" dirty="0">
                <a:latin typeface="Baskerville Old Face" pitchFamily="18" charset="0"/>
                <a:ea typeface="Calibri"/>
              </a:rPr>
              <a:t> </a:t>
            </a:r>
            <a:r>
              <a:rPr lang="hu-HU" sz="3200" dirty="0" err="1">
                <a:latin typeface="Baskerville Old Face" pitchFamily="18" charset="0"/>
                <a:ea typeface="Calibri"/>
              </a:rPr>
              <a:t>own</a:t>
            </a:r>
            <a:r>
              <a:rPr lang="hu-HU" sz="3200" dirty="0">
                <a:latin typeface="Baskerville Old Face" pitchFamily="18" charset="0"/>
                <a:ea typeface="Calibri"/>
              </a:rPr>
              <a:t> </a:t>
            </a:r>
            <a:r>
              <a:rPr lang="hu-HU" sz="3200" dirty="0" err="1">
                <a:latin typeface="Baskerville Old Face" pitchFamily="18" charset="0"/>
                <a:ea typeface="Calibri"/>
              </a:rPr>
              <a:t>personal</a:t>
            </a:r>
            <a:r>
              <a:rPr lang="hu-HU" sz="3200" dirty="0">
                <a:latin typeface="Baskerville Old Face" pitchFamily="18" charset="0"/>
                <a:ea typeface="Calibri"/>
              </a:rPr>
              <a:t> </a:t>
            </a:r>
            <a:r>
              <a:rPr lang="hu-HU" sz="3200" dirty="0" err="1">
                <a:latin typeface="Baskerville Old Face" pitchFamily="18" charset="0"/>
                <a:ea typeface="Calibri"/>
              </a:rPr>
              <a:t>place</a:t>
            </a:r>
            <a:r>
              <a:rPr lang="hu-HU" sz="3200" dirty="0">
                <a:latin typeface="Baskerville Old Face" pitchFamily="18" charset="0"/>
                <a:ea typeface="Calibri"/>
              </a:rPr>
              <a:t> in </a:t>
            </a:r>
            <a:r>
              <a:rPr lang="hu-HU" sz="3200" dirty="0" err="1">
                <a:latin typeface="Baskerville Old Face" pitchFamily="18" charset="0"/>
                <a:ea typeface="Calibri"/>
              </a:rPr>
              <a:t>the</a:t>
            </a:r>
            <a:r>
              <a:rPr lang="hu-HU" sz="3200" dirty="0">
                <a:latin typeface="Baskerville Old Face" pitchFamily="18" charset="0"/>
                <a:ea typeface="Calibri"/>
              </a:rPr>
              <a:t> </a:t>
            </a:r>
            <a:r>
              <a:rPr lang="hu-HU" sz="3200" dirty="0" err="1">
                <a:latin typeface="Baskerville Old Face" pitchFamily="18" charset="0"/>
                <a:ea typeface="Calibri"/>
              </a:rPr>
              <a:t>world</a:t>
            </a:r>
            <a:r>
              <a:rPr lang="hu-HU" sz="3200" dirty="0">
                <a:latin typeface="Baskerville Old Face" pitchFamily="18" charset="0"/>
                <a:ea typeface="Calibri"/>
              </a:rPr>
              <a:t>.</a:t>
            </a:r>
          </a:p>
          <a:p>
            <a:pPr marL="342900" indent="-342900">
              <a:buFont typeface="Arial" panose="020B0604020202020204" pitchFamily="34" charset="0"/>
              <a:buChar char="•"/>
            </a:pPr>
            <a:r>
              <a:rPr lang="hu-HU" sz="3200" dirty="0">
                <a:latin typeface="Baskerville Old Face" pitchFamily="18" charset="0"/>
              </a:rPr>
              <a:t>T</a:t>
            </a:r>
            <a:r>
              <a:rPr lang="en-GB" sz="3200" dirty="0">
                <a:latin typeface="Baskerville Old Face" pitchFamily="18" charset="0"/>
              </a:rPr>
              <a:t>o </a:t>
            </a:r>
            <a:r>
              <a:rPr lang="en-GB" sz="3200" dirty="0" err="1">
                <a:latin typeface="Baskerville Old Face" pitchFamily="18" charset="0"/>
              </a:rPr>
              <a:t>provid</a:t>
            </a:r>
            <a:r>
              <a:rPr lang="hu-HU" sz="3200" dirty="0">
                <a:latin typeface="Baskerville Old Face" pitchFamily="18" charset="0"/>
              </a:rPr>
              <a:t>e</a:t>
            </a:r>
            <a:r>
              <a:rPr lang="en-GB" sz="3200" dirty="0">
                <a:latin typeface="Baskerville Old Face" pitchFamily="18" charset="0"/>
              </a:rPr>
              <a:t> students with the necessary theoretical and practical tools </a:t>
            </a:r>
            <a:r>
              <a:rPr lang="hu-HU" sz="3200" dirty="0" err="1">
                <a:latin typeface="Baskerville Old Face" pitchFamily="18" charset="0"/>
              </a:rPr>
              <a:t>so</a:t>
            </a:r>
            <a:r>
              <a:rPr lang="hu-HU" sz="3200" dirty="0">
                <a:latin typeface="Baskerville Old Face" pitchFamily="18" charset="0"/>
              </a:rPr>
              <a:t> </a:t>
            </a:r>
            <a:r>
              <a:rPr lang="hu-HU" sz="3200" dirty="0" err="1">
                <a:latin typeface="Baskerville Old Face" pitchFamily="18" charset="0"/>
              </a:rPr>
              <a:t>as</a:t>
            </a:r>
            <a:r>
              <a:rPr lang="hu-HU" sz="3200" dirty="0">
                <a:latin typeface="Baskerville Old Face" pitchFamily="18" charset="0"/>
              </a:rPr>
              <a:t> </a:t>
            </a:r>
            <a:r>
              <a:rPr lang="hu-HU" sz="3200" dirty="0" err="1">
                <a:latin typeface="Baskerville Old Face" pitchFamily="18" charset="0"/>
              </a:rPr>
              <a:t>they</a:t>
            </a:r>
            <a:r>
              <a:rPr lang="hu-HU" sz="3200" dirty="0">
                <a:latin typeface="Baskerville Old Face" pitchFamily="18" charset="0"/>
              </a:rPr>
              <a:t> </a:t>
            </a:r>
            <a:r>
              <a:rPr lang="hu-HU" sz="3200" dirty="0" err="1">
                <a:latin typeface="Baskerville Old Face" pitchFamily="18" charset="0"/>
              </a:rPr>
              <a:t>can</a:t>
            </a:r>
            <a:r>
              <a:rPr lang="hu-HU" sz="3200" dirty="0">
                <a:latin typeface="Baskerville Old Face" pitchFamily="18" charset="0"/>
              </a:rPr>
              <a:t> </a:t>
            </a:r>
            <a:r>
              <a:rPr lang="en-GB" sz="3200" dirty="0">
                <a:latin typeface="Baskerville Old Face" pitchFamily="18" charset="0"/>
              </a:rPr>
              <a:t> acquire knowledge of the values of</a:t>
            </a:r>
            <a:r>
              <a:rPr lang="hu-HU" sz="3200" dirty="0">
                <a:latin typeface="Baskerville Old Face" pitchFamily="18" charset="0"/>
              </a:rPr>
              <a:t> </a:t>
            </a:r>
            <a:r>
              <a:rPr lang="hu-HU" sz="3200" dirty="0" err="1">
                <a:latin typeface="Baskerville Old Face" pitchFamily="18" charset="0"/>
              </a:rPr>
              <a:t>other</a:t>
            </a:r>
            <a:r>
              <a:rPr lang="hu-HU" sz="3200" dirty="0">
                <a:latin typeface="Baskerville Old Face" pitchFamily="18" charset="0"/>
              </a:rPr>
              <a:t> </a:t>
            </a:r>
            <a:r>
              <a:rPr lang="en-GB" sz="3200" dirty="0">
                <a:latin typeface="Baskerville Old Face" pitchFamily="18" charset="0"/>
              </a:rPr>
              <a:t>culture</a:t>
            </a:r>
            <a:r>
              <a:rPr lang="hu-HU" sz="3200" dirty="0">
                <a:latin typeface="Baskerville Old Face" pitchFamily="18" charset="0"/>
              </a:rPr>
              <a:t>s</a:t>
            </a:r>
            <a:r>
              <a:rPr lang="en-GB" sz="3200" dirty="0">
                <a:latin typeface="Baskerville Old Face" pitchFamily="18" charset="0"/>
              </a:rPr>
              <a:t>, tradition</a:t>
            </a:r>
            <a:r>
              <a:rPr lang="hu-HU" sz="3200" dirty="0">
                <a:latin typeface="Baskerville Old Face" pitchFamily="18" charset="0"/>
              </a:rPr>
              <a:t>s</a:t>
            </a:r>
            <a:r>
              <a:rPr lang="en-GB" sz="3200" dirty="0">
                <a:latin typeface="Baskerville Old Face" pitchFamily="18" charset="0"/>
              </a:rPr>
              <a:t>, and  </a:t>
            </a:r>
            <a:r>
              <a:rPr lang="hu-HU" sz="3200" dirty="0" err="1">
                <a:latin typeface="Baskerville Old Face" pitchFamily="18" charset="0"/>
              </a:rPr>
              <a:t>encourage</a:t>
            </a:r>
            <a:r>
              <a:rPr lang="hu-HU" sz="3200" dirty="0">
                <a:latin typeface="Baskerville Old Face" pitchFamily="18" charset="0"/>
              </a:rPr>
              <a:t> </a:t>
            </a:r>
            <a:r>
              <a:rPr lang="hu-HU" sz="3200" dirty="0" err="1">
                <a:latin typeface="Baskerville Old Face" pitchFamily="18" charset="0"/>
              </a:rPr>
              <a:t>them</a:t>
            </a:r>
            <a:r>
              <a:rPr lang="hu-HU" sz="3200" dirty="0">
                <a:latin typeface="Baskerville Old Face" pitchFamily="18" charset="0"/>
              </a:rPr>
              <a:t> </a:t>
            </a:r>
            <a:r>
              <a:rPr lang="hu-HU" sz="3200" dirty="0" err="1">
                <a:latin typeface="Baskerville Old Face" pitchFamily="18" charset="0"/>
              </a:rPr>
              <a:t>to</a:t>
            </a:r>
            <a:r>
              <a:rPr lang="hu-HU" sz="3200" dirty="0">
                <a:latin typeface="Baskerville Old Face" pitchFamily="18" charset="0"/>
              </a:rPr>
              <a:t> </a:t>
            </a:r>
            <a:r>
              <a:rPr lang="en-GB" sz="3200" dirty="0">
                <a:latin typeface="Baskerville Old Face" pitchFamily="18" charset="0"/>
              </a:rPr>
              <a:t>open towards </a:t>
            </a:r>
            <a:r>
              <a:rPr lang="hu-HU" sz="3200" dirty="0" err="1">
                <a:latin typeface="Baskerville Old Face" pitchFamily="18" charset="0"/>
              </a:rPr>
              <a:t>people</a:t>
            </a:r>
            <a:r>
              <a:rPr lang="hu-HU" sz="3200" dirty="0">
                <a:latin typeface="Baskerville Old Face" pitchFamily="18" charset="0"/>
              </a:rPr>
              <a:t> </a:t>
            </a:r>
            <a:r>
              <a:rPr lang="hu-HU" sz="3200" dirty="0" err="1">
                <a:latin typeface="Baskerville Old Face" pitchFamily="18" charset="0"/>
              </a:rPr>
              <a:t>possessing</a:t>
            </a:r>
            <a:r>
              <a:rPr lang="hu-HU" sz="3200" dirty="0">
                <a:latin typeface="Baskerville Old Face" pitchFamily="18" charset="0"/>
              </a:rPr>
              <a:t> </a:t>
            </a:r>
            <a:r>
              <a:rPr lang="hu-HU" sz="3200" dirty="0" err="1">
                <a:latin typeface="Baskerville Old Face" pitchFamily="18" charset="0"/>
              </a:rPr>
              <a:t>different</a:t>
            </a:r>
            <a:r>
              <a:rPr lang="hu-HU" sz="3200" dirty="0">
                <a:latin typeface="Baskerville Old Face" pitchFamily="18" charset="0"/>
              </a:rPr>
              <a:t> </a:t>
            </a:r>
            <a:r>
              <a:rPr lang="en-GB" sz="3200" dirty="0">
                <a:latin typeface="Baskerville Old Face" pitchFamily="18" charset="0"/>
              </a:rPr>
              <a:t>cultural </a:t>
            </a:r>
            <a:r>
              <a:rPr lang="en-GB" sz="3200" dirty="0" smtClean="0">
                <a:latin typeface="Baskerville Old Face" pitchFamily="18" charset="0"/>
              </a:rPr>
              <a:t>heritage</a:t>
            </a:r>
            <a:r>
              <a:rPr lang="hu-HU" sz="3200" dirty="0" smtClean="0">
                <a:latin typeface="Baskerville Old Face" pitchFamily="18" charset="0"/>
              </a:rPr>
              <a:t>.</a:t>
            </a:r>
            <a:endParaRPr lang="hu-HU" sz="3200" dirty="0">
              <a:latin typeface="Baskerville Old Face" pitchFamily="18" charset="0"/>
            </a:endParaRPr>
          </a:p>
        </p:txBody>
      </p:sp>
    </p:spTree>
    <p:extLst>
      <p:ext uri="{BB962C8B-B14F-4D97-AF65-F5344CB8AC3E}">
        <p14:creationId xmlns:p14="http://schemas.microsoft.com/office/powerpoint/2010/main" val="264401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a:xfrm>
            <a:off x="1981200" y="297398"/>
            <a:ext cx="8229600" cy="2339440"/>
          </a:xfrm>
        </p:spPr>
        <p:txBody>
          <a:bodyPr>
            <a:normAutofit/>
          </a:bodyPr>
          <a:lstStyle/>
          <a:p>
            <a:pPr>
              <a:lnSpc>
                <a:spcPct val="110000"/>
              </a:lnSpc>
            </a:pPr>
            <a:r>
              <a:rPr lang="hu-HU" sz="3200" b="1" dirty="0" err="1">
                <a:latin typeface="Baskerville Old Face" panose="02020602080505020303" pitchFamily="18" charset="0"/>
              </a:rPr>
              <a:t>Tale</a:t>
            </a:r>
            <a:r>
              <a:rPr lang="hu-HU" sz="3200" b="1" dirty="0">
                <a:latin typeface="Baskerville Old Face" panose="02020602080505020303" pitchFamily="18" charset="0"/>
              </a:rPr>
              <a:t> Project</a:t>
            </a:r>
            <a:br>
              <a:rPr lang="hu-HU" sz="3200" b="1" dirty="0">
                <a:latin typeface="Baskerville Old Face" panose="02020602080505020303" pitchFamily="18" charset="0"/>
              </a:rPr>
            </a:br>
            <a:r>
              <a:rPr lang="hu-HU" sz="3200" b="1" i="1" dirty="0">
                <a:latin typeface="Baskerville Old Face" panose="02020602080505020303" pitchFamily="18" charset="0"/>
              </a:rPr>
              <a:t>Winchester University – Apor Vilmos </a:t>
            </a:r>
            <a:r>
              <a:rPr lang="hu-HU" sz="3200" b="1" i="1" dirty="0" err="1">
                <a:latin typeface="Baskerville Old Face" panose="02020602080505020303" pitchFamily="18" charset="0"/>
              </a:rPr>
              <a:t>Catholic</a:t>
            </a:r>
            <a:r>
              <a:rPr lang="hu-HU" sz="3200" b="1" i="1" dirty="0">
                <a:latin typeface="Baskerville Old Face" panose="02020602080505020303" pitchFamily="18" charset="0"/>
              </a:rPr>
              <a:t> College</a:t>
            </a:r>
            <a:endParaRPr lang="hu-HU" altLang="hu-HU" sz="3200" dirty="0"/>
          </a:p>
        </p:txBody>
      </p:sp>
      <p:pic>
        <p:nvPicPr>
          <p:cNvPr id="7171"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636838"/>
            <a:ext cx="3754438" cy="3384550"/>
          </a:xfrm>
        </p:spPr>
      </p:pic>
      <p:pic>
        <p:nvPicPr>
          <p:cNvPr id="7172"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625726"/>
            <a:ext cx="4038600" cy="3395663"/>
          </a:xfrm>
        </p:spPr>
      </p:pic>
    </p:spTree>
    <p:extLst>
      <p:ext uri="{BB962C8B-B14F-4D97-AF65-F5344CB8AC3E}">
        <p14:creationId xmlns:p14="http://schemas.microsoft.com/office/powerpoint/2010/main" val="215013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266311"/>
            <a:ext cx="10058400" cy="1371600"/>
          </a:xfrm>
        </p:spPr>
        <p:txBody>
          <a:bodyPr>
            <a:noAutofit/>
          </a:bodyPr>
          <a:lstStyle/>
          <a:p>
            <a:pPr marL="342900" indent="-342900"/>
            <a:r>
              <a:rPr lang="hu-HU" sz="3600" b="1" dirty="0" err="1"/>
              <a:t>Objectives</a:t>
            </a:r>
            <a:r>
              <a:rPr lang="hu-HU" sz="3600" b="1" dirty="0"/>
              <a:t> of </a:t>
            </a:r>
            <a:r>
              <a:rPr lang="hu-HU" sz="3600" b="1" dirty="0" err="1"/>
              <a:t>the</a:t>
            </a:r>
            <a:r>
              <a:rPr lang="hu-HU" sz="3600" b="1" dirty="0"/>
              <a:t> Project</a:t>
            </a:r>
            <a:endParaRPr lang="hu-HU" sz="3600" dirty="0"/>
          </a:p>
        </p:txBody>
      </p:sp>
      <p:sp>
        <p:nvSpPr>
          <p:cNvPr id="4" name="Téglalap 3"/>
          <p:cNvSpPr/>
          <p:nvPr/>
        </p:nvSpPr>
        <p:spPr>
          <a:xfrm>
            <a:off x="605642" y="1352903"/>
            <a:ext cx="10519558" cy="5262979"/>
          </a:xfrm>
          <a:prstGeom prst="rect">
            <a:avLst/>
          </a:prstGeom>
        </p:spPr>
        <p:txBody>
          <a:bodyPr wrap="square">
            <a:spAutoFit/>
          </a:bodyPr>
          <a:lstStyle/>
          <a:p>
            <a:pPr marL="342900" indent="-342900">
              <a:buFont typeface="Arial" panose="020B0604020202020204" pitchFamily="34" charset="0"/>
              <a:buChar char="•"/>
            </a:pPr>
            <a:r>
              <a:rPr lang="hu-HU" sz="2800" dirty="0" err="1" smtClean="0"/>
              <a:t>To</a:t>
            </a:r>
            <a:r>
              <a:rPr lang="hu-HU" sz="2800" dirty="0" smtClean="0"/>
              <a:t> </a:t>
            </a:r>
            <a:r>
              <a:rPr lang="hu-HU" sz="2800" dirty="0" err="1"/>
              <a:t>do</a:t>
            </a:r>
            <a:r>
              <a:rPr lang="hu-HU" sz="2800" dirty="0"/>
              <a:t> </a:t>
            </a:r>
            <a:r>
              <a:rPr lang="hu-HU" sz="2800" dirty="0" err="1"/>
              <a:t>research</a:t>
            </a:r>
            <a:r>
              <a:rPr lang="hu-HU" sz="2800" dirty="0"/>
              <a:t> </a:t>
            </a:r>
            <a:r>
              <a:rPr lang="hu-HU" sz="2800" dirty="0" err="1"/>
              <a:t>on</a:t>
            </a:r>
            <a:r>
              <a:rPr lang="hu-HU" sz="2800" dirty="0"/>
              <a:t> </a:t>
            </a:r>
            <a:r>
              <a:rPr lang="hu-HU" sz="2800" dirty="0" err="1"/>
              <a:t>tales</a:t>
            </a:r>
            <a:r>
              <a:rPr lang="hu-HU" sz="2800" dirty="0"/>
              <a:t> </a:t>
            </a:r>
            <a:r>
              <a:rPr lang="hu-HU" sz="2800" dirty="0" err="1"/>
              <a:t>which</a:t>
            </a:r>
            <a:r>
              <a:rPr lang="hu-HU" sz="2800" dirty="0"/>
              <a:t> </a:t>
            </a:r>
            <a:r>
              <a:rPr lang="hu-HU" sz="2800" dirty="0" err="1"/>
              <a:t>are</a:t>
            </a:r>
            <a:r>
              <a:rPr lang="hu-HU" sz="2800" dirty="0"/>
              <a:t> </a:t>
            </a:r>
            <a:r>
              <a:rPr lang="hu-HU" sz="2800" dirty="0" err="1"/>
              <a:t>popular</a:t>
            </a:r>
            <a:r>
              <a:rPr lang="hu-HU" sz="2800" dirty="0"/>
              <a:t> </a:t>
            </a:r>
            <a:r>
              <a:rPr lang="hu-HU" sz="2800" dirty="0" err="1"/>
              <a:t>both</a:t>
            </a:r>
            <a:r>
              <a:rPr lang="hu-HU" sz="2800" dirty="0"/>
              <a:t> in </a:t>
            </a:r>
            <a:r>
              <a:rPr lang="hu-HU" sz="2800" dirty="0" err="1"/>
              <a:t>the</a:t>
            </a:r>
            <a:r>
              <a:rPr lang="hu-HU" sz="2800" dirty="0"/>
              <a:t> UK and in Hungary </a:t>
            </a:r>
            <a:r>
              <a:rPr lang="hu-HU" sz="2800" dirty="0" err="1"/>
              <a:t>but</a:t>
            </a:r>
            <a:r>
              <a:rPr lang="hu-HU" sz="2800" dirty="0"/>
              <a:t> </a:t>
            </a:r>
            <a:r>
              <a:rPr lang="hu-HU" sz="2800" dirty="0" err="1"/>
              <a:t>exist</a:t>
            </a:r>
            <a:r>
              <a:rPr lang="hu-HU" sz="2800" dirty="0"/>
              <a:t> in </a:t>
            </a:r>
            <a:r>
              <a:rPr lang="hu-HU" sz="2800" dirty="0" err="1"/>
              <a:t>different</a:t>
            </a:r>
            <a:r>
              <a:rPr lang="hu-HU" sz="2800" dirty="0"/>
              <a:t> versions.</a:t>
            </a:r>
          </a:p>
          <a:p>
            <a:pPr marL="342900" indent="-342900">
              <a:buFont typeface="Arial" panose="020B0604020202020204" pitchFamily="34" charset="0"/>
              <a:buChar char="•"/>
            </a:pPr>
            <a:r>
              <a:rPr lang="hu-HU" sz="2800" dirty="0" err="1"/>
              <a:t>To</a:t>
            </a:r>
            <a:r>
              <a:rPr lang="hu-HU" sz="2800" dirty="0"/>
              <a:t> </a:t>
            </a:r>
            <a:r>
              <a:rPr lang="hu-HU" sz="2800" dirty="0" err="1"/>
              <a:t>analyze</a:t>
            </a:r>
            <a:r>
              <a:rPr lang="hu-HU" sz="2800" dirty="0"/>
              <a:t> </a:t>
            </a:r>
            <a:r>
              <a:rPr lang="hu-HU" sz="2800" dirty="0" err="1"/>
              <a:t>these</a:t>
            </a:r>
            <a:r>
              <a:rPr lang="hu-HU" sz="2800" dirty="0"/>
              <a:t> </a:t>
            </a:r>
            <a:r>
              <a:rPr lang="hu-HU" sz="2800" dirty="0" err="1"/>
              <a:t>tales</a:t>
            </a:r>
            <a:r>
              <a:rPr lang="hu-HU" sz="2800" dirty="0"/>
              <a:t> </a:t>
            </a:r>
            <a:r>
              <a:rPr lang="hu-HU" sz="2800" dirty="0" err="1"/>
              <a:t>comparing</a:t>
            </a:r>
            <a:r>
              <a:rPr lang="hu-HU" sz="2800" dirty="0"/>
              <a:t> </a:t>
            </a:r>
            <a:r>
              <a:rPr lang="hu-HU" sz="2800" dirty="0" err="1"/>
              <a:t>tale</a:t>
            </a:r>
            <a:r>
              <a:rPr lang="hu-HU" sz="2800" dirty="0"/>
              <a:t> </a:t>
            </a:r>
            <a:r>
              <a:rPr lang="hu-HU" sz="2800" dirty="0" err="1"/>
              <a:t>motifs</a:t>
            </a:r>
            <a:r>
              <a:rPr lang="hu-HU" sz="2800" dirty="0"/>
              <a:t>, </a:t>
            </a:r>
            <a:r>
              <a:rPr lang="hu-HU" sz="2800" dirty="0" err="1"/>
              <a:t>meanings</a:t>
            </a:r>
            <a:r>
              <a:rPr lang="hu-HU" sz="2800" dirty="0"/>
              <a:t>, </a:t>
            </a:r>
            <a:r>
              <a:rPr lang="hu-HU" sz="2800" dirty="0" err="1"/>
              <a:t>plots</a:t>
            </a:r>
            <a:r>
              <a:rPr lang="hu-HU" sz="2800" dirty="0"/>
              <a:t>, </a:t>
            </a:r>
            <a:r>
              <a:rPr lang="hu-HU" sz="2800" dirty="0" err="1"/>
              <a:t>characters</a:t>
            </a:r>
            <a:r>
              <a:rPr lang="hu-HU" sz="2800" dirty="0"/>
              <a:t>, </a:t>
            </a:r>
            <a:r>
              <a:rPr lang="hu-HU" sz="2800" dirty="0" err="1"/>
              <a:t>settings</a:t>
            </a:r>
            <a:r>
              <a:rPr lang="hu-HU" sz="2800" dirty="0"/>
              <a:t>, </a:t>
            </a:r>
            <a:r>
              <a:rPr lang="hu-HU" sz="2800" dirty="0" err="1"/>
              <a:t>finding</a:t>
            </a:r>
            <a:r>
              <a:rPr lang="hu-HU" sz="2800" dirty="0"/>
              <a:t> </a:t>
            </a:r>
            <a:r>
              <a:rPr lang="hu-HU" sz="2800" dirty="0" err="1"/>
              <a:t>similarities</a:t>
            </a:r>
            <a:r>
              <a:rPr lang="hu-HU" sz="2800" dirty="0"/>
              <a:t> and </a:t>
            </a:r>
            <a:r>
              <a:rPr lang="hu-HU" sz="2800" dirty="0" err="1"/>
              <a:t>differences</a:t>
            </a:r>
            <a:endParaRPr lang="hu-HU" sz="2800" dirty="0"/>
          </a:p>
          <a:p>
            <a:pPr marL="342900" indent="-342900">
              <a:buFont typeface="Arial" panose="020B0604020202020204" pitchFamily="34" charset="0"/>
              <a:buChar char="•"/>
            </a:pPr>
            <a:r>
              <a:rPr lang="hu-HU" sz="2800" dirty="0" err="1"/>
              <a:t>To</a:t>
            </a:r>
            <a:r>
              <a:rPr lang="hu-HU" sz="2800" dirty="0"/>
              <a:t> </a:t>
            </a:r>
            <a:r>
              <a:rPr lang="hu-HU" sz="2800" dirty="0" err="1"/>
              <a:t>emphasize</a:t>
            </a:r>
            <a:r>
              <a:rPr lang="hu-HU" sz="2800" dirty="0"/>
              <a:t> </a:t>
            </a:r>
            <a:r>
              <a:rPr lang="hu-HU" sz="2800" dirty="0" err="1"/>
              <a:t>intercultural</a:t>
            </a:r>
            <a:r>
              <a:rPr lang="hu-HU" sz="2800" dirty="0"/>
              <a:t> </a:t>
            </a:r>
            <a:r>
              <a:rPr lang="hu-HU" sz="2800" dirty="0" err="1"/>
              <a:t>aspects</a:t>
            </a:r>
            <a:r>
              <a:rPr lang="hu-HU" sz="2800" dirty="0"/>
              <a:t> of </a:t>
            </a:r>
            <a:r>
              <a:rPr lang="hu-HU" sz="2800" dirty="0" err="1"/>
              <a:t>folk</a:t>
            </a:r>
            <a:r>
              <a:rPr lang="hu-HU" sz="2800" dirty="0"/>
              <a:t> </a:t>
            </a:r>
            <a:r>
              <a:rPr lang="hu-HU" sz="2800" dirty="0" err="1"/>
              <a:t>tale</a:t>
            </a:r>
            <a:r>
              <a:rPr lang="hu-HU" sz="2800" dirty="0"/>
              <a:t> </a:t>
            </a:r>
            <a:r>
              <a:rPr lang="hu-HU" sz="2800" dirty="0" err="1"/>
              <a:t>tradition</a:t>
            </a:r>
            <a:r>
              <a:rPr lang="hu-HU" sz="2800" dirty="0"/>
              <a:t> </a:t>
            </a:r>
            <a:r>
              <a:rPr lang="hu-HU" sz="2800" dirty="0" err="1"/>
              <a:t>through</a:t>
            </a:r>
            <a:r>
              <a:rPr lang="hu-HU" sz="2800" dirty="0"/>
              <a:t> </a:t>
            </a:r>
            <a:r>
              <a:rPr lang="hu-HU" sz="2800" dirty="0" err="1"/>
              <a:t>investigating</a:t>
            </a:r>
            <a:r>
              <a:rPr lang="hu-HU" sz="2800" dirty="0"/>
              <a:t> </a:t>
            </a:r>
            <a:r>
              <a:rPr lang="hu-HU" sz="2800" dirty="0" err="1"/>
              <a:t>similarities</a:t>
            </a:r>
            <a:r>
              <a:rPr lang="hu-HU" sz="2800" dirty="0"/>
              <a:t> and </a:t>
            </a:r>
            <a:r>
              <a:rPr lang="hu-HU" sz="2800" dirty="0" err="1"/>
              <a:t>difference</a:t>
            </a:r>
            <a:endParaRPr lang="hu-HU" sz="2800" dirty="0"/>
          </a:p>
          <a:p>
            <a:pPr marL="342900" indent="-342900">
              <a:buFont typeface="Arial" panose="020B0604020202020204" pitchFamily="34" charset="0"/>
              <a:buChar char="•"/>
            </a:pPr>
            <a:r>
              <a:rPr lang="hu-HU" sz="2800" dirty="0" err="1"/>
              <a:t>To</a:t>
            </a:r>
            <a:r>
              <a:rPr lang="hu-HU" sz="2800" dirty="0"/>
              <a:t> </a:t>
            </a:r>
            <a:r>
              <a:rPr lang="hu-HU" sz="2800" dirty="0" err="1"/>
              <a:t>identify</a:t>
            </a:r>
            <a:r>
              <a:rPr lang="hu-HU" sz="2800" dirty="0"/>
              <a:t> </a:t>
            </a:r>
            <a:r>
              <a:rPr lang="hu-HU" sz="2800" dirty="0" err="1"/>
              <a:t>the</a:t>
            </a:r>
            <a:r>
              <a:rPr lang="hu-HU" sz="2800" dirty="0"/>
              <a:t> </a:t>
            </a:r>
            <a:r>
              <a:rPr lang="hu-HU" sz="2800" dirty="0" err="1"/>
              <a:t>national</a:t>
            </a:r>
            <a:r>
              <a:rPr lang="hu-HU" sz="2800" dirty="0"/>
              <a:t> </a:t>
            </a:r>
            <a:r>
              <a:rPr lang="hu-HU" sz="2800" dirty="0" err="1"/>
              <a:t>characteristics</a:t>
            </a:r>
            <a:r>
              <a:rPr lang="hu-HU" sz="2800" dirty="0"/>
              <a:t> </a:t>
            </a:r>
            <a:r>
              <a:rPr lang="hu-HU" sz="2800" dirty="0" err="1"/>
              <a:t>emerging</a:t>
            </a:r>
            <a:r>
              <a:rPr lang="hu-HU" sz="2800" dirty="0"/>
              <a:t> in </a:t>
            </a:r>
            <a:r>
              <a:rPr lang="hu-HU" sz="2800" dirty="0" err="1"/>
              <a:t>the</a:t>
            </a:r>
            <a:r>
              <a:rPr lang="hu-HU" sz="2800" dirty="0"/>
              <a:t> </a:t>
            </a:r>
            <a:r>
              <a:rPr lang="hu-HU" sz="2800" dirty="0" err="1"/>
              <a:t>tales</a:t>
            </a:r>
            <a:r>
              <a:rPr lang="hu-HU" sz="2800" dirty="0"/>
              <a:t>, and </a:t>
            </a:r>
            <a:r>
              <a:rPr lang="hu-HU" sz="2800" dirty="0" err="1"/>
              <a:t>enhancing</a:t>
            </a:r>
            <a:r>
              <a:rPr lang="hu-HU" sz="2800" dirty="0"/>
              <a:t> </a:t>
            </a:r>
            <a:r>
              <a:rPr lang="hu-HU" sz="2800" dirty="0" err="1"/>
              <a:t>knowledge</a:t>
            </a:r>
            <a:r>
              <a:rPr lang="hu-HU" sz="2800" dirty="0"/>
              <a:t> </a:t>
            </a:r>
            <a:r>
              <a:rPr lang="hu-HU" sz="2800" dirty="0" err="1"/>
              <a:t>about</a:t>
            </a:r>
            <a:r>
              <a:rPr lang="hu-HU" sz="2800" dirty="0"/>
              <a:t> </a:t>
            </a:r>
            <a:r>
              <a:rPr lang="hu-HU" sz="2800" dirty="0" err="1"/>
              <a:t>the</a:t>
            </a:r>
            <a:r>
              <a:rPr lang="hu-HU" sz="2800" dirty="0"/>
              <a:t> British and </a:t>
            </a:r>
            <a:r>
              <a:rPr lang="hu-HU" sz="2800" dirty="0" err="1"/>
              <a:t>Hungarian</a:t>
            </a:r>
            <a:r>
              <a:rPr lang="hu-HU" sz="2800" dirty="0"/>
              <a:t> </a:t>
            </a:r>
            <a:r>
              <a:rPr lang="hu-HU" sz="2800" dirty="0" err="1"/>
              <a:t>culture</a:t>
            </a:r>
            <a:endParaRPr lang="hu-HU" sz="2800" dirty="0"/>
          </a:p>
          <a:p>
            <a:pPr marL="342900" indent="-342900">
              <a:buFont typeface="Arial" panose="020B0604020202020204" pitchFamily="34" charset="0"/>
              <a:buChar char="•"/>
            </a:pPr>
            <a:r>
              <a:rPr lang="hu-HU" sz="2800" dirty="0" err="1"/>
              <a:t>To</a:t>
            </a:r>
            <a:r>
              <a:rPr lang="hu-HU" sz="2800" dirty="0"/>
              <a:t> </a:t>
            </a:r>
            <a:r>
              <a:rPr lang="hu-HU" sz="2800" dirty="0" err="1"/>
              <a:t>examine</a:t>
            </a:r>
            <a:r>
              <a:rPr lang="hu-HU" sz="2800" dirty="0"/>
              <a:t> </a:t>
            </a:r>
            <a:r>
              <a:rPr lang="hu-HU" sz="2800" dirty="0" err="1"/>
              <a:t>universal</a:t>
            </a:r>
            <a:r>
              <a:rPr lang="hu-HU" sz="2800" dirty="0"/>
              <a:t> </a:t>
            </a:r>
            <a:r>
              <a:rPr lang="hu-HU" sz="2800" dirty="0" err="1"/>
              <a:t>values</a:t>
            </a:r>
            <a:r>
              <a:rPr lang="hu-HU" sz="2800" dirty="0"/>
              <a:t> </a:t>
            </a:r>
            <a:r>
              <a:rPr lang="hu-HU" sz="2800" dirty="0" err="1"/>
              <a:t>common</a:t>
            </a:r>
            <a:r>
              <a:rPr lang="hu-HU" sz="2800" dirty="0"/>
              <a:t> </a:t>
            </a:r>
            <a:r>
              <a:rPr lang="hu-HU" sz="2800" dirty="0" err="1"/>
              <a:t>truths</a:t>
            </a:r>
            <a:r>
              <a:rPr lang="hu-HU" sz="2800" dirty="0"/>
              <a:t> </a:t>
            </a:r>
            <a:r>
              <a:rPr lang="hu-HU" sz="2800" dirty="0" err="1"/>
              <a:t>while</a:t>
            </a:r>
            <a:r>
              <a:rPr lang="hu-HU" sz="2800" dirty="0"/>
              <a:t> </a:t>
            </a:r>
            <a:r>
              <a:rPr lang="hu-HU" sz="2800" dirty="0" err="1"/>
              <a:t>simultaneously</a:t>
            </a:r>
            <a:r>
              <a:rPr lang="hu-HU" sz="2800" dirty="0"/>
              <a:t> </a:t>
            </a:r>
            <a:r>
              <a:rPr lang="hu-HU" sz="2800" dirty="0" err="1"/>
              <a:t>addressing</a:t>
            </a:r>
            <a:r>
              <a:rPr lang="hu-HU" sz="2800" dirty="0"/>
              <a:t> </a:t>
            </a:r>
            <a:r>
              <a:rPr lang="hu-HU" sz="2800" dirty="0" err="1"/>
              <a:t>the</a:t>
            </a:r>
            <a:r>
              <a:rPr lang="hu-HU" sz="2800" dirty="0"/>
              <a:t> </a:t>
            </a:r>
            <a:r>
              <a:rPr lang="hu-HU" sz="2800" dirty="0" err="1"/>
              <a:t>specifics</a:t>
            </a:r>
            <a:r>
              <a:rPr lang="hu-HU" sz="2800" dirty="0"/>
              <a:t> of </a:t>
            </a:r>
            <a:r>
              <a:rPr lang="hu-HU" sz="2800" dirty="0" err="1"/>
              <a:t>the</a:t>
            </a:r>
            <a:r>
              <a:rPr lang="hu-HU" sz="2800" dirty="0"/>
              <a:t> </a:t>
            </a:r>
            <a:r>
              <a:rPr lang="hu-HU" sz="2800" dirty="0" err="1"/>
              <a:t>tales</a:t>
            </a:r>
            <a:r>
              <a:rPr lang="hu-HU" sz="2800" dirty="0"/>
              <a:t> </a:t>
            </a:r>
            <a:r>
              <a:rPr lang="hu-HU" sz="2800" dirty="0" err="1"/>
              <a:t>as</a:t>
            </a:r>
            <a:r>
              <a:rPr lang="hu-HU" sz="2800" dirty="0"/>
              <a:t> </a:t>
            </a:r>
            <a:r>
              <a:rPr lang="hu-HU" sz="2800" dirty="0" err="1"/>
              <a:t>historically</a:t>
            </a:r>
            <a:r>
              <a:rPr lang="hu-HU" sz="2800" dirty="0"/>
              <a:t> </a:t>
            </a:r>
            <a:r>
              <a:rPr lang="hu-HU" sz="2800" dirty="0" err="1"/>
              <a:t>aand</a:t>
            </a:r>
            <a:r>
              <a:rPr lang="hu-HU" sz="2800" dirty="0"/>
              <a:t> </a:t>
            </a:r>
            <a:r>
              <a:rPr lang="hu-HU" sz="2800" dirty="0" err="1"/>
              <a:t>culturally</a:t>
            </a:r>
            <a:r>
              <a:rPr lang="hu-HU" sz="2800" dirty="0"/>
              <a:t> </a:t>
            </a:r>
            <a:r>
              <a:rPr lang="hu-HU" sz="2800" dirty="0" err="1"/>
              <a:t>bound</a:t>
            </a:r>
            <a:r>
              <a:rPr lang="hu-HU" sz="2800" dirty="0"/>
              <a:t>.</a:t>
            </a:r>
          </a:p>
          <a:p>
            <a:pPr marL="342900" indent="-342900">
              <a:buFont typeface="Arial" panose="020B0604020202020204" pitchFamily="34" charset="0"/>
              <a:buChar char="•"/>
            </a:pPr>
            <a:r>
              <a:rPr lang="hu-HU" sz="2800" dirty="0" err="1"/>
              <a:t>To</a:t>
            </a:r>
            <a:r>
              <a:rPr lang="hu-HU" sz="2800" dirty="0"/>
              <a:t> </a:t>
            </a:r>
            <a:r>
              <a:rPr lang="hu-HU" sz="2800" dirty="0" err="1"/>
              <a:t>promote</a:t>
            </a:r>
            <a:r>
              <a:rPr lang="hu-HU" sz="2800" dirty="0"/>
              <a:t> </a:t>
            </a:r>
            <a:r>
              <a:rPr lang="hu-HU" sz="2800" dirty="0" err="1"/>
              <a:t>international</a:t>
            </a:r>
            <a:r>
              <a:rPr lang="hu-HU" sz="2800" dirty="0"/>
              <a:t> </a:t>
            </a:r>
            <a:r>
              <a:rPr lang="hu-HU" sz="2800" dirty="0" err="1"/>
              <a:t>cooperation</a:t>
            </a:r>
            <a:r>
              <a:rPr lang="hu-HU" sz="2800" dirty="0"/>
              <a:t> </a:t>
            </a:r>
            <a:r>
              <a:rPr lang="hu-HU" sz="2800" dirty="0" err="1"/>
              <a:t>through</a:t>
            </a:r>
            <a:r>
              <a:rPr lang="hu-HU" sz="2800" dirty="0"/>
              <a:t> </a:t>
            </a:r>
            <a:r>
              <a:rPr lang="hu-HU" sz="2800" dirty="0" err="1"/>
              <a:t>students</a:t>
            </a:r>
            <a:r>
              <a:rPr lang="hu-HU" sz="2800" dirty="0"/>
              <a:t> </a:t>
            </a:r>
            <a:r>
              <a:rPr lang="hu-HU" sz="2800" dirty="0" err="1"/>
              <a:t>sharing</a:t>
            </a:r>
            <a:r>
              <a:rPr lang="hu-HU" sz="2800" dirty="0"/>
              <a:t> </a:t>
            </a:r>
            <a:r>
              <a:rPr lang="hu-HU" sz="2800" dirty="0" err="1"/>
              <a:t>research</a:t>
            </a:r>
            <a:r>
              <a:rPr lang="hu-HU" sz="2800" dirty="0"/>
              <a:t> and </a:t>
            </a:r>
            <a:r>
              <a:rPr lang="hu-HU" sz="2800" dirty="0" err="1"/>
              <a:t>knowledge</a:t>
            </a:r>
            <a:endParaRPr lang="hu-HU" sz="2800" dirty="0"/>
          </a:p>
        </p:txBody>
      </p:sp>
    </p:spTree>
    <p:extLst>
      <p:ext uri="{BB962C8B-B14F-4D97-AF65-F5344CB8AC3E}">
        <p14:creationId xmlns:p14="http://schemas.microsoft.com/office/powerpoint/2010/main" val="94956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p:cNvSpPr>
            <a:spLocks noGrp="1"/>
          </p:cNvSpPr>
          <p:nvPr>
            <p:ph type="title"/>
          </p:nvPr>
        </p:nvSpPr>
        <p:spPr>
          <a:xfrm>
            <a:off x="1068779" y="431718"/>
            <a:ext cx="9142021" cy="1171451"/>
          </a:xfrm>
        </p:spPr>
        <p:txBody>
          <a:bodyPr>
            <a:normAutofit fontScale="90000"/>
          </a:bodyPr>
          <a:lstStyle/>
          <a:p>
            <a:r>
              <a:rPr lang="hu-HU" altLang="hu-HU" sz="4400" b="1" dirty="0" smtClean="0">
                <a:latin typeface="Baskerville Old Face" panose="02020602080505020303" pitchFamily="18" charset="0"/>
              </a:rPr>
              <a:t>Research </a:t>
            </a:r>
            <a:r>
              <a:rPr lang="hu-HU" altLang="hu-HU" sz="4400" b="1" dirty="0" err="1" smtClean="0">
                <a:latin typeface="Baskerville Old Face" panose="02020602080505020303" pitchFamily="18" charset="0"/>
              </a:rPr>
              <a:t>activity</a:t>
            </a:r>
            <a:r>
              <a:rPr lang="hu-HU" altLang="hu-HU" sz="4400" b="1" dirty="0" smtClean="0">
                <a:latin typeface="Baskerville Old Face" panose="02020602080505020303" pitchFamily="18" charset="0"/>
              </a:rPr>
              <a:t>, </a:t>
            </a:r>
            <a:r>
              <a:rPr lang="hu-HU" altLang="hu-HU" sz="4400" b="1" dirty="0" err="1" smtClean="0">
                <a:latin typeface="Baskerville Old Face" panose="02020602080505020303" pitchFamily="18" charset="0"/>
              </a:rPr>
              <a:t>school</a:t>
            </a:r>
            <a:r>
              <a:rPr lang="hu-HU" altLang="hu-HU" sz="4400" b="1" dirty="0" smtClean="0">
                <a:latin typeface="Baskerville Old Face" panose="02020602080505020303" pitchFamily="18" charset="0"/>
              </a:rPr>
              <a:t> </a:t>
            </a:r>
            <a:r>
              <a:rPr lang="hu-HU" altLang="hu-HU" sz="4400" b="1" dirty="0" err="1" smtClean="0">
                <a:latin typeface="Baskerville Old Face" panose="02020602080505020303" pitchFamily="18" charset="0"/>
              </a:rPr>
              <a:t>work</a:t>
            </a:r>
            <a:r>
              <a:rPr lang="en-US" altLang="hu-HU" dirty="0" smtClean="0"/>
              <a:t/>
            </a:r>
            <a:br>
              <a:rPr lang="en-US" altLang="hu-HU" dirty="0" smtClean="0"/>
            </a:br>
            <a:endParaRPr lang="hu-HU" altLang="hu-HU" dirty="0" smtClean="0"/>
          </a:p>
        </p:txBody>
      </p:sp>
      <p:pic>
        <p:nvPicPr>
          <p:cNvPr id="10243" name="Tartalom helye 7"/>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83338" y="4508500"/>
            <a:ext cx="3827462" cy="2160588"/>
          </a:xfrm>
        </p:spPr>
      </p:pic>
      <p:pic>
        <p:nvPicPr>
          <p:cNvPr id="10244" name="Tartalom helye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060575"/>
            <a:ext cx="4038600" cy="2160588"/>
          </a:xfrm>
        </p:spPr>
      </p:pic>
      <p:sp>
        <p:nvSpPr>
          <p:cNvPr id="10245" name="Szövegdoboz 9"/>
          <p:cNvSpPr txBox="1">
            <a:spLocks noChangeArrowheads="1"/>
          </p:cNvSpPr>
          <p:nvPr/>
        </p:nvSpPr>
        <p:spPr bwMode="auto">
          <a:xfrm flipH="1">
            <a:off x="1042729" y="1176276"/>
            <a:ext cx="470262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hu-HU" altLang="hu-HU" sz="2400" dirty="0" err="1" smtClean="0">
                <a:latin typeface="Baskerville Old Face" panose="02020602080505020303" pitchFamily="18" charset="0"/>
              </a:rPr>
              <a:t>Weebly</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private</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facebook</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group</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exchange</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trip</a:t>
            </a:r>
            <a:endParaRPr lang="hu-HU" altLang="hu-HU" sz="2400" dirty="0" smtClean="0">
              <a:latin typeface="Baskerville Old Face" panose="02020602080505020303" pitchFamily="18" charset="0"/>
            </a:endParaRPr>
          </a:p>
          <a:p>
            <a:pPr marL="342900" indent="-342900">
              <a:buFont typeface="Arial" panose="020B0604020202020204" pitchFamily="34" charset="0"/>
              <a:buChar char="•"/>
            </a:pPr>
            <a:r>
              <a:rPr lang="hu-HU" altLang="hu-HU" sz="2400" dirty="0" err="1" smtClean="0">
                <a:latin typeface="Baskerville Old Face" panose="02020602080505020303" pitchFamily="18" charset="0"/>
              </a:rPr>
              <a:t>Analytical</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comparison</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grid</a:t>
            </a:r>
            <a:endParaRPr lang="hu-HU" altLang="hu-HU" sz="2400" dirty="0" smtClean="0">
              <a:latin typeface="Baskerville Old Face" panose="02020602080505020303" pitchFamily="18" charset="0"/>
            </a:endParaRPr>
          </a:p>
          <a:p>
            <a:pPr marL="342900" indent="-342900">
              <a:buFont typeface="Arial" panose="020B0604020202020204" pitchFamily="34" charset="0"/>
              <a:buChar char="•"/>
            </a:pPr>
            <a:r>
              <a:rPr lang="hu-HU" altLang="hu-HU" sz="2400" dirty="0" smtClean="0">
                <a:latin typeface="Baskerville Old Face" panose="02020602080505020303" pitchFamily="18" charset="0"/>
              </a:rPr>
              <a:t>Storymap,  </a:t>
            </a:r>
            <a:r>
              <a:rPr lang="hu-HU" altLang="hu-HU" sz="2400" dirty="0" err="1" smtClean="0">
                <a:latin typeface="Baskerville Old Face" panose="02020602080505020303" pitchFamily="18" charset="0"/>
              </a:rPr>
              <a:t>Kamishibai</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storyboard</a:t>
            </a:r>
            <a:r>
              <a:rPr lang="hu-HU" altLang="hu-HU" sz="2400" dirty="0" smtClean="0">
                <a:latin typeface="Baskerville Old Face" panose="02020602080505020303" pitchFamily="18" charset="0"/>
              </a:rPr>
              <a:t>,</a:t>
            </a:r>
          </a:p>
          <a:p>
            <a:pPr marL="342900" indent="-342900">
              <a:buFont typeface="Arial" panose="020B0604020202020204" pitchFamily="34" charset="0"/>
              <a:buChar char="•"/>
            </a:pPr>
            <a:r>
              <a:rPr lang="hu-HU" altLang="hu-HU" sz="2400" dirty="0" smtClean="0">
                <a:latin typeface="Baskerville Old Face" panose="02020602080505020303" pitchFamily="18" charset="0"/>
              </a:rPr>
              <a:t> Tablet </a:t>
            </a:r>
            <a:r>
              <a:rPr lang="hu-HU" altLang="hu-HU" sz="2400" dirty="0" err="1">
                <a:latin typeface="Baskerville Old Face" panose="02020602080505020303" pitchFamily="18" charset="0"/>
              </a:rPr>
              <a:t>technology</a:t>
            </a:r>
            <a:r>
              <a:rPr lang="hu-HU" altLang="hu-HU" sz="2400" dirty="0">
                <a:latin typeface="Baskerville Old Face" panose="02020602080505020303" pitchFamily="18" charset="0"/>
              </a:rPr>
              <a:t>  (Apple </a:t>
            </a:r>
            <a:r>
              <a:rPr lang="hu-HU" altLang="hu-HU" sz="2400" dirty="0" err="1">
                <a:latin typeface="Baskerville Old Face" panose="02020602080505020303" pitchFamily="18" charset="0"/>
              </a:rPr>
              <a:t>iPads</a:t>
            </a:r>
            <a:r>
              <a:rPr lang="hu-HU" altLang="hu-HU" sz="2400" dirty="0">
                <a:latin typeface="Baskerville Old Face" panose="02020602080505020303" pitchFamily="18" charset="0"/>
              </a:rPr>
              <a:t>) </a:t>
            </a:r>
            <a:endParaRPr lang="hu-HU" altLang="hu-HU" sz="2400" dirty="0" smtClean="0">
              <a:latin typeface="Baskerville Old Face" panose="02020602080505020303" pitchFamily="18" charset="0"/>
            </a:endParaRPr>
          </a:p>
          <a:p>
            <a:pPr marL="342900" indent="-342900">
              <a:buFont typeface="Arial" panose="020B0604020202020204" pitchFamily="34" charset="0"/>
              <a:buChar char="•"/>
            </a:pPr>
            <a:r>
              <a:rPr lang="hu-HU" altLang="hu-HU" sz="2400" dirty="0" err="1" smtClean="0">
                <a:latin typeface="Baskerville Old Face" panose="02020602080505020303" pitchFamily="18" charset="0"/>
              </a:rPr>
              <a:t>Dramatizing</a:t>
            </a:r>
            <a:r>
              <a:rPr lang="hu-HU" altLang="hu-HU" sz="2400" dirty="0" smtClean="0">
                <a:latin typeface="Baskerville Old Face" panose="02020602080505020303" pitchFamily="18" charset="0"/>
              </a:rPr>
              <a:t> </a:t>
            </a:r>
            <a:r>
              <a:rPr lang="hu-HU" altLang="hu-HU" sz="2400" dirty="0" err="1" smtClean="0">
                <a:latin typeface="Baskerville Old Face" panose="02020602080505020303" pitchFamily="18" charset="0"/>
              </a:rPr>
              <a:t>tales</a:t>
            </a:r>
            <a:endParaRPr lang="hu-HU" altLang="hu-HU" sz="2400" dirty="0">
              <a:latin typeface="Baskerville Old Face" panose="02020602080505020303" pitchFamily="18" charset="0"/>
            </a:endParaRPr>
          </a:p>
          <a:p>
            <a:pPr marL="342900" indent="-342900">
              <a:buFont typeface="Arial" panose="020B0604020202020204" pitchFamily="34" charset="0"/>
              <a:buChar char="•"/>
            </a:pPr>
            <a:r>
              <a:rPr lang="hu-HU" altLang="hu-HU" sz="2400" dirty="0" smtClean="0">
                <a:latin typeface="Baskerville Old Face" panose="02020602080505020303" pitchFamily="18" charset="0"/>
              </a:rPr>
              <a:t> </a:t>
            </a:r>
            <a:r>
              <a:rPr lang="hu-HU" altLang="hu-HU" sz="2400" dirty="0">
                <a:latin typeface="Baskerville Old Face" panose="02020602080505020303" pitchFamily="18" charset="0"/>
              </a:rPr>
              <a:t>A</a:t>
            </a:r>
            <a:r>
              <a:rPr lang="hu-HU" altLang="hu-HU" sz="2400" dirty="0" smtClean="0">
                <a:latin typeface="Baskerville Old Face" panose="02020602080505020303" pitchFamily="18" charset="0"/>
              </a:rPr>
              <a:t>rt and </a:t>
            </a:r>
            <a:r>
              <a:rPr lang="hu-HU" altLang="hu-HU" sz="2400" dirty="0" err="1" smtClean="0">
                <a:latin typeface="Baskerville Old Face" panose="02020602080505020303" pitchFamily="18" charset="0"/>
              </a:rPr>
              <a:t>craft</a:t>
            </a:r>
            <a:r>
              <a:rPr lang="hu-HU" altLang="hu-HU" sz="2400" dirty="0" smtClean="0">
                <a:latin typeface="Baskerville Old Face" panose="02020602080505020303" pitchFamily="18" charset="0"/>
              </a:rPr>
              <a:t> </a:t>
            </a:r>
            <a:endParaRPr lang="hu-HU" altLang="hu-HU" sz="2400" dirty="0">
              <a:latin typeface="Baskerville Old Face" panose="02020602080505020303" pitchFamily="18" charset="0"/>
            </a:endParaRPr>
          </a:p>
          <a:p>
            <a:endParaRPr lang="hu-HU" altLang="hu-HU" dirty="0"/>
          </a:p>
          <a:p>
            <a:r>
              <a:rPr lang="en-GB" altLang="hu-HU" dirty="0"/>
              <a:t> </a:t>
            </a:r>
            <a:endParaRPr lang="hu-HU" altLang="hu-HU" dirty="0"/>
          </a:p>
        </p:txBody>
      </p:sp>
      <p:pic>
        <p:nvPicPr>
          <p:cNvPr id="6" name="Tartalom hely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68779" y="4350369"/>
            <a:ext cx="4038600" cy="2232025"/>
          </a:xfrm>
          <a:prstGeom prst="rect">
            <a:avLst/>
          </a:prstGeom>
        </p:spPr>
      </p:pic>
    </p:spTree>
    <p:extLst>
      <p:ext uri="{BB962C8B-B14F-4D97-AF65-F5344CB8AC3E}">
        <p14:creationId xmlns:p14="http://schemas.microsoft.com/office/powerpoint/2010/main" val="275858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zappan">
  <a:themeElements>
    <a:clrScheme name="Szappa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zappa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zappa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737</TotalTime>
  <Words>1047</Words>
  <Application>Microsoft Office PowerPoint</Application>
  <PresentationFormat>Szélesvásznú</PresentationFormat>
  <Paragraphs>112</Paragraphs>
  <Slides>21</Slides>
  <Notes>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21</vt:i4>
      </vt:variant>
    </vt:vector>
  </HeadingPairs>
  <TitlesOfParts>
    <vt:vector size="29" baseType="lpstr">
      <vt:lpstr>Aldhabi</vt:lpstr>
      <vt:lpstr>Arial</vt:lpstr>
      <vt:lpstr>Baskerville Old Face</vt:lpstr>
      <vt:lpstr>Calibri</vt:lpstr>
      <vt:lpstr>Courier New</vt:lpstr>
      <vt:lpstr>Gabriola</vt:lpstr>
      <vt:lpstr>Garamond</vt:lpstr>
      <vt:lpstr>Szappan</vt:lpstr>
      <vt:lpstr>Educating to Intercultural Dialogue  Conveying values through folktales</vt:lpstr>
      <vt:lpstr>PowerPoint-bemutató</vt:lpstr>
      <vt:lpstr>PowerPoint-bemutató</vt:lpstr>
      <vt:lpstr>Role of folktales in value transmission  Folktales are universal and timeless</vt:lpstr>
      <vt:lpstr>Role of folktales in value transmission  Folktales are not universal and timeless</vt:lpstr>
      <vt:lpstr>Intercultural dialogue Responsibility of educational institutions</vt:lpstr>
      <vt:lpstr>Tale Project Winchester University – Apor Vilmos Catholic College</vt:lpstr>
      <vt:lpstr>Objectives of the Project</vt:lpstr>
      <vt:lpstr>Research activity, school work </vt:lpstr>
      <vt:lpstr>Art and Craft Activities on Folk Tale Themes</vt:lpstr>
      <vt:lpstr>Shadow Play Performance:  Hungarian students performing the Hungarian folktale entitled The Hedgehog, the King, the Merchant and the Poor Man</vt:lpstr>
      <vt:lpstr>Formula tales  Runaway food type folk tales (Tale type 2025)</vt:lpstr>
      <vt:lpstr>PowerPoint-bemutató</vt:lpstr>
      <vt:lpstr>Comparing three cultural versions of the Runaway food type folktale</vt:lpstr>
      <vt:lpstr>PowerPoint-bemutató</vt:lpstr>
      <vt:lpstr>Activity plan The Gingerbread Man</vt:lpstr>
      <vt:lpstr>PowerPoint-bemutató</vt:lpstr>
      <vt:lpstr>PowerPoint-bemutató</vt:lpstr>
      <vt:lpstr>Activity plan The Gingerbread Man</vt:lpstr>
      <vt:lpstr>Activity plan The Gingerbread Man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 tales of the runaway food type</dc:title>
  <dc:creator>Vargha Tamas</dc:creator>
  <cp:lastModifiedBy>Bethlenfalvy Gábor</cp:lastModifiedBy>
  <cp:revision>68</cp:revision>
  <dcterms:created xsi:type="dcterms:W3CDTF">2017-03-10T13:06:53Z</dcterms:created>
  <dcterms:modified xsi:type="dcterms:W3CDTF">2017-03-27T18:29:53Z</dcterms:modified>
</cp:coreProperties>
</file>