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1" r:id="rId2"/>
    <p:sldId id="272" r:id="rId3"/>
    <p:sldId id="273" r:id="rId4"/>
    <p:sldId id="274" r:id="rId5"/>
    <p:sldId id="275" r:id="rId6"/>
    <p:sldId id="265" r:id="rId7"/>
    <p:sldId id="308" r:id="rId8"/>
    <p:sldId id="311" r:id="rId9"/>
    <p:sldId id="276" r:id="rId10"/>
    <p:sldId id="291" r:id="rId11"/>
    <p:sldId id="309" r:id="rId12"/>
    <p:sldId id="312" r:id="rId13"/>
    <p:sldId id="288" r:id="rId14"/>
    <p:sldId id="278" r:id="rId15"/>
    <p:sldId id="313" r:id="rId16"/>
    <p:sldId id="298" r:id="rId17"/>
    <p:sldId id="316" r:id="rId18"/>
    <p:sldId id="315" r:id="rId19"/>
    <p:sldId id="317" r:id="rId20"/>
    <p:sldId id="318" r:id="rId21"/>
    <p:sldId id="314" r:id="rId22"/>
    <p:sldId id="319" r:id="rId23"/>
    <p:sldId id="289" r:id="rId24"/>
    <p:sldId id="321" r:id="rId25"/>
    <p:sldId id="322" r:id="rId26"/>
    <p:sldId id="299" r:id="rId27"/>
    <p:sldId id="323" r:id="rId28"/>
    <p:sldId id="320" r:id="rId29"/>
    <p:sldId id="300" r:id="rId30"/>
    <p:sldId id="324" r:id="rId31"/>
    <p:sldId id="325" r:id="rId32"/>
    <p:sldId id="301" r:id="rId33"/>
    <p:sldId id="302" r:id="rId3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7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13" cy="469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304" y="0"/>
            <a:ext cx="3078513" cy="469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34C59-C6B7-4E64-B1BB-E885C7AFED86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525"/>
            <a:ext cx="3078513" cy="469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304" y="8918525"/>
            <a:ext cx="3078513" cy="469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EDAF8-264C-4C57-9A42-B4792AE3D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43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01EEE-A8D2-4069-AD90-FC0A556B864A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74750"/>
            <a:ext cx="5629275" cy="3167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3"/>
            <a:ext cx="3077739" cy="4710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99E34-7FCB-4DD1-A3A9-631CEDF6C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www.collaborativelearning.org/04coordinator.pdf" TargetMode="External"/></Relationships>
</file>

<file path=ppt/notesSlides/_rels/notesSlide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collaborativelearning.org/rainforestvocabulary.pdf" TargetMode="External"/><Relationship Id="rId12" Type="http://schemas.openxmlformats.org/officeDocument/2006/relationships/hyperlink" Target="http://www.collaborativelearning.org/extremeweatherc4.pdf" TargetMode="External"/><Relationship Id="rId13" Type="http://schemas.openxmlformats.org/officeDocument/2006/relationships/hyperlink" Target="http://www.collaborativelearning.org/rovingrainforestreporters.pdf" TargetMode="External"/><Relationship Id="rId14" Type="http://schemas.openxmlformats.org/officeDocument/2006/relationships/hyperlink" Target="http://www.collaborativelearning.org/rainforestquestionsinfogap.pdf" TargetMode="External"/><Relationship Id="rId15" Type="http://schemas.openxmlformats.org/officeDocument/2006/relationships/hyperlink" Target="http://www.collaborativelearning.org/supplychain.pdf" TargetMode="External"/><Relationship Id="rId16" Type="http://schemas.openxmlformats.org/officeDocument/2006/relationships/hyperlink" Target="https://oxfamilibrary.openrepository.com/handle/10546/620919" TargetMode="External"/><Relationship Id="rId17" Type="http://schemas.openxmlformats.org/officeDocument/2006/relationships/hyperlink" Target="http://www.collaborativelearning.org/palmoil.pdf" TargetMode="External"/><Relationship Id="rId18" Type="http://schemas.openxmlformats.org/officeDocument/2006/relationships/hyperlink" Target="http://www.collaborativelearning.org/rivergangesinfogap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www.thinkinghistory.co.uk/ActivityBase/SuttonHooBurial.html" TargetMode="External"/><Relationship Id="rId4" Type="http://schemas.openxmlformats.org/officeDocument/2006/relationships/hyperlink" Target="http://www.collaborativelearning.org/08assessment.pdf" TargetMode="External"/><Relationship Id="rId5" Type="http://schemas.openxmlformats.org/officeDocument/2006/relationships/hyperlink" Target="https://www.metoffice.gov.uk/weather/climate-change/effects-of-climate-change" TargetMode="External"/><Relationship Id="rId6" Type="http://schemas.openxmlformats.org/officeDocument/2006/relationships/hyperlink" Target="https://climate.nasa.gov/effects/" TargetMode="External"/><Relationship Id="rId7" Type="http://schemas.openxmlformats.org/officeDocument/2006/relationships/hyperlink" Target="http://www.collaborativelearning.org/hurricaneirma.pdf" TargetMode="External"/><Relationship Id="rId8" Type="http://schemas.openxmlformats.org/officeDocument/2006/relationships/hyperlink" Target="http://www.collaborativelearning.org/glaciersdominoes.pdf" TargetMode="External"/><Relationship Id="rId9" Type="http://schemas.openxmlformats.org/officeDocument/2006/relationships/hyperlink" Target="http://www.collaborativelearning.org/seasons.pdf" TargetMode="External"/><Relationship Id="rId10" Type="http://schemas.openxmlformats.org/officeDocument/2006/relationships/hyperlink" Target="http://www.collaborativelearning.org/volcanoes.pdf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E3E-63EB-471E-9CE8-8830295EF26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0" indent="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200" dirty="0">
                <a:solidFill>
                  <a:prstClr val="black"/>
                </a:solidFill>
                <a:latin typeface="+mn-lt"/>
              </a:rPr>
              <a:t>Ofsted’s notes to inspectors on Deep Dives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+mn-lt"/>
              </a:rPr>
              <a:t>‘It’s not about making judgements, it’s about </a:t>
            </a:r>
            <a:r>
              <a:rPr lang="en-GB" sz="1200" b="1" dirty="0">
                <a:solidFill>
                  <a:prstClr val="black"/>
                </a:solidFill>
                <a:latin typeface="+mn-lt"/>
              </a:rPr>
              <a:t>asking questions</a:t>
            </a:r>
            <a:r>
              <a:rPr lang="en-GB" sz="1200" dirty="0">
                <a:solidFill>
                  <a:prstClr val="black"/>
                </a:solidFill>
                <a:latin typeface="+mn-lt"/>
              </a:rPr>
              <a:t>’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+mn-lt"/>
              </a:rPr>
              <a:t>Focus on intent choice &amp; sequencing, focus on </a:t>
            </a:r>
            <a:r>
              <a:rPr lang="en-GB" sz="1200" b="1" dirty="0">
                <a:solidFill>
                  <a:prstClr val="black"/>
                </a:solidFill>
                <a:latin typeface="+mn-lt"/>
              </a:rPr>
              <a:t>appropriate</a:t>
            </a:r>
            <a:r>
              <a:rPr lang="en-GB" sz="1200" dirty="0">
                <a:solidFill>
                  <a:prstClr val="black"/>
                </a:solidFill>
                <a:latin typeface="+mn-lt"/>
              </a:rPr>
              <a:t> pedagogy not general pedagogy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+mn-lt"/>
              </a:rPr>
              <a:t>Focus on  - do pupils </a:t>
            </a:r>
            <a:r>
              <a:rPr lang="en-GB" sz="1200" b="1" dirty="0">
                <a:solidFill>
                  <a:prstClr val="black"/>
                </a:solidFill>
                <a:latin typeface="+mn-lt"/>
              </a:rPr>
              <a:t>know more and remember more </a:t>
            </a:r>
            <a:r>
              <a:rPr lang="en-GB" sz="1200" dirty="0">
                <a:solidFill>
                  <a:prstClr val="black"/>
                </a:solidFill>
                <a:latin typeface="+mn-lt"/>
              </a:rPr>
              <a:t>rather than the old concept of progress?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+mn-lt"/>
              </a:rPr>
              <a:t>Work scrutiny is not about judging progress but is about seeing </a:t>
            </a:r>
            <a:r>
              <a:rPr lang="en-GB" sz="1200" b="1" dirty="0">
                <a:solidFill>
                  <a:prstClr val="black"/>
                </a:solidFill>
                <a:latin typeface="+mn-lt"/>
              </a:rPr>
              <a:t>what the planned curriculum looks like in practice </a:t>
            </a:r>
            <a:r>
              <a:rPr lang="en-GB" sz="1200" dirty="0">
                <a:solidFill>
                  <a:prstClr val="black"/>
                </a:solidFill>
                <a:latin typeface="+mn-lt"/>
              </a:rPr>
              <a:t>or how successfully the curriculum has been enacted</a:t>
            </a:r>
            <a:r>
              <a:rPr lang="en-GB" sz="1200" i="1" dirty="0">
                <a:solidFill>
                  <a:prstClr val="black"/>
                </a:solidFill>
                <a:latin typeface="+mn-lt"/>
              </a:rPr>
              <a:t>.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i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GB" sz="1200" dirty="0">
                <a:solidFill>
                  <a:prstClr val="black"/>
                </a:solidFill>
                <a:latin typeface="+mn-lt"/>
              </a:rPr>
              <a:t>Is the stated curriculum evident in books? Are pupils drawing on a wide range of </a:t>
            </a:r>
            <a:r>
              <a:rPr lang="en-GB" sz="1200" b="1" dirty="0">
                <a:solidFill>
                  <a:prstClr val="black"/>
                </a:solidFill>
                <a:latin typeface="+mn-lt"/>
              </a:rPr>
              <a:t>prior</a:t>
            </a:r>
            <a:r>
              <a:rPr lang="en-GB" sz="1200" dirty="0">
                <a:solidFill>
                  <a:prstClr val="black"/>
                </a:solidFill>
                <a:latin typeface="+mn-lt"/>
              </a:rPr>
              <a:t> knowledge? A unit of learning is a </a:t>
            </a:r>
            <a:r>
              <a:rPr lang="en-GB" sz="1200" b="1" dirty="0">
                <a:solidFill>
                  <a:prstClr val="black"/>
                </a:solidFill>
                <a:latin typeface="+mn-lt"/>
              </a:rPr>
              <a:t>sequence of lessons </a:t>
            </a:r>
            <a:r>
              <a:rPr lang="en-GB" sz="1200" dirty="0">
                <a:solidFill>
                  <a:prstClr val="black"/>
                </a:solidFill>
                <a:latin typeface="+mn-lt"/>
              </a:rPr>
              <a:t>not an individual lesson.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for chart on curriculum indicators</a:t>
            </a:r>
            <a:r>
              <a:rPr lang="en-GB" baseline="0" dirty="0"/>
              <a:t> http://www.collaborativelearning.org/09coordinator.pdf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hlinkClick r:id="rId3"/>
              </a:rPr>
              <a:t>http://www.collaborativelearning.org/04coordinator.pdf</a:t>
            </a: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endParaRPr lang="en-GB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3990" indent="-28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6190" indent="-22892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4031" indent="-22892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1871" indent="-22892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971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755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539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323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B36052-0D8A-43AE-9AF3-51BD141F3E65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445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dirty="0">
                <a:hlinkClick r:id="rId3"/>
              </a:rPr>
              <a:t>For</a:t>
            </a:r>
            <a:r>
              <a:rPr lang="en-GB" sz="1200" u="none" baseline="0" dirty="0">
                <a:hlinkClick r:id="" action="ppaction://noaction"/>
              </a:rPr>
              <a:t> related resources on topical/weather/climate issues</a:t>
            </a:r>
          </a:p>
          <a:p>
            <a:endParaRPr lang="en-GB" sz="1200" u="none" baseline="0" dirty="0"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Re: enquiry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http://www.collaborativelearning.org/08assessment.pdf</a:t>
            </a:r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dirty="0">
                <a:hlinkClick r:id="" action="ppaction://noaction"/>
              </a:rPr>
              <a:t>http://www.collaborativelearning.org/06enquiry.pdf</a:t>
            </a:r>
          </a:p>
          <a:p>
            <a:endParaRPr lang="en-GB" sz="1200" u="none" dirty="0"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https://www.gov.uk/guidance/climate-change-explained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https://www.bing.com/videos/search?q=climate+change+facts&amp;docid=608031734435284301&amp;mid=25EF9B8282956EFA130125EF9B8282956EFA1301&amp;view=detail&amp;FORM=VIRE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https://www.metoffice.gov.uk/weather/climate-change/effects-of-climate-change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https://www.conservation.org/stories/11-climate-change-facts-you-need-to-know 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https://climate.nasa.gov/effects/</a:t>
            </a:r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https://www.conservation.org/stories/11-climate-change-facts-you-need-to-know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http://www.collaborativelearning.org/hurricaneirma.pdf</a:t>
            </a:r>
            <a:endParaRPr lang="en-GB" sz="1200" dirty="0">
              <a:hlinkClick r:id="rId3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http://www.collaborativelearning.org/glaciersdominoes.pdf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http://www.collaborativelearning.org/seasons.pdf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http://www.collaborativelearning.org/volcanoes.pdf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http://www.collaborativelearning.org/rainforestvocabulary.pdf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http://www.collaborativelearning.org/extremeweatherc4.pdf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http://www.collaborativelearning.org/rovingrainforestreporters.pdf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http://www.collaborativelearning.org/rainforestquestionsinfogap.pdf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http://www.collaborativelearning.org/supplychain.pdf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https://oxfamilibrary.openrepository.com/handle/10546/620919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/>
              </a:rPr>
              <a:t>http://www.collaborativelearning.org/palmoil.pdf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/>
              </a:rPr>
              <a:t>http://www.collaborativelearning.org/rivergangesinfogap.pdf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Re: climate,</a:t>
            </a:r>
            <a:r>
              <a:rPr lang="en-GB" baseline="0" dirty="0"/>
              <a:t> weather and global dimension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E3E-63EB-471E-9CE8-8830295EF26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66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Taken from Ofsted’s draft</a:t>
            </a:r>
            <a:r>
              <a:rPr lang="en-GB" baseline="0" dirty="0"/>
              <a:t> guidance for inspectors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E3E-63EB-471E-9CE8-8830295EF26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38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E3E-63EB-471E-9CE8-8830295EF26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8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60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92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4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914400"/>
            <a:ext cx="53848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914400"/>
            <a:ext cx="53848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60402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90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80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48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20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5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74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33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23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E3FB5-6546-4532-8616-F8C67F556195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7CA91-1207-443E-9DD5-4853142A3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94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laborativelearning.org/11coordinator.pdf" TargetMode="External"/><Relationship Id="rId4" Type="http://schemas.openxmlformats.org/officeDocument/2006/relationships/hyperlink" Target="http://www.collaborativelearning.org/18assessment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collaborativelearning.org/londonhumanities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laborativelearning.org/18assessment.pdf" TargetMode="External"/><Relationship Id="rId4" Type="http://schemas.openxmlformats.org/officeDocument/2006/relationships/hyperlink" Target="http://www.collaborativelearning.org/20enquiry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s://www.bas.ac.uk/" TargetMode="External"/><Relationship Id="rId5" Type="http://schemas.openxmlformats.org/officeDocument/2006/relationships/hyperlink" Target="https://www.gov.gs/fisheries/overview/" TargetMode="External"/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www.gov.gs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Task 1 – enquiry case study</a:t>
            </a:r>
            <a:br>
              <a:rPr lang="en-GB" b="1" dirty="0"/>
            </a:br>
            <a:r>
              <a:rPr lang="en-GB" b="1" dirty="0"/>
              <a:t>topical or extreme weather event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Review</a:t>
            </a:r>
            <a:r>
              <a:rPr lang="en-GB" dirty="0"/>
              <a:t> the climate enquiry as a scheme of work/sequence of learning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  <a:hlinkClick r:id="rId3"/>
              </a:rPr>
              <a:t>http://www.collaborativelearning.org/11coordinator.pdf</a:t>
            </a:r>
            <a:endParaRPr lang="en-GB" sz="2000" dirty="0">
              <a:solidFill>
                <a:srgbClr val="FF0000"/>
              </a:solidFill>
            </a:endParaRPr>
          </a:p>
          <a:p>
            <a:r>
              <a:rPr lang="en-GB" b="1" dirty="0"/>
              <a:t>Refer</a:t>
            </a:r>
            <a:r>
              <a:rPr lang="en-GB" dirty="0"/>
              <a:t> to GA Assessment and progression framework for geography</a:t>
            </a:r>
          </a:p>
          <a:p>
            <a:pPr marL="0" indent="0">
              <a:buNone/>
            </a:pPr>
            <a:r>
              <a:rPr lang="en-GB" sz="2000" dirty="0">
                <a:hlinkClick r:id="rId4"/>
              </a:rPr>
              <a:t>http://www.collaborativelearning.org/18assessment.pdf</a:t>
            </a:r>
            <a:r>
              <a:rPr lang="en-GB" sz="2000" dirty="0"/>
              <a:t> </a:t>
            </a:r>
          </a:p>
          <a:p>
            <a:r>
              <a:rPr lang="en-GB" b="1" dirty="0"/>
              <a:t>In your groups </a:t>
            </a:r>
            <a:r>
              <a:rPr lang="en-GB" dirty="0"/>
              <a:t>– select a segment &amp; think through responses to the set of ‘deep dive’ questions on the next slide. </a:t>
            </a:r>
          </a:p>
          <a:p>
            <a:r>
              <a:rPr lang="en-GB" dirty="0"/>
              <a:t>You will be </a:t>
            </a:r>
            <a:r>
              <a:rPr lang="en-GB" b="1" dirty="0"/>
              <a:t>feeding back </a:t>
            </a:r>
            <a:r>
              <a:rPr lang="en-GB" dirty="0"/>
              <a:t>on those aspects in bold so spend more time on them…</a:t>
            </a:r>
          </a:p>
          <a:p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0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&amp;</a:t>
            </a:r>
            <a:r>
              <a:rPr lang="en-GB" dirty="0"/>
              <a:t> </a:t>
            </a:r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what can you see here?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1124"/>
            <a:ext cx="5181600" cy="272034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41124"/>
            <a:ext cx="518160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47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How big is the D28 iceberg? How does it compare with A68?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Two very big icebergs are currently afloat in the South Atlantic (along with other smaller ones)</a:t>
            </a:r>
          </a:p>
          <a:p>
            <a:r>
              <a:rPr lang="en-GB" sz="2400" dirty="0"/>
              <a:t>D28 is dwarfed by the mighty A68 berg (slide 7), which broke away from the Larsen C Ice Shelf in 2017. </a:t>
            </a:r>
          </a:p>
          <a:p>
            <a:r>
              <a:rPr lang="en-GB" sz="2400" dirty="0"/>
              <a:t>It currently covers an area more than three times as big.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73318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/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The Amery Ice Shelf in Antarctica has also produced its biggest iceberg (D28) in more than 50 years.</a:t>
            </a:r>
            <a:r>
              <a:rPr lang="en-GB" dirty="0">
                <a:solidFill>
                  <a:srgbClr val="00B050"/>
                </a:solidFill>
              </a:rPr>
              <a:t/>
            </a:r>
            <a:br>
              <a:rPr lang="en-GB" dirty="0">
                <a:solidFill>
                  <a:srgbClr val="00B050"/>
                </a:solidFill>
              </a:rPr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en-GB" b="1" dirty="0">
                <a:solidFill>
                  <a:srgbClr val="3F3F42"/>
                </a:solidFill>
                <a:latin typeface="ReithSans"/>
              </a:rPr>
              <a:t>Almost a quarter of the West Antarctic Ice Sheet can now be considered unstable, according to a new assessment of 25 years of satellite data.</a:t>
            </a:r>
            <a:endParaRPr lang="en-GB" dirty="0">
              <a:solidFill>
                <a:srgbClr val="3F3F42"/>
              </a:solidFill>
              <a:latin typeface="ReithSans"/>
            </a:endParaRPr>
          </a:p>
          <a:p>
            <a:pPr marL="285750" indent="-285750" fontAlgn="base"/>
            <a:r>
              <a:rPr lang="en-GB" dirty="0">
                <a:solidFill>
                  <a:srgbClr val="3F3F42"/>
                </a:solidFill>
                <a:latin typeface="ReithSans"/>
              </a:rPr>
              <a:t>By unstable, scientists mean more ice is being lost from the region than is being replenished through snowfall.</a:t>
            </a:r>
          </a:p>
          <a:p>
            <a:pPr marL="285750" indent="-285750" fontAlgn="base"/>
            <a:r>
              <a:rPr lang="en-GB" dirty="0">
                <a:solidFill>
                  <a:srgbClr val="3F3F42"/>
                </a:solidFill>
                <a:latin typeface="ReithSans"/>
              </a:rPr>
              <a:t>Some of the biggest glaciers have thinned by over 120m in places.</a:t>
            </a:r>
          </a:p>
          <a:p>
            <a:pPr marL="285750" indent="-285750" fontAlgn="base"/>
            <a:r>
              <a:rPr lang="en-GB" dirty="0">
                <a:solidFill>
                  <a:srgbClr val="3F3F42"/>
                </a:solidFill>
                <a:latin typeface="ReithSans"/>
              </a:rPr>
              <a:t>Losses from the two largest ice streams - Pine Island and Thwaites - have risen fivefold over the period of the spacecraft observations.</a:t>
            </a:r>
          </a:p>
          <a:p>
            <a:pPr marL="285750" indent="-285750" fontAlgn="base"/>
            <a:r>
              <a:rPr lang="en-GB" dirty="0">
                <a:solidFill>
                  <a:srgbClr val="3F3F42"/>
                </a:solidFill>
                <a:latin typeface="ReithSans"/>
              </a:rPr>
              <a:t>And the changes have seen a marked acceleration in just the past decade.</a:t>
            </a:r>
          </a:p>
          <a:p>
            <a:pPr marL="285750" indent="-285750" fontAlgn="base"/>
            <a:r>
              <a:rPr lang="en-GB" dirty="0">
                <a:solidFill>
                  <a:srgbClr val="3F3F42"/>
                </a:solidFill>
                <a:latin typeface="ReithSans"/>
              </a:rPr>
              <a:t>The driver is thought to be warm ocean water which is attacking the edges of the continent where its drainage glaciers enter the sea. </a:t>
            </a:r>
          </a:p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 fontAlgn="base"/>
            <a:r>
              <a:rPr lang="en-GB" sz="3800" dirty="0"/>
              <a:t>The </a:t>
            </a:r>
            <a:r>
              <a:rPr lang="en-GB" sz="3800" b="1" dirty="0"/>
              <a:t>calved</a:t>
            </a:r>
            <a:r>
              <a:rPr lang="en-GB" sz="3800" dirty="0"/>
              <a:t> block covers 1,636 </a:t>
            </a:r>
            <a:r>
              <a:rPr lang="en-GB" sz="3800" dirty="0" err="1"/>
              <a:t>sq</a:t>
            </a:r>
            <a:r>
              <a:rPr lang="en-GB" sz="3800" dirty="0"/>
              <a:t> km in area - a little smaller than Scotland's Isle of Skye - and is called D28.</a:t>
            </a:r>
          </a:p>
          <a:p>
            <a:pPr marL="285750" indent="-285750" fontAlgn="base"/>
            <a:r>
              <a:rPr lang="en-GB" sz="3800" dirty="0"/>
              <a:t>The scale of the berg means it will have to be monitored and tracked because it could in future pose a hazard to shipping.</a:t>
            </a:r>
          </a:p>
          <a:p>
            <a:pPr marL="285750" indent="-285750" fontAlgn="base"/>
            <a:r>
              <a:rPr lang="en-GB" sz="3800" dirty="0"/>
              <a:t>Not since the early 1960s has Amery calved a bigger iceberg. That was a whopping 9,000 </a:t>
            </a:r>
            <a:r>
              <a:rPr lang="en-GB" sz="3800" dirty="0" err="1"/>
              <a:t>sq</a:t>
            </a:r>
            <a:r>
              <a:rPr lang="en-GB" sz="3800" dirty="0"/>
              <a:t> km in area.</a:t>
            </a:r>
          </a:p>
          <a:p>
            <a:pPr marL="285750" indent="-285750" fontAlgn="base"/>
            <a:r>
              <a:rPr lang="en-GB" sz="3800" dirty="0"/>
              <a:t>Amery is the third largest ice shelf in Antarctica, and is a key drainage channel for the east of the continent.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50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54" y="0"/>
            <a:ext cx="9095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5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So - what is happening in the South Atlantic? </a:t>
            </a:r>
            <a:r>
              <a:rPr lang="en-GB" sz="2000" dirty="0">
                <a:solidFill>
                  <a:srgbClr val="C00000"/>
                </a:solidFill>
              </a:rPr>
              <a:t>(slide 10)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31685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Possible enquiry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What is this second iceberg called?</a:t>
            </a:r>
          </a:p>
          <a:p>
            <a:r>
              <a:rPr lang="en-GB" dirty="0"/>
              <a:t>Where is the South Atlantic?</a:t>
            </a:r>
          </a:p>
          <a:p>
            <a:r>
              <a:rPr lang="en-GB" dirty="0"/>
              <a:t>Where is Antarctica? What does it often get called?</a:t>
            </a:r>
          </a:p>
          <a:p>
            <a:r>
              <a:rPr lang="en-GB" dirty="0"/>
              <a:t>What is the climate like here?</a:t>
            </a:r>
          </a:p>
          <a:p>
            <a:r>
              <a:rPr lang="en-GB" dirty="0"/>
              <a:t>What is happening to the ice at the South Pole and why?</a:t>
            </a:r>
          </a:p>
          <a:p>
            <a:r>
              <a:rPr lang="en-GB" sz="1700" b="1" i="1" dirty="0">
                <a:solidFill>
                  <a:srgbClr val="FF0000"/>
                </a:solidFill>
              </a:rPr>
              <a:t>What is meant by climate change? &gt;&gt;&gt;&gt;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3168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000" dirty="0"/>
              <a:t>Rising sea temperatures; fracturing sea ice; effects on wildlife; risks to human settlements</a:t>
            </a:r>
          </a:p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Contextual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world &amp; locational 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knowledge</a:t>
            </a:r>
          </a:p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Understanding </a:t>
            </a:r>
          </a:p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Enquiry -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observational skills; </a:t>
            </a:r>
            <a:r>
              <a:rPr lang="en-GB" sz="2000" b="1" dirty="0" err="1">
                <a:solidFill>
                  <a:schemeClr val="accent2">
                    <a:lumMod val="75000"/>
                  </a:schemeClr>
                </a:solidFill>
              </a:rPr>
              <a:t>mapskills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rgbClr val="C00000"/>
                </a:solidFill>
              </a:rPr>
              <a:t>Antarctica, South Pole, South Georgia, Atlantic Ocean 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Ocean, hemisphere, south, ice shelf, ice sheet, iceberg, glacier, island, ecosystem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Fracture,  ‘calve’ an iceberg; hazard, global warming, climate change</a:t>
            </a:r>
          </a:p>
          <a:p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2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What is climate change?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Possible enquiry questions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What are the factors that affect the climate? Why is it in the news so much?</a:t>
            </a:r>
          </a:p>
          <a:p>
            <a:r>
              <a:rPr lang="en-GB" dirty="0"/>
              <a:t>How much agreement is there?</a:t>
            </a:r>
          </a:p>
          <a:p>
            <a:r>
              <a:rPr lang="en-GB" dirty="0"/>
              <a:t>Why do some people disagree?</a:t>
            </a:r>
          </a:p>
          <a:p>
            <a:r>
              <a:rPr lang="en-GB" dirty="0"/>
              <a:t>What is the difference between climate and weather?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sz="2000" b="1" dirty="0"/>
              <a:t>Contextual knowledge; </a:t>
            </a:r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Factors: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Latitude; ocean currents; wind, elevation, relief; nearness to water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Climate, weather,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Cause&amp; effect</a:t>
            </a:r>
          </a:p>
          <a:p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Debate; consent, dissent; comparisons;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7139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Why is climate change happening?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Possible enquiry questions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sz="5100" dirty="0"/>
              <a:t>What are the causes – natural and human?</a:t>
            </a:r>
          </a:p>
          <a:p>
            <a:r>
              <a:rPr lang="en-GB" sz="5100" dirty="0"/>
              <a:t>What are the effects?</a:t>
            </a:r>
          </a:p>
          <a:p>
            <a:r>
              <a:rPr lang="en-GB" sz="5100" dirty="0"/>
              <a:t>How does carbon (and other pollutants) get into the atmosphere?</a:t>
            </a:r>
          </a:p>
          <a:p>
            <a:r>
              <a:rPr lang="en-GB" sz="5100" dirty="0"/>
              <a:t>Why now?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en-GB" dirty="0"/>
              <a:t>Contextual knowledge: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Physical (natural) geographical processes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Changing weather patterns; rising temperatures; changes in the sun’s energy; planetary movements; release of carbon from melting permafrost.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Human agency: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Industrial development; fossil fuels; increase in greenhouse gases; animal husbandry, deforestation; Population pressures &amp; pollution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Impact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on wildlife &amp; ecosystems; food production and supply; danger to supply of safe, drinking water; damage to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Cause &amp; effect; impact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Vocab. Carbon, atmosphere, pollution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265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Examples of extreme weather events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9408"/>
            <a:ext cx="5181600" cy="400376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99409"/>
            <a:ext cx="5181600" cy="4003769"/>
          </a:xfrm>
        </p:spPr>
      </p:pic>
    </p:spTree>
    <p:extLst>
      <p:ext uri="{BB962C8B-B14F-4D97-AF65-F5344CB8AC3E}">
        <p14:creationId xmlns:p14="http://schemas.microsoft.com/office/powerpoint/2010/main" val="389140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448054"/>
            <a:ext cx="5384800" cy="358089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444321"/>
            <a:ext cx="5384800" cy="3588358"/>
          </a:xfrm>
        </p:spPr>
      </p:pic>
    </p:spTree>
    <p:extLst>
      <p:ext uri="{BB962C8B-B14F-4D97-AF65-F5344CB8AC3E}">
        <p14:creationId xmlns:p14="http://schemas.microsoft.com/office/powerpoint/2010/main" val="2299156976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2" y="1443567"/>
            <a:ext cx="5384800" cy="358986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443567"/>
            <a:ext cx="5384800" cy="3589866"/>
          </a:xfrm>
        </p:spPr>
      </p:pic>
    </p:spTree>
    <p:extLst>
      <p:ext uri="{BB962C8B-B14F-4D97-AF65-F5344CB8AC3E}">
        <p14:creationId xmlns:p14="http://schemas.microsoft.com/office/powerpoint/2010/main" val="1515732917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 bwMode="auto">
          <a:xfrm>
            <a:off x="1524000" y="333375"/>
            <a:ext cx="9144000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Deep Dive type questions…(</a:t>
            </a:r>
            <a:r>
              <a:rPr lang="en-GB" altLang="en-US" sz="3600" b="1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viz.Ofsted</a:t>
            </a:r>
            <a:r>
              <a:rPr lang="en-GB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5520" y="1471542"/>
            <a:ext cx="864096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How well is a series of lessons sequenced within the intended curriculum </a:t>
            </a:r>
            <a:r>
              <a:rPr lang="en-US" sz="2400" b="1" dirty="0"/>
              <a:t>and how well do they provide purposeful opportunities for pupils’ progression </a:t>
            </a:r>
            <a:r>
              <a:rPr lang="en-US" sz="2400" dirty="0"/>
              <a:t>through it?</a:t>
            </a:r>
            <a:endParaRPr lang="en-GB" altLang="en-US" sz="2400" dirty="0"/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What is the </a:t>
            </a:r>
            <a:r>
              <a:rPr lang="en-GB" sz="2400" b="1" dirty="0">
                <a:solidFill>
                  <a:prstClr val="black"/>
                </a:solidFill>
              </a:rPr>
              <a:t>purpose </a:t>
            </a:r>
            <a:r>
              <a:rPr lang="en-GB" sz="2400" dirty="0">
                <a:solidFill>
                  <a:prstClr val="black"/>
                </a:solidFill>
              </a:rPr>
              <a:t>of a lesson or task, </a:t>
            </a:r>
            <a:r>
              <a:rPr lang="en-GB" sz="2400" b="1" dirty="0">
                <a:solidFill>
                  <a:prstClr val="black"/>
                </a:solidFill>
              </a:rPr>
              <a:t>how does it fit into a sequence of lessons over time, and what do pupils already know and understand. </a:t>
            </a:r>
            <a:endParaRPr lang="en-GB" sz="240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How are teachers supported to both develop their subject knowledge alongside pedagogical knowledge </a:t>
            </a:r>
            <a:r>
              <a:rPr lang="en-GB" sz="2400" dirty="0">
                <a:solidFill>
                  <a:prstClr val="black"/>
                </a:solidFill>
              </a:rPr>
              <a:t>and to teach the component knowledge leading to NC outcomes?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 How are teachers supported to ask specific questions related to the school curriculum content? … e.g. ‘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give me an example of something that is a taught in Y2 that is built on in Y4 and Y6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’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How have you built on learning in Y3? …  in Y5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2142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603250"/>
            <a:ext cx="95250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2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What do we mean by ‘extreme weather’?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Possible enquiry questions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GB" sz="6700" dirty="0"/>
              <a:t>Where and how often do extreme weather events occur?</a:t>
            </a:r>
          </a:p>
          <a:p>
            <a:r>
              <a:rPr lang="en-GB" sz="6700" dirty="0"/>
              <a:t>How does it link to the climate? What is the difference between the two?</a:t>
            </a:r>
          </a:p>
          <a:p>
            <a:r>
              <a:rPr lang="en-GB" sz="6700" dirty="0"/>
              <a:t>What factors affect the climate?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GB" sz="3800" dirty="0"/>
              <a:t>Opportunity to explore concept of climate ‘change’</a:t>
            </a:r>
          </a:p>
          <a:p>
            <a:pPr marL="0" indent="0">
              <a:buNone/>
            </a:pPr>
            <a:r>
              <a:rPr lang="en-GB" sz="3800" dirty="0"/>
              <a:t>NB CL activities </a:t>
            </a:r>
            <a:r>
              <a:rPr lang="en-GB" sz="3800" dirty="0" err="1"/>
              <a:t>e.g</a:t>
            </a:r>
            <a:r>
              <a:rPr lang="en-GB" sz="3800" dirty="0"/>
              <a:t> Hurricane Irma; Extreme weather; Rain forest et al)</a:t>
            </a:r>
          </a:p>
          <a:p>
            <a:pPr marL="0" indent="0">
              <a:buNone/>
            </a:pPr>
            <a:r>
              <a:rPr lang="en-US" sz="3800" dirty="0">
                <a:hlinkClick r:id="rId2"/>
              </a:rPr>
              <a:t>http://www.collaborativelearning.org</a:t>
            </a:r>
            <a:r>
              <a:rPr lang="en-GB" sz="3800" dirty="0"/>
              <a:t> </a:t>
            </a:r>
          </a:p>
          <a:p>
            <a:pPr marL="0" indent="0">
              <a:buNone/>
            </a:pPr>
            <a:r>
              <a:rPr lang="en-GB" sz="3800" b="1" dirty="0">
                <a:solidFill>
                  <a:srgbClr val="C00000"/>
                </a:solidFill>
              </a:rPr>
              <a:t>Choice of global and locational contexts</a:t>
            </a:r>
          </a:p>
          <a:p>
            <a:pPr marL="0" indent="0">
              <a:buNone/>
            </a:pPr>
            <a:r>
              <a:rPr lang="en-GB" sz="3800" b="1" dirty="0">
                <a:solidFill>
                  <a:schemeClr val="accent6">
                    <a:lumMod val="75000"/>
                  </a:schemeClr>
                </a:solidFill>
              </a:rPr>
              <a:t>Extreme weather</a:t>
            </a:r>
          </a:p>
          <a:p>
            <a:r>
              <a:rPr lang="en-GB" sz="3800" dirty="0">
                <a:solidFill>
                  <a:schemeClr val="accent6">
                    <a:lumMod val="75000"/>
                  </a:schemeClr>
                </a:solidFill>
              </a:rPr>
              <a:t>Storms, hurricanes, cyclones, high temperatures, drought, heavy rains, floods, extremes of heat and cold,</a:t>
            </a:r>
          </a:p>
          <a:p>
            <a:r>
              <a:rPr lang="en-GB" sz="3800" dirty="0">
                <a:solidFill>
                  <a:schemeClr val="accent6">
                    <a:lumMod val="75000"/>
                  </a:schemeClr>
                </a:solidFill>
              </a:rPr>
              <a:t>Climate vs weather – long and short term</a:t>
            </a:r>
          </a:p>
          <a:p>
            <a:pPr marL="0" indent="0">
              <a:buNone/>
            </a:pPr>
            <a:r>
              <a:rPr lang="en-GB" sz="3800" b="1" dirty="0">
                <a:solidFill>
                  <a:schemeClr val="accent6">
                    <a:lumMod val="75000"/>
                  </a:schemeClr>
                </a:solidFill>
              </a:rPr>
              <a:t>Cause &amp; effect </a:t>
            </a:r>
          </a:p>
          <a:p>
            <a:pPr marL="0" indent="0">
              <a:buNone/>
            </a:pPr>
            <a:r>
              <a:rPr lang="en-GB" sz="3800" b="1" dirty="0">
                <a:solidFill>
                  <a:schemeClr val="accent6">
                    <a:lumMod val="75000"/>
                  </a:schemeClr>
                </a:solidFill>
              </a:rPr>
              <a:t>6 factors: </a:t>
            </a:r>
            <a:r>
              <a:rPr lang="en-GB" sz="3800" dirty="0">
                <a:solidFill>
                  <a:schemeClr val="accent6">
                    <a:lumMod val="75000"/>
                  </a:schemeClr>
                </a:solidFill>
              </a:rPr>
              <a:t>latitude, ocean currents &amp; varying </a:t>
            </a:r>
            <a:r>
              <a:rPr lang="en-GB" sz="3800" dirty="0" err="1">
                <a:solidFill>
                  <a:schemeClr val="accent6">
                    <a:lumMod val="75000"/>
                  </a:schemeClr>
                </a:solidFill>
              </a:rPr>
              <a:t>temperatures,wind</a:t>
            </a:r>
            <a:r>
              <a:rPr lang="en-GB" sz="3800" dirty="0">
                <a:solidFill>
                  <a:schemeClr val="accent6">
                    <a:lumMod val="75000"/>
                  </a:schemeClr>
                </a:solidFill>
              </a:rPr>
              <a:t>, elevation, relief, proximity to water)</a:t>
            </a:r>
          </a:p>
          <a:p>
            <a:pPr marL="0" indent="0">
              <a:buNone/>
            </a:pPr>
            <a:r>
              <a:rPr lang="en-GB" sz="3800" dirty="0"/>
              <a:t> 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33979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Some effects of extreme weather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65961"/>
            <a:ext cx="5181600" cy="3762534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5960"/>
            <a:ext cx="5181600" cy="3762534"/>
          </a:xfrm>
        </p:spPr>
      </p:pic>
    </p:spTree>
    <p:extLst>
      <p:ext uri="{BB962C8B-B14F-4D97-AF65-F5344CB8AC3E}">
        <p14:creationId xmlns:p14="http://schemas.microsoft.com/office/powerpoint/2010/main" val="3776853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6" y="0"/>
            <a:ext cx="10454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0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7" y="951026"/>
            <a:ext cx="5384800" cy="4611573"/>
          </a:xfrm>
        </p:spPr>
      </p:pic>
      <p:pic>
        <p:nvPicPr>
          <p:cNvPr id="11" name="Content Placeholder 10" descr="A picture containing outdoor, nature, sitting, sand&#10;&#10;Description automatically generated">
            <a:extLst>
              <a:ext uri="{FF2B5EF4-FFF2-40B4-BE49-F238E27FC236}">
                <a16:creationId xmlns:a16="http://schemas.microsoft.com/office/drawing/2014/main" xmlns="" id="{D2773329-AA53-45A8-8471-A2A59FBCD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82" y="914400"/>
            <a:ext cx="4807835" cy="4648200"/>
          </a:xfrm>
        </p:spPr>
      </p:pic>
    </p:spTree>
    <p:extLst>
      <p:ext uri="{BB962C8B-B14F-4D97-AF65-F5344CB8AC3E}">
        <p14:creationId xmlns:p14="http://schemas.microsoft.com/office/powerpoint/2010/main" val="2603477211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7" y="658368"/>
            <a:ext cx="4857750" cy="445312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58368"/>
            <a:ext cx="5969000" cy="4453128"/>
          </a:xfrm>
        </p:spPr>
      </p:pic>
    </p:spTree>
    <p:extLst>
      <p:ext uri="{BB962C8B-B14F-4D97-AF65-F5344CB8AC3E}">
        <p14:creationId xmlns:p14="http://schemas.microsoft.com/office/powerpoint/2010/main" val="2190665481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How is climate change related to natural disasters?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Possible enquiry questions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/>
              <a:t>What is the evidence for climate change and natural disasters to share common features or be linked?</a:t>
            </a:r>
          </a:p>
          <a:p>
            <a:r>
              <a:rPr lang="en-US" sz="3200" dirty="0"/>
              <a:t>How do scientists interpret what is happening?</a:t>
            </a:r>
          </a:p>
          <a:p>
            <a:endParaRPr lang="en-GB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Greater frequency of serious environmental problems 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e.g. pandemics and infectious diseases; fires; land (and river) management and floods; agricultural practices; volcanic and tectonic activity; acidification of the sea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e.g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bleached coral reefs, coastal erosion</a:t>
            </a:r>
          </a:p>
          <a:p>
            <a:r>
              <a:rPr lang="en-GB" dirty="0"/>
              <a:t>NB hottest and wettest years in the UK have been in the very recent past</a:t>
            </a:r>
          </a:p>
        </p:txBody>
      </p:sp>
    </p:spTree>
    <p:extLst>
      <p:ext uri="{BB962C8B-B14F-4D97-AF65-F5344CB8AC3E}">
        <p14:creationId xmlns:p14="http://schemas.microsoft.com/office/powerpoint/2010/main" val="3889088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479424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What’s to do?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79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183133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21208"/>
            <a:ext cx="9957816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87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What is needed?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Possible enquiry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solutions do scientists and others suggest?</a:t>
            </a:r>
          </a:p>
          <a:p>
            <a:r>
              <a:rPr lang="en-US" dirty="0"/>
              <a:t>How urgent is the crisis?</a:t>
            </a:r>
          </a:p>
          <a:p>
            <a:r>
              <a:rPr lang="en-US" dirty="0"/>
              <a:t>How do governments need to work?</a:t>
            </a:r>
          </a:p>
          <a:p>
            <a:r>
              <a:rPr lang="en-US" dirty="0"/>
              <a:t>How should businesses, farmers and others behave?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600" dirty="0">
                <a:solidFill>
                  <a:schemeClr val="accent6">
                    <a:lumMod val="75000"/>
                  </a:schemeClr>
                </a:solidFill>
              </a:rPr>
              <a:t>Biodiversity damage in UK amongst the worst in developed world</a:t>
            </a:r>
          </a:p>
          <a:p>
            <a:r>
              <a:rPr lang="en-GB" sz="2600" dirty="0">
                <a:solidFill>
                  <a:schemeClr val="accent6">
                    <a:lumMod val="75000"/>
                  </a:schemeClr>
                </a:solidFill>
              </a:rPr>
              <a:t>Exacerbating pollution</a:t>
            </a:r>
          </a:p>
          <a:p>
            <a:r>
              <a:rPr lang="en-GB" sz="2600" dirty="0">
                <a:solidFill>
                  <a:schemeClr val="accent6">
                    <a:lumMod val="75000"/>
                  </a:schemeClr>
                </a:solidFill>
              </a:rPr>
              <a:t>Changes to energy, lower emissions; supply chains, agriculture &amp; food supplies; </a:t>
            </a:r>
          </a:p>
          <a:p>
            <a:r>
              <a:rPr lang="en-GB" sz="2600" dirty="0">
                <a:solidFill>
                  <a:schemeClr val="accent6">
                    <a:lumMod val="75000"/>
                  </a:schemeClr>
                </a:solidFill>
              </a:rPr>
              <a:t>Tree planting; renewable energy; biofuel crops; green transport; clean air zones</a:t>
            </a:r>
          </a:p>
          <a:p>
            <a:r>
              <a:rPr lang="en-GB" sz="2600" dirty="0"/>
              <a:t>NB Bug burgers Primary geography (GA) article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49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21598"/>
            <a:ext cx="8229600" cy="967242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Task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Resources</a:t>
            </a:r>
          </a:p>
          <a:p>
            <a:r>
              <a:rPr lang="en-GB" dirty="0"/>
              <a:t>Likely focused ‘deep dive’ questions posed by inspectors (previous slide no 41)</a:t>
            </a:r>
          </a:p>
          <a:p>
            <a:r>
              <a:rPr lang="en-GB" dirty="0"/>
              <a:t>Assessment and progression framework for geography document</a:t>
            </a:r>
          </a:p>
          <a:p>
            <a:pPr marL="0" indent="0">
              <a:buNone/>
            </a:pPr>
            <a:r>
              <a:rPr lang="en-GB" sz="2200" dirty="0">
                <a:hlinkClick r:id="rId3"/>
              </a:rPr>
              <a:t>http://www.collaborativelearning.org/18assessment.pdf</a:t>
            </a:r>
            <a:r>
              <a:rPr lang="en-GB" sz="2200" dirty="0"/>
              <a:t> </a:t>
            </a:r>
          </a:p>
          <a:p>
            <a:endParaRPr lang="en-GB" sz="2200" dirty="0"/>
          </a:p>
          <a:p>
            <a:r>
              <a:rPr lang="en-GB" dirty="0"/>
              <a:t>Topical event enquiry/sequence of work</a:t>
            </a:r>
          </a:p>
          <a:p>
            <a:pPr marL="0" indent="0">
              <a:buNone/>
            </a:pPr>
            <a:r>
              <a:rPr lang="en-GB" sz="2000" dirty="0">
                <a:hlinkClick r:id="rId4"/>
              </a:rPr>
              <a:t>http://www.collaborativelearning.org/20enquiry.pdf</a:t>
            </a: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6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Who’s doing what?</a:t>
            </a:r>
            <a:endParaRPr lang="en-GB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1842707"/>
            <a:ext cx="4361688" cy="4334256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2707"/>
            <a:ext cx="5181600" cy="4334256"/>
          </a:xfrm>
        </p:spPr>
      </p:pic>
    </p:spTree>
    <p:extLst>
      <p:ext uri="{BB962C8B-B14F-4D97-AF65-F5344CB8AC3E}">
        <p14:creationId xmlns:p14="http://schemas.microsoft.com/office/powerpoint/2010/main" val="397455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52B73-EF04-4807-9975-87784912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Eden Project in Cornwall</a:t>
            </a:r>
            <a:endParaRPr lang="en-GB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Content Placeholder 5" descr="A picture containing building, igloo, dome, outdoor&#10;&#10;Description automatically generated">
            <a:extLst>
              <a:ext uri="{FF2B5EF4-FFF2-40B4-BE49-F238E27FC236}">
                <a16:creationId xmlns:a16="http://schemas.microsoft.com/office/drawing/2014/main" xmlns="" id="{2E212EA0-B110-4144-AA25-9E6E43C9A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8412"/>
            <a:ext cx="5181600" cy="3445764"/>
          </a:xfrm>
        </p:spPr>
      </p:pic>
      <p:pic>
        <p:nvPicPr>
          <p:cNvPr id="8" name="Content Placeholder 7" descr="A picture containing building, train, green, bridge&#10;&#10;Description automatically generated">
            <a:extLst>
              <a:ext uri="{FF2B5EF4-FFF2-40B4-BE49-F238E27FC236}">
                <a16:creationId xmlns:a16="http://schemas.microsoft.com/office/drawing/2014/main" xmlns="" id="{18101624-7316-4D21-8CD7-5161AA8211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82044"/>
            <a:ext cx="5181600" cy="3238500"/>
          </a:xfrm>
        </p:spPr>
      </p:pic>
    </p:spTree>
    <p:extLst>
      <p:ext uri="{BB962C8B-B14F-4D97-AF65-F5344CB8AC3E}">
        <p14:creationId xmlns:p14="http://schemas.microsoft.com/office/powerpoint/2010/main" val="2896125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Who is taking action?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Possible enquiry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Governments, politicians &amp; political parties; activists (Greta </a:t>
            </a:r>
            <a:r>
              <a:rPr lang="en-GB" dirty="0" err="1"/>
              <a:t>Thurnberg</a:t>
            </a:r>
            <a:r>
              <a:rPr lang="en-GB" dirty="0"/>
              <a:t>, Caroline Lucas &amp; Green Party); Pressure groups; NGOs; (some) manufacturers, industries and businesses; private individuals; </a:t>
            </a:r>
          </a:p>
          <a:p>
            <a:r>
              <a:rPr lang="en-GB" dirty="0"/>
              <a:t>Initiatives – e.g. Eden Project</a:t>
            </a:r>
          </a:p>
          <a:p>
            <a:r>
              <a:rPr lang="en-GB" dirty="0"/>
              <a:t>Forest schools (UK)</a:t>
            </a:r>
          </a:p>
          <a:p>
            <a:r>
              <a:rPr lang="en-GB" dirty="0"/>
              <a:t>IPCC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302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What can I/we do?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Possible enquiry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Opportunity for active citizenship activities in and/or across the school </a:t>
            </a:r>
            <a:r>
              <a:rPr lang="en-US" dirty="0" err="1"/>
              <a:t>e.g</a:t>
            </a:r>
            <a:r>
              <a:rPr lang="en-US" dirty="0"/>
              <a:t> ……..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21598"/>
            <a:ext cx="8229600" cy="751218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Book/pupils’ work scrutiny -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1772817"/>
            <a:ext cx="8260547" cy="43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25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28800" y="1412776"/>
            <a:ext cx="4038600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1. What is currently happening in the South Atlantic?</a:t>
            </a:r>
          </a:p>
          <a:p>
            <a:pPr marL="0" indent="0">
              <a:buNone/>
            </a:pPr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800" dirty="0"/>
              <a:t>                   V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>
                <a:solidFill>
                  <a:srgbClr val="C00000"/>
                </a:solidFill>
              </a:rPr>
              <a:t>2. What does this tell us about   climate and the weather?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                    V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800" dirty="0">
                <a:solidFill>
                  <a:srgbClr val="004D86"/>
                </a:solidFill>
              </a:rPr>
              <a:t>3. Is there such a thing as climate  change? – if so why?                               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                     V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>
                <a:solidFill>
                  <a:schemeClr val="accent2">
                    <a:lumMod val="50000"/>
                  </a:schemeClr>
                </a:solidFill>
              </a:rPr>
              <a:t>4. What does climate change mean for us? 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dirty="0"/>
          </a:p>
        </p:txBody>
      </p:sp>
      <p:pic>
        <p:nvPicPr>
          <p:cNvPr id="6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40" y="1412776"/>
            <a:ext cx="1650444" cy="4104456"/>
          </a:xfrm>
        </p:spPr>
      </p:pic>
      <p:sp>
        <p:nvSpPr>
          <p:cNvPr id="2" name="Rectangle 1"/>
          <p:cNvSpPr/>
          <p:nvPr/>
        </p:nvSpPr>
        <p:spPr>
          <a:xfrm>
            <a:off x="1991544" y="332657"/>
            <a:ext cx="655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Using the iceberg story as an example - think of it as the smallest of a series of Russian dolls building a scheme of work </a:t>
            </a:r>
          </a:p>
        </p:txBody>
      </p:sp>
    </p:spTree>
    <p:extLst>
      <p:ext uri="{BB962C8B-B14F-4D97-AF65-F5344CB8AC3E}">
        <p14:creationId xmlns:p14="http://schemas.microsoft.com/office/powerpoint/2010/main" val="785846481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Investigating a topical event or issue …..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was in the news last week? </a:t>
            </a:r>
          </a:p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Biggest iceberg ever about to collide with an island in the South Atlantic</a:t>
            </a:r>
            <a:r>
              <a:rPr lang="en-GB" dirty="0"/>
              <a:t>; </a:t>
            </a:r>
          </a:p>
          <a:p>
            <a:r>
              <a:rPr lang="en-GB" dirty="0"/>
              <a:t>Storm Aiden; </a:t>
            </a:r>
            <a:r>
              <a:rPr lang="en-GB" b="1" dirty="0"/>
              <a:t>Hurricane Zeta</a:t>
            </a:r>
            <a:r>
              <a:rPr lang="en-GB" dirty="0"/>
              <a:t>; Tropical Storm Laura &amp; now Hurricane Iota!</a:t>
            </a:r>
          </a:p>
        </p:txBody>
      </p:sp>
    </p:spTree>
    <p:extLst>
      <p:ext uri="{BB962C8B-B14F-4D97-AF65-F5344CB8AC3E}">
        <p14:creationId xmlns:p14="http://schemas.microsoft.com/office/powerpoint/2010/main" val="165488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A massive Antarctic iceberg the size of a small country is heading for the island of South Georgia with concerns it could disrupt the British territory’s economy and its wildlife. The giant floating ice island (A-68A) is now about 500km away from the South Georgia in Antarctica. </a:t>
            </a:r>
            <a:endParaRPr lang="en-GB" sz="1600" dirty="0">
              <a:solidFill>
                <a:srgbClr val="C00000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fontAlgn="base"/>
            <a:r>
              <a:rPr lang="en-GB" sz="2800" dirty="0"/>
              <a:t>A68a - which has the look of a hand with a pointing finger - has been riding this "iceberg alley" since breaking free from Antarctica in mid-2017. It's now just a few hundred km to the southwest of South Georgia.</a:t>
            </a:r>
          </a:p>
        </p:txBody>
      </p:sp>
    </p:spTree>
    <p:extLst>
      <p:ext uri="{BB962C8B-B14F-4D97-AF65-F5344CB8AC3E}">
        <p14:creationId xmlns:p14="http://schemas.microsoft.com/office/powerpoint/2010/main" val="379386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b="1" dirty="0">
                <a:solidFill>
                  <a:srgbClr val="C00000"/>
                </a:solidFill>
              </a:rPr>
              <a:t>The Antarctic ice giant A68a is a similar size to </a:t>
            </a:r>
            <a:r>
              <a:rPr lang="en-GB" sz="2000" b="1" dirty="0">
                <a:solidFill>
                  <a:srgbClr val="C00000"/>
                </a:solidFill>
                <a:hlinkClick r:id="rId2"/>
              </a:rPr>
              <a:t>the South Atlantic island</a:t>
            </a:r>
            <a:r>
              <a:rPr lang="en-GB" sz="2000" b="1" dirty="0">
                <a:solidFill>
                  <a:srgbClr val="C00000"/>
                </a:solidFill>
              </a:rPr>
              <a:t> of South Georgia, and there's a strong possibility the berg could now ground and anchor itself offshore of the wildlife haven.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GB" dirty="0"/>
              <a:t>If that happens, it poses a grave threat to local penguins and seals. </a:t>
            </a:r>
          </a:p>
          <a:p>
            <a:pPr fontAlgn="base"/>
            <a:r>
              <a:rPr lang="en-GB" dirty="0"/>
              <a:t>The animals' normal foraging routes could be blocked, preventing them from feeding their young properly.</a:t>
            </a:r>
          </a:p>
          <a:p>
            <a:pPr fontAlgn="base"/>
            <a:r>
              <a:rPr lang="en-GB" dirty="0"/>
              <a:t>And it goes without saying that all creatures living on the seafloor would be crushed where A68a touched down - a disturbance that would take a very long time to reverse. </a:t>
            </a:r>
          </a:p>
          <a:p>
            <a:pPr fontAlgn="base"/>
            <a:r>
              <a:rPr lang="en-GB" dirty="0"/>
              <a:t>"Ecosystems can and will bounce back of course, but there's a danger here that if this iceberg gets stuck, it could be there for 10 years," said Prof Geraint </a:t>
            </a:r>
            <a:r>
              <a:rPr lang="en-GB" dirty="0" err="1"/>
              <a:t>Tarling</a:t>
            </a:r>
            <a:r>
              <a:rPr lang="en-GB" dirty="0"/>
              <a:t> from the </a:t>
            </a:r>
            <a:r>
              <a:rPr lang="en-GB" b="1" dirty="0">
                <a:hlinkClick r:id="rId4"/>
              </a:rPr>
              <a:t>British Antarctic Survey (BAS)</a:t>
            </a:r>
            <a:r>
              <a:rPr lang="en-GB" dirty="0"/>
              <a:t>. </a:t>
            </a:r>
          </a:p>
          <a:p>
            <a:pPr fontAlgn="base"/>
            <a:r>
              <a:rPr lang="en-GB" dirty="0"/>
              <a:t>"And that would make a very big difference, not just to the ecosystem of South Georgia but </a:t>
            </a:r>
            <a:r>
              <a:rPr lang="en-GB" b="1" dirty="0">
                <a:hlinkClick r:id="rId5"/>
              </a:rPr>
              <a:t>its economy</a:t>
            </a:r>
            <a:r>
              <a:rPr lang="en-GB" dirty="0"/>
              <a:t> as well," he told BBC news.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660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What is happening here? </a:t>
            </a:r>
            <a:r>
              <a:rPr lang="en-GB" sz="2000" dirty="0">
                <a:solidFill>
                  <a:srgbClr val="C00000"/>
                </a:solidFill>
              </a:rPr>
              <a:t>(slides 7 &amp; 8)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31685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rgbClr val="C00000"/>
                </a:solidFill>
              </a:rPr>
              <a:t>Possible enquiry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GB" sz="8600" dirty="0"/>
              <a:t>Where is this happening? (Where is South Georgia </a:t>
            </a:r>
            <a:r>
              <a:rPr lang="en-GB" sz="8600" dirty="0" err="1"/>
              <a:t>etc</a:t>
            </a:r>
            <a:r>
              <a:rPr lang="en-GB" sz="8600" dirty="0"/>
              <a:t>?)</a:t>
            </a:r>
          </a:p>
          <a:p>
            <a:endParaRPr lang="en-GB" sz="8600" dirty="0"/>
          </a:p>
          <a:p>
            <a:r>
              <a:rPr lang="en-GB" sz="8600" dirty="0"/>
              <a:t>What can we see in the photograph? </a:t>
            </a:r>
          </a:p>
          <a:p>
            <a:r>
              <a:rPr lang="en-GB" sz="8600" dirty="0"/>
              <a:t>What name (number) has it been given?</a:t>
            </a:r>
          </a:p>
          <a:p>
            <a:r>
              <a:rPr lang="en-GB" sz="8600" dirty="0"/>
              <a:t>What do we know?</a:t>
            </a:r>
          </a:p>
          <a:p>
            <a:r>
              <a:rPr lang="en-GB" sz="8600" dirty="0"/>
              <a:t>What is the weather like?</a:t>
            </a:r>
          </a:p>
          <a:p>
            <a:r>
              <a:rPr lang="en-GB" sz="8600" dirty="0"/>
              <a:t>What is at risk in this area of the world?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5000" b="1" i="1" dirty="0">
                <a:solidFill>
                  <a:srgbClr val="FF0000"/>
                </a:solidFill>
              </a:rPr>
              <a:t>What is happening in the South Atlantic ocean/southern hemisphere?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3168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Points to note: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Gg aspects/dimensions</a:t>
            </a:r>
            <a:r>
              <a:rPr lang="en-GB" dirty="0"/>
              <a:t>, </a:t>
            </a:r>
            <a:r>
              <a:rPr lang="en-GB" dirty="0">
                <a:solidFill>
                  <a:srgbClr val="C00000"/>
                </a:solidFill>
              </a:rPr>
              <a:t>locations</a:t>
            </a:r>
            <a:r>
              <a:rPr lang="en-GB" dirty="0"/>
              <a:t>,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concepts &amp; potential Gg vocab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etc.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i="1" dirty="0"/>
              <a:t>In the news last week</a:t>
            </a:r>
            <a:r>
              <a:rPr lang="en-GB" sz="2000" i="1" dirty="0"/>
              <a:t>: Hurricane Zeta; Storm Aiden; giant iceberg in the South Atlantic; UK floods – each would allow ways in to issues of climate change</a:t>
            </a:r>
          </a:p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Observational skills; map/atlas skills </a:t>
            </a:r>
          </a:p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Contextual world &amp; locational knowledge</a:t>
            </a:r>
          </a:p>
          <a:p>
            <a:r>
              <a:rPr lang="en-GB" sz="2000" dirty="0">
                <a:solidFill>
                  <a:srgbClr val="C00000"/>
                </a:solidFill>
              </a:rPr>
              <a:t>Antarctica, South Georgia, Atlantic Ocean </a:t>
            </a:r>
          </a:p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Ocean, ice, hemisphere, south, iceberg, island, ecosystem,</a:t>
            </a:r>
          </a:p>
        </p:txBody>
      </p:sp>
    </p:spTree>
    <p:extLst>
      <p:ext uri="{BB962C8B-B14F-4D97-AF65-F5344CB8AC3E}">
        <p14:creationId xmlns:p14="http://schemas.microsoft.com/office/powerpoint/2010/main" val="371985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2347</Words>
  <Application>Microsoft Macintosh PowerPoint</Application>
  <PresentationFormat>Custom</PresentationFormat>
  <Paragraphs>232</Paragraphs>
  <Slides>33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Task 1 – enquiry case study topical or extreme weather event</vt:lpstr>
      <vt:lpstr>Deep Dive type questions…(viz.Ofsted)</vt:lpstr>
      <vt:lpstr>Task resources</vt:lpstr>
      <vt:lpstr>Book/pupils’ work scrutiny - indicators</vt:lpstr>
      <vt:lpstr>PowerPoint Presentation</vt:lpstr>
      <vt:lpstr>Investigating a topical event or issue …..</vt:lpstr>
      <vt:lpstr>A massive Antarctic iceberg the size of a small country is heading for the island of South Georgia with concerns it could disrupt the British territory’s economy and its wildlife. The giant floating ice island (A-68A) is now about 500km away from the South Georgia in Antarctica. </vt:lpstr>
      <vt:lpstr>    The Antarctic ice giant A68a is a similar size to the South Atlantic island of South Georgia, and there's a strong possibility the berg could now ground and anchor itself offshore of the wildlife haven.</vt:lpstr>
      <vt:lpstr>What is happening here? (slides 7 &amp; 8)</vt:lpstr>
      <vt:lpstr>&amp; what can you see here? </vt:lpstr>
      <vt:lpstr>How big is the D28 iceberg? How does it compare with A68?</vt:lpstr>
      <vt:lpstr> The Amery Ice Shelf in Antarctica has also produced its biggest iceberg (D28) in more than 50 years. </vt:lpstr>
      <vt:lpstr>PowerPoint Presentation</vt:lpstr>
      <vt:lpstr>So - what is happening in the South Atlantic? (slide 10)</vt:lpstr>
      <vt:lpstr> What is climate change? </vt:lpstr>
      <vt:lpstr>Why is climate change happening? </vt:lpstr>
      <vt:lpstr>Examples of extreme weather events</vt:lpstr>
      <vt:lpstr>PowerPoint Presentation</vt:lpstr>
      <vt:lpstr>PowerPoint Presentation</vt:lpstr>
      <vt:lpstr>PowerPoint Presentation</vt:lpstr>
      <vt:lpstr> What do we mean by ‘extreme weather’? </vt:lpstr>
      <vt:lpstr>Some effects of extreme weather</vt:lpstr>
      <vt:lpstr>PowerPoint Presentation</vt:lpstr>
      <vt:lpstr>PowerPoint Presentation</vt:lpstr>
      <vt:lpstr>PowerPoint Presentation</vt:lpstr>
      <vt:lpstr>  How is climate change related to natural disasters?  </vt:lpstr>
      <vt:lpstr>What’s to do?</vt:lpstr>
      <vt:lpstr>PowerPoint Presentation</vt:lpstr>
      <vt:lpstr>What is needed? </vt:lpstr>
      <vt:lpstr>Who’s doing what?</vt:lpstr>
      <vt:lpstr>The Eden Project in Cornwall</vt:lpstr>
      <vt:lpstr>Who is taking action? </vt:lpstr>
      <vt:lpstr>What can I/we do?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Syed Sohel</dc:creator>
  <cp:lastModifiedBy>Stuart Scott</cp:lastModifiedBy>
  <cp:revision>69</cp:revision>
  <cp:lastPrinted>2020-11-16T21:11:42Z</cp:lastPrinted>
  <dcterms:created xsi:type="dcterms:W3CDTF">2020-11-15T12:54:49Z</dcterms:created>
  <dcterms:modified xsi:type="dcterms:W3CDTF">2020-11-17T12:24:54Z</dcterms:modified>
</cp:coreProperties>
</file>