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45"/>
  </p:notesMasterIdLst>
  <p:handoutMasterIdLst>
    <p:handoutMasterId r:id="rId46"/>
  </p:handoutMasterIdLst>
  <p:sldIdLst>
    <p:sldId id="311" r:id="rId2"/>
    <p:sldId id="331" r:id="rId3"/>
    <p:sldId id="432" r:id="rId4"/>
    <p:sldId id="433" r:id="rId5"/>
    <p:sldId id="434" r:id="rId6"/>
    <p:sldId id="435" r:id="rId7"/>
    <p:sldId id="431" r:id="rId8"/>
    <p:sldId id="438" r:id="rId9"/>
    <p:sldId id="429" r:id="rId10"/>
    <p:sldId id="451" r:id="rId11"/>
    <p:sldId id="445" r:id="rId12"/>
    <p:sldId id="385" r:id="rId13"/>
    <p:sldId id="388" r:id="rId14"/>
    <p:sldId id="407" r:id="rId15"/>
    <p:sldId id="408" r:id="rId16"/>
    <p:sldId id="391" r:id="rId17"/>
    <p:sldId id="392" r:id="rId18"/>
    <p:sldId id="393" r:id="rId19"/>
    <p:sldId id="394" r:id="rId20"/>
    <p:sldId id="395" r:id="rId21"/>
    <p:sldId id="399" r:id="rId22"/>
    <p:sldId id="401" r:id="rId23"/>
    <p:sldId id="400" r:id="rId24"/>
    <p:sldId id="403" r:id="rId25"/>
    <p:sldId id="404" r:id="rId26"/>
    <p:sldId id="411" r:id="rId27"/>
    <p:sldId id="412" r:id="rId28"/>
    <p:sldId id="405" r:id="rId29"/>
    <p:sldId id="456" r:id="rId30"/>
    <p:sldId id="415" r:id="rId31"/>
    <p:sldId id="460" r:id="rId32"/>
    <p:sldId id="416" r:id="rId33"/>
    <p:sldId id="414" r:id="rId34"/>
    <p:sldId id="450" r:id="rId35"/>
    <p:sldId id="457" r:id="rId36"/>
    <p:sldId id="424" r:id="rId37"/>
    <p:sldId id="426" r:id="rId38"/>
    <p:sldId id="427" r:id="rId39"/>
    <p:sldId id="458" r:id="rId40"/>
    <p:sldId id="425" r:id="rId41"/>
    <p:sldId id="462" r:id="rId42"/>
    <p:sldId id="396" r:id="rId43"/>
    <p:sldId id="428" r:id="rId4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63D"/>
    <a:srgbClr val="2811AF"/>
    <a:srgbClr val="FF3300"/>
    <a:srgbClr val="E909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35" autoAdjust="0"/>
  </p:normalViewPr>
  <p:slideViewPr>
    <p:cSldViewPr>
      <p:cViewPr varScale="1">
        <p:scale>
          <a:sx n="27" d="100"/>
          <a:sy n="27" d="100"/>
        </p:scale>
        <p:origin x="-2704"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748" y="52"/>
      </p:cViewPr>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529F6D-AB19-406D-8379-43152AAFE81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E5DA468-54BE-41C2-A54D-C5D6DEC813AA}">
      <dgm:prSet/>
      <dgm:spPr/>
      <dgm:t>
        <a:bodyPr/>
        <a:lstStyle/>
        <a:p>
          <a:r>
            <a:rPr lang="en-GB"/>
            <a:t>Ofsted is alive and well – and has survived the pandemic!! – so the emphasis is (happily) still on delivering the whole curriculum.</a:t>
          </a:r>
          <a:endParaRPr lang="en-US"/>
        </a:p>
      </dgm:t>
    </dgm:pt>
    <dgm:pt modelId="{ADCFE3AC-6970-4F60-A3CD-83FB68DCB4C0}" type="parTrans" cxnId="{325DF699-3BAA-4B84-B2AE-0FBB9535C258}">
      <dgm:prSet/>
      <dgm:spPr/>
      <dgm:t>
        <a:bodyPr/>
        <a:lstStyle/>
        <a:p>
          <a:endParaRPr lang="en-US"/>
        </a:p>
      </dgm:t>
    </dgm:pt>
    <dgm:pt modelId="{37820726-1D10-4234-B5E1-2E383A912704}" type="sibTrans" cxnId="{325DF699-3BAA-4B84-B2AE-0FBB9535C258}">
      <dgm:prSet/>
      <dgm:spPr/>
      <dgm:t>
        <a:bodyPr/>
        <a:lstStyle/>
        <a:p>
          <a:endParaRPr lang="en-US"/>
        </a:p>
      </dgm:t>
    </dgm:pt>
    <dgm:pt modelId="{5E129C21-3528-45CB-B135-6FA50BA1AC6E}">
      <dgm:prSet/>
      <dgm:spPr/>
      <dgm:t>
        <a:bodyPr/>
        <a:lstStyle/>
        <a:p>
          <a:r>
            <a:rPr lang="en-GB"/>
            <a:t>The lockdown will have meant that individual children and groups of children have had very variable access to the humanities.</a:t>
          </a:r>
          <a:endParaRPr lang="en-US"/>
        </a:p>
      </dgm:t>
    </dgm:pt>
    <dgm:pt modelId="{D8D45C71-418F-41FA-B603-E7002350EF72}" type="parTrans" cxnId="{6C612E43-9940-4768-A60D-AC3C20C6DD29}">
      <dgm:prSet/>
      <dgm:spPr/>
      <dgm:t>
        <a:bodyPr/>
        <a:lstStyle/>
        <a:p>
          <a:endParaRPr lang="en-US"/>
        </a:p>
      </dgm:t>
    </dgm:pt>
    <dgm:pt modelId="{22CB4479-E684-4B5E-B594-2D06D99142E2}" type="sibTrans" cxnId="{6C612E43-9940-4768-A60D-AC3C20C6DD29}">
      <dgm:prSet/>
      <dgm:spPr/>
      <dgm:t>
        <a:bodyPr/>
        <a:lstStyle/>
        <a:p>
          <a:endParaRPr lang="en-US"/>
        </a:p>
      </dgm:t>
    </dgm:pt>
    <dgm:pt modelId="{07F0F27E-3E8A-4851-B67B-1FBA15589F9B}">
      <dgm:prSet/>
      <dgm:spPr/>
      <dgm:t>
        <a:bodyPr/>
        <a:lstStyle/>
        <a:p>
          <a:r>
            <a:rPr lang="en-GB" b="1" dirty="0"/>
            <a:t>What challenges face you in your role…. </a:t>
          </a:r>
          <a:r>
            <a:rPr lang="en-GB" i="1" dirty="0"/>
            <a:t>See slide 9</a:t>
          </a:r>
          <a:endParaRPr lang="en-US" dirty="0"/>
        </a:p>
      </dgm:t>
    </dgm:pt>
    <dgm:pt modelId="{038A2FB9-5E6A-416B-BC45-7203694A41E1}" type="parTrans" cxnId="{06017965-9C4A-40EB-BD8E-1D121DB9DF2E}">
      <dgm:prSet/>
      <dgm:spPr/>
      <dgm:t>
        <a:bodyPr/>
        <a:lstStyle/>
        <a:p>
          <a:endParaRPr lang="en-US"/>
        </a:p>
      </dgm:t>
    </dgm:pt>
    <dgm:pt modelId="{78E047C8-C7EF-464E-A699-100F83C09940}" type="sibTrans" cxnId="{06017965-9C4A-40EB-BD8E-1D121DB9DF2E}">
      <dgm:prSet/>
      <dgm:spPr/>
      <dgm:t>
        <a:bodyPr/>
        <a:lstStyle/>
        <a:p>
          <a:endParaRPr lang="en-US"/>
        </a:p>
      </dgm:t>
    </dgm:pt>
    <dgm:pt modelId="{0770A38A-0639-4BF8-8F40-B74093739717}" type="pres">
      <dgm:prSet presAssocID="{98529F6D-AB19-406D-8379-43152AAFE81A}" presName="linear" presStyleCnt="0">
        <dgm:presLayoutVars>
          <dgm:animLvl val="lvl"/>
          <dgm:resizeHandles val="exact"/>
        </dgm:presLayoutVars>
      </dgm:prSet>
      <dgm:spPr/>
      <dgm:t>
        <a:bodyPr/>
        <a:lstStyle/>
        <a:p>
          <a:endParaRPr lang="en-US"/>
        </a:p>
      </dgm:t>
    </dgm:pt>
    <dgm:pt modelId="{D66D9BD9-A368-4EA3-85B8-CD2011FACFDA}" type="pres">
      <dgm:prSet presAssocID="{8E5DA468-54BE-41C2-A54D-C5D6DEC813AA}" presName="parentText" presStyleLbl="node1" presStyleIdx="0" presStyleCnt="3">
        <dgm:presLayoutVars>
          <dgm:chMax val="0"/>
          <dgm:bulletEnabled val="1"/>
        </dgm:presLayoutVars>
      </dgm:prSet>
      <dgm:spPr/>
      <dgm:t>
        <a:bodyPr/>
        <a:lstStyle/>
        <a:p>
          <a:endParaRPr lang="en-US"/>
        </a:p>
      </dgm:t>
    </dgm:pt>
    <dgm:pt modelId="{ECC62E96-90F3-4A76-BF66-66B0D2342845}" type="pres">
      <dgm:prSet presAssocID="{37820726-1D10-4234-B5E1-2E383A912704}" presName="spacer" presStyleCnt="0"/>
      <dgm:spPr/>
    </dgm:pt>
    <dgm:pt modelId="{5C6D2FF3-E472-43F7-B97C-87D9F9400242}" type="pres">
      <dgm:prSet presAssocID="{5E129C21-3528-45CB-B135-6FA50BA1AC6E}" presName="parentText" presStyleLbl="node1" presStyleIdx="1" presStyleCnt="3">
        <dgm:presLayoutVars>
          <dgm:chMax val="0"/>
          <dgm:bulletEnabled val="1"/>
        </dgm:presLayoutVars>
      </dgm:prSet>
      <dgm:spPr/>
      <dgm:t>
        <a:bodyPr/>
        <a:lstStyle/>
        <a:p>
          <a:endParaRPr lang="en-US"/>
        </a:p>
      </dgm:t>
    </dgm:pt>
    <dgm:pt modelId="{E183DEF3-F1B5-403A-BCEF-589516307978}" type="pres">
      <dgm:prSet presAssocID="{22CB4479-E684-4B5E-B594-2D06D99142E2}" presName="spacer" presStyleCnt="0"/>
      <dgm:spPr/>
    </dgm:pt>
    <dgm:pt modelId="{BEADB0A0-9244-4953-B89D-AC120B598FF0}" type="pres">
      <dgm:prSet presAssocID="{07F0F27E-3E8A-4851-B67B-1FBA15589F9B}" presName="parentText" presStyleLbl="node1" presStyleIdx="2" presStyleCnt="3">
        <dgm:presLayoutVars>
          <dgm:chMax val="0"/>
          <dgm:bulletEnabled val="1"/>
        </dgm:presLayoutVars>
      </dgm:prSet>
      <dgm:spPr/>
      <dgm:t>
        <a:bodyPr/>
        <a:lstStyle/>
        <a:p>
          <a:endParaRPr lang="en-US"/>
        </a:p>
      </dgm:t>
    </dgm:pt>
  </dgm:ptLst>
  <dgm:cxnLst>
    <dgm:cxn modelId="{E23D0DAA-F19B-4612-9C3C-94536E44BCFE}" type="presOf" srcId="{07F0F27E-3E8A-4851-B67B-1FBA15589F9B}" destId="{BEADB0A0-9244-4953-B89D-AC120B598FF0}" srcOrd="0" destOrd="0" presId="urn:microsoft.com/office/officeart/2005/8/layout/vList2"/>
    <dgm:cxn modelId="{27EBF659-BC89-4ED0-B8A2-A1DE4D97AF76}" type="presOf" srcId="{98529F6D-AB19-406D-8379-43152AAFE81A}" destId="{0770A38A-0639-4BF8-8F40-B74093739717}" srcOrd="0" destOrd="0" presId="urn:microsoft.com/office/officeart/2005/8/layout/vList2"/>
    <dgm:cxn modelId="{6C612E43-9940-4768-A60D-AC3C20C6DD29}" srcId="{98529F6D-AB19-406D-8379-43152AAFE81A}" destId="{5E129C21-3528-45CB-B135-6FA50BA1AC6E}" srcOrd="1" destOrd="0" parTransId="{D8D45C71-418F-41FA-B603-E7002350EF72}" sibTransId="{22CB4479-E684-4B5E-B594-2D06D99142E2}"/>
    <dgm:cxn modelId="{325DF699-3BAA-4B84-B2AE-0FBB9535C258}" srcId="{98529F6D-AB19-406D-8379-43152AAFE81A}" destId="{8E5DA468-54BE-41C2-A54D-C5D6DEC813AA}" srcOrd="0" destOrd="0" parTransId="{ADCFE3AC-6970-4F60-A3CD-83FB68DCB4C0}" sibTransId="{37820726-1D10-4234-B5E1-2E383A912704}"/>
    <dgm:cxn modelId="{06017965-9C4A-40EB-BD8E-1D121DB9DF2E}" srcId="{98529F6D-AB19-406D-8379-43152AAFE81A}" destId="{07F0F27E-3E8A-4851-B67B-1FBA15589F9B}" srcOrd="2" destOrd="0" parTransId="{038A2FB9-5E6A-416B-BC45-7203694A41E1}" sibTransId="{78E047C8-C7EF-464E-A699-100F83C09940}"/>
    <dgm:cxn modelId="{8D6DCB2D-AF5B-4739-8FD3-C55E3DCF1827}" type="presOf" srcId="{5E129C21-3528-45CB-B135-6FA50BA1AC6E}" destId="{5C6D2FF3-E472-43F7-B97C-87D9F9400242}" srcOrd="0" destOrd="0" presId="urn:microsoft.com/office/officeart/2005/8/layout/vList2"/>
    <dgm:cxn modelId="{97698A8E-1F5F-42A9-9B37-0BFEC5F7E57C}" type="presOf" srcId="{8E5DA468-54BE-41C2-A54D-C5D6DEC813AA}" destId="{D66D9BD9-A368-4EA3-85B8-CD2011FACFDA}" srcOrd="0" destOrd="0" presId="urn:microsoft.com/office/officeart/2005/8/layout/vList2"/>
    <dgm:cxn modelId="{961137D6-6922-4CED-8E8A-7D592B3EDA5C}" type="presParOf" srcId="{0770A38A-0639-4BF8-8F40-B74093739717}" destId="{D66D9BD9-A368-4EA3-85B8-CD2011FACFDA}" srcOrd="0" destOrd="0" presId="urn:microsoft.com/office/officeart/2005/8/layout/vList2"/>
    <dgm:cxn modelId="{CC0061B2-B963-4402-8376-1E3650AFB37E}" type="presParOf" srcId="{0770A38A-0639-4BF8-8F40-B74093739717}" destId="{ECC62E96-90F3-4A76-BF66-66B0D2342845}" srcOrd="1" destOrd="0" presId="urn:microsoft.com/office/officeart/2005/8/layout/vList2"/>
    <dgm:cxn modelId="{DAAEE482-746F-46CE-86D8-11F58FD7AE01}" type="presParOf" srcId="{0770A38A-0639-4BF8-8F40-B74093739717}" destId="{5C6D2FF3-E472-43F7-B97C-87D9F9400242}" srcOrd="2" destOrd="0" presId="urn:microsoft.com/office/officeart/2005/8/layout/vList2"/>
    <dgm:cxn modelId="{99B58CF0-73D8-4341-817E-D2A8849D12C4}" type="presParOf" srcId="{0770A38A-0639-4BF8-8F40-B74093739717}" destId="{E183DEF3-F1B5-403A-BCEF-589516307978}" srcOrd="3" destOrd="0" presId="urn:microsoft.com/office/officeart/2005/8/layout/vList2"/>
    <dgm:cxn modelId="{BA4D7994-C37E-4052-AF88-5B38E3083E92}" type="presParOf" srcId="{0770A38A-0639-4BF8-8F40-B74093739717}" destId="{BEADB0A0-9244-4953-B89D-AC120B598FF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2DFEFD-423B-475E-9E3A-9D5D001AA915}"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4300D20C-CAD0-4DA5-8248-19A5121A2E25}">
      <dgm:prSet/>
      <dgm:spPr/>
      <dgm:t>
        <a:bodyPr/>
        <a:lstStyle/>
        <a:p>
          <a:r>
            <a:rPr lang="en-GB"/>
            <a:t>Theory generated from experience in maths  and speaks to linear subjects (and certain aspects of subjects) more easily than to the humanities</a:t>
          </a:r>
          <a:endParaRPr lang="en-US"/>
        </a:p>
      </dgm:t>
    </dgm:pt>
    <dgm:pt modelId="{6650A2E2-9983-466C-8446-A48EF065AA98}" type="parTrans" cxnId="{8F7760BF-01FE-48DC-8338-CACBF2442F0F}">
      <dgm:prSet/>
      <dgm:spPr/>
      <dgm:t>
        <a:bodyPr/>
        <a:lstStyle/>
        <a:p>
          <a:endParaRPr lang="en-US"/>
        </a:p>
      </dgm:t>
    </dgm:pt>
    <dgm:pt modelId="{C3F31B67-2992-470C-A738-C19B04596A9A}" type="sibTrans" cxnId="{8F7760BF-01FE-48DC-8338-CACBF2442F0F}">
      <dgm:prSet/>
      <dgm:spPr/>
      <dgm:t>
        <a:bodyPr/>
        <a:lstStyle/>
        <a:p>
          <a:endParaRPr lang="en-US"/>
        </a:p>
      </dgm:t>
    </dgm:pt>
    <dgm:pt modelId="{B473B2A6-A6E1-4458-82EC-7FA06F1237CE}">
      <dgm:prSet/>
      <dgm:spPr/>
      <dgm:t>
        <a:bodyPr/>
        <a:lstStyle/>
        <a:p>
          <a:r>
            <a:rPr lang="en-GB"/>
            <a:t>Humanities – and especially history is far too ‘messy’</a:t>
          </a:r>
          <a:endParaRPr lang="en-US"/>
        </a:p>
      </dgm:t>
    </dgm:pt>
    <dgm:pt modelId="{20ACB29E-9CFE-45D2-AB34-EBA7A71AE382}" type="parTrans" cxnId="{2E9BD331-20EB-42E6-BDE3-D900CA093D38}">
      <dgm:prSet/>
      <dgm:spPr/>
      <dgm:t>
        <a:bodyPr/>
        <a:lstStyle/>
        <a:p>
          <a:endParaRPr lang="en-US"/>
        </a:p>
      </dgm:t>
    </dgm:pt>
    <dgm:pt modelId="{6E0C8E11-B835-44F9-A47D-334F2753259A}" type="sibTrans" cxnId="{2E9BD331-20EB-42E6-BDE3-D900CA093D38}">
      <dgm:prSet/>
      <dgm:spPr/>
      <dgm:t>
        <a:bodyPr/>
        <a:lstStyle/>
        <a:p>
          <a:endParaRPr lang="en-US"/>
        </a:p>
      </dgm:t>
    </dgm:pt>
    <dgm:pt modelId="{041EA57D-AD1D-4353-A600-02FD3B8E7625}">
      <dgm:prSet/>
      <dgm:spPr/>
      <dgm:t>
        <a:bodyPr/>
        <a:lstStyle/>
        <a:p>
          <a:r>
            <a:rPr lang="en-GB"/>
            <a:t>Need therefore – to define what it should mean in our subjects.</a:t>
          </a:r>
          <a:endParaRPr lang="en-US"/>
        </a:p>
      </dgm:t>
    </dgm:pt>
    <dgm:pt modelId="{D52886AF-35C5-43EE-B7A1-D9C162ACDDD7}" type="parTrans" cxnId="{D1835ED6-8DED-4939-96A0-0B5A0722E02B}">
      <dgm:prSet/>
      <dgm:spPr/>
      <dgm:t>
        <a:bodyPr/>
        <a:lstStyle/>
        <a:p>
          <a:endParaRPr lang="en-US"/>
        </a:p>
      </dgm:t>
    </dgm:pt>
    <dgm:pt modelId="{BC30B5CF-3F79-40CE-9053-6D6630D9CD2E}" type="sibTrans" cxnId="{D1835ED6-8DED-4939-96A0-0B5A0722E02B}">
      <dgm:prSet/>
      <dgm:spPr/>
      <dgm:t>
        <a:bodyPr/>
        <a:lstStyle/>
        <a:p>
          <a:endParaRPr lang="en-US"/>
        </a:p>
      </dgm:t>
    </dgm:pt>
    <dgm:pt modelId="{81282A53-2D50-4E77-A400-CEFF03A040BB}" type="pres">
      <dgm:prSet presAssocID="{A92DFEFD-423B-475E-9E3A-9D5D001AA915}" presName="Name0" presStyleCnt="0">
        <dgm:presLayoutVars>
          <dgm:dir/>
          <dgm:animLvl val="lvl"/>
          <dgm:resizeHandles val="exact"/>
        </dgm:presLayoutVars>
      </dgm:prSet>
      <dgm:spPr/>
      <dgm:t>
        <a:bodyPr/>
        <a:lstStyle/>
        <a:p>
          <a:endParaRPr lang="en-US"/>
        </a:p>
      </dgm:t>
    </dgm:pt>
    <dgm:pt modelId="{7E7276CB-68AC-4FA9-AE14-60E0249A4405}" type="pres">
      <dgm:prSet presAssocID="{4300D20C-CAD0-4DA5-8248-19A5121A2E25}" presName="linNode" presStyleCnt="0"/>
      <dgm:spPr/>
    </dgm:pt>
    <dgm:pt modelId="{BCA81C6B-5DA6-4AC5-A022-A8264AA2DA74}" type="pres">
      <dgm:prSet presAssocID="{4300D20C-CAD0-4DA5-8248-19A5121A2E25}" presName="parentText" presStyleLbl="node1" presStyleIdx="0" presStyleCnt="3">
        <dgm:presLayoutVars>
          <dgm:chMax val="1"/>
          <dgm:bulletEnabled val="1"/>
        </dgm:presLayoutVars>
      </dgm:prSet>
      <dgm:spPr/>
      <dgm:t>
        <a:bodyPr/>
        <a:lstStyle/>
        <a:p>
          <a:endParaRPr lang="en-US"/>
        </a:p>
      </dgm:t>
    </dgm:pt>
    <dgm:pt modelId="{A0147347-2A44-4B7E-A600-7E7B63D1A701}" type="pres">
      <dgm:prSet presAssocID="{C3F31B67-2992-470C-A738-C19B04596A9A}" presName="sp" presStyleCnt="0"/>
      <dgm:spPr/>
    </dgm:pt>
    <dgm:pt modelId="{1D819503-8F6E-4A18-A305-8292D2A0245C}" type="pres">
      <dgm:prSet presAssocID="{B473B2A6-A6E1-4458-82EC-7FA06F1237CE}" presName="linNode" presStyleCnt="0"/>
      <dgm:spPr/>
    </dgm:pt>
    <dgm:pt modelId="{B32ACB53-21CF-445E-8E78-D212CBAEA9A3}" type="pres">
      <dgm:prSet presAssocID="{B473B2A6-A6E1-4458-82EC-7FA06F1237CE}" presName="parentText" presStyleLbl="node1" presStyleIdx="1" presStyleCnt="3">
        <dgm:presLayoutVars>
          <dgm:chMax val="1"/>
          <dgm:bulletEnabled val="1"/>
        </dgm:presLayoutVars>
      </dgm:prSet>
      <dgm:spPr/>
      <dgm:t>
        <a:bodyPr/>
        <a:lstStyle/>
        <a:p>
          <a:endParaRPr lang="en-US"/>
        </a:p>
      </dgm:t>
    </dgm:pt>
    <dgm:pt modelId="{1A9A4A27-7206-46B6-AE4D-F7F2D7211972}" type="pres">
      <dgm:prSet presAssocID="{6E0C8E11-B835-44F9-A47D-334F2753259A}" presName="sp" presStyleCnt="0"/>
      <dgm:spPr/>
    </dgm:pt>
    <dgm:pt modelId="{0E9E1C21-1D5A-4A7E-8B1A-1721EF67CE72}" type="pres">
      <dgm:prSet presAssocID="{041EA57D-AD1D-4353-A600-02FD3B8E7625}" presName="linNode" presStyleCnt="0"/>
      <dgm:spPr/>
    </dgm:pt>
    <dgm:pt modelId="{B53E202C-32FA-487C-9BFC-7975E986D6D9}" type="pres">
      <dgm:prSet presAssocID="{041EA57D-AD1D-4353-A600-02FD3B8E7625}" presName="parentText" presStyleLbl="node1" presStyleIdx="2" presStyleCnt="3">
        <dgm:presLayoutVars>
          <dgm:chMax val="1"/>
          <dgm:bulletEnabled val="1"/>
        </dgm:presLayoutVars>
      </dgm:prSet>
      <dgm:spPr/>
      <dgm:t>
        <a:bodyPr/>
        <a:lstStyle/>
        <a:p>
          <a:endParaRPr lang="en-US"/>
        </a:p>
      </dgm:t>
    </dgm:pt>
  </dgm:ptLst>
  <dgm:cxnLst>
    <dgm:cxn modelId="{B8D76DE2-8C8A-4EBA-A01A-E27192EDB6AD}" type="presOf" srcId="{A92DFEFD-423B-475E-9E3A-9D5D001AA915}" destId="{81282A53-2D50-4E77-A400-CEFF03A040BB}" srcOrd="0" destOrd="0" presId="urn:microsoft.com/office/officeart/2005/8/layout/vList5"/>
    <dgm:cxn modelId="{D1835ED6-8DED-4939-96A0-0B5A0722E02B}" srcId="{A92DFEFD-423B-475E-9E3A-9D5D001AA915}" destId="{041EA57D-AD1D-4353-A600-02FD3B8E7625}" srcOrd="2" destOrd="0" parTransId="{D52886AF-35C5-43EE-B7A1-D9C162ACDDD7}" sibTransId="{BC30B5CF-3F79-40CE-9053-6D6630D9CD2E}"/>
    <dgm:cxn modelId="{8F7760BF-01FE-48DC-8338-CACBF2442F0F}" srcId="{A92DFEFD-423B-475E-9E3A-9D5D001AA915}" destId="{4300D20C-CAD0-4DA5-8248-19A5121A2E25}" srcOrd="0" destOrd="0" parTransId="{6650A2E2-9983-466C-8446-A48EF065AA98}" sibTransId="{C3F31B67-2992-470C-A738-C19B04596A9A}"/>
    <dgm:cxn modelId="{79BEF0A5-6481-44AF-A8DB-AD641B48F912}" type="presOf" srcId="{4300D20C-CAD0-4DA5-8248-19A5121A2E25}" destId="{BCA81C6B-5DA6-4AC5-A022-A8264AA2DA74}" srcOrd="0" destOrd="0" presId="urn:microsoft.com/office/officeart/2005/8/layout/vList5"/>
    <dgm:cxn modelId="{2E9BD331-20EB-42E6-BDE3-D900CA093D38}" srcId="{A92DFEFD-423B-475E-9E3A-9D5D001AA915}" destId="{B473B2A6-A6E1-4458-82EC-7FA06F1237CE}" srcOrd="1" destOrd="0" parTransId="{20ACB29E-9CFE-45D2-AB34-EBA7A71AE382}" sibTransId="{6E0C8E11-B835-44F9-A47D-334F2753259A}"/>
    <dgm:cxn modelId="{7F0C5EE7-3B6F-4E73-A69C-919F94F14E61}" type="presOf" srcId="{041EA57D-AD1D-4353-A600-02FD3B8E7625}" destId="{B53E202C-32FA-487C-9BFC-7975E986D6D9}" srcOrd="0" destOrd="0" presId="urn:microsoft.com/office/officeart/2005/8/layout/vList5"/>
    <dgm:cxn modelId="{06A818CE-3C81-4AEC-B03E-CC52AAE9B179}" type="presOf" srcId="{B473B2A6-A6E1-4458-82EC-7FA06F1237CE}" destId="{B32ACB53-21CF-445E-8E78-D212CBAEA9A3}" srcOrd="0" destOrd="0" presId="urn:microsoft.com/office/officeart/2005/8/layout/vList5"/>
    <dgm:cxn modelId="{57A4E2D8-8567-4CA4-BF36-3FE6CC277DF1}" type="presParOf" srcId="{81282A53-2D50-4E77-A400-CEFF03A040BB}" destId="{7E7276CB-68AC-4FA9-AE14-60E0249A4405}" srcOrd="0" destOrd="0" presId="urn:microsoft.com/office/officeart/2005/8/layout/vList5"/>
    <dgm:cxn modelId="{0DB0CE68-B293-4F55-BBB2-F87FAF62650C}" type="presParOf" srcId="{7E7276CB-68AC-4FA9-AE14-60E0249A4405}" destId="{BCA81C6B-5DA6-4AC5-A022-A8264AA2DA74}" srcOrd="0" destOrd="0" presId="urn:microsoft.com/office/officeart/2005/8/layout/vList5"/>
    <dgm:cxn modelId="{C532DA98-33A1-45C8-B66C-908279998B77}" type="presParOf" srcId="{81282A53-2D50-4E77-A400-CEFF03A040BB}" destId="{A0147347-2A44-4B7E-A600-7E7B63D1A701}" srcOrd="1" destOrd="0" presId="urn:microsoft.com/office/officeart/2005/8/layout/vList5"/>
    <dgm:cxn modelId="{37E558FE-83DC-436C-9C2B-1CCBAC41EA42}" type="presParOf" srcId="{81282A53-2D50-4E77-A400-CEFF03A040BB}" destId="{1D819503-8F6E-4A18-A305-8292D2A0245C}" srcOrd="2" destOrd="0" presId="urn:microsoft.com/office/officeart/2005/8/layout/vList5"/>
    <dgm:cxn modelId="{6F07E444-C24E-4590-9590-FEEE6EF3E6A4}" type="presParOf" srcId="{1D819503-8F6E-4A18-A305-8292D2A0245C}" destId="{B32ACB53-21CF-445E-8E78-D212CBAEA9A3}" srcOrd="0" destOrd="0" presId="urn:microsoft.com/office/officeart/2005/8/layout/vList5"/>
    <dgm:cxn modelId="{09DED66F-1C20-492A-BE7B-A819D98BA478}" type="presParOf" srcId="{81282A53-2D50-4E77-A400-CEFF03A040BB}" destId="{1A9A4A27-7206-46B6-AE4D-F7F2D7211972}" srcOrd="3" destOrd="0" presId="urn:microsoft.com/office/officeart/2005/8/layout/vList5"/>
    <dgm:cxn modelId="{321A1319-CA1B-48D4-AAD6-6685E139CD89}" type="presParOf" srcId="{81282A53-2D50-4E77-A400-CEFF03A040BB}" destId="{0E9E1C21-1D5A-4A7E-8B1A-1721EF67CE72}" srcOrd="4" destOrd="0" presId="urn:microsoft.com/office/officeart/2005/8/layout/vList5"/>
    <dgm:cxn modelId="{87540E61-36F0-47C5-A01E-AC9BB458A9CF}" type="presParOf" srcId="{0E9E1C21-1D5A-4A7E-8B1A-1721EF67CE72}" destId="{B53E202C-32FA-487C-9BFC-7975E986D6D9}"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E7DDA1-3FE4-40E8-AEC0-356B18CB2411}" type="doc">
      <dgm:prSet loTypeId="urn:microsoft.com/office/officeart/2005/8/layout/venn1" loCatId="relationship" qsTypeId="urn:microsoft.com/office/officeart/2005/8/quickstyle/simple1" qsCatId="simple" csTypeId="urn:microsoft.com/office/officeart/2005/8/colors/accent1_2" csCatId="accent1" phldr="1"/>
      <dgm:spPr/>
    </dgm:pt>
    <dgm:pt modelId="{E187F794-B85D-4495-851C-FDA3183A565C}">
      <dgm:prSet phldrT="[Text]"/>
      <dgm:spPr>
        <a:solidFill>
          <a:srgbClr val="FFC000">
            <a:alpha val="50000"/>
          </a:srgbClr>
        </a:solidFill>
      </dgm:spPr>
      <dgm:t>
        <a:bodyPr/>
        <a:lstStyle/>
        <a:p>
          <a:r>
            <a:rPr lang="en-GB" dirty="0"/>
            <a:t>Methods of enquiry</a:t>
          </a:r>
        </a:p>
      </dgm:t>
    </dgm:pt>
    <dgm:pt modelId="{DD7CC883-0616-435E-82E8-C14D3D8BB1F9}" type="parTrans" cxnId="{1DC6394A-5B8A-49B7-A573-FAF58C0D0A1F}">
      <dgm:prSet/>
      <dgm:spPr/>
      <dgm:t>
        <a:bodyPr/>
        <a:lstStyle/>
        <a:p>
          <a:endParaRPr lang="en-GB"/>
        </a:p>
      </dgm:t>
    </dgm:pt>
    <dgm:pt modelId="{761FCDA6-89FB-4E26-B199-18B5BBE411D1}" type="sibTrans" cxnId="{1DC6394A-5B8A-49B7-A573-FAF58C0D0A1F}">
      <dgm:prSet/>
      <dgm:spPr/>
      <dgm:t>
        <a:bodyPr/>
        <a:lstStyle/>
        <a:p>
          <a:endParaRPr lang="en-GB"/>
        </a:p>
      </dgm:t>
    </dgm:pt>
    <dgm:pt modelId="{76BBCC38-6A60-45F5-B456-60536184C59C}">
      <dgm:prSet phldrT="[Text]"/>
      <dgm:spPr>
        <a:solidFill>
          <a:srgbClr val="92D050"/>
        </a:solidFill>
      </dgm:spPr>
      <dgm:t>
        <a:bodyPr/>
        <a:lstStyle/>
        <a:p>
          <a:r>
            <a:rPr lang="en-GB" dirty="0"/>
            <a:t>Disciplinary knowledge</a:t>
          </a:r>
        </a:p>
      </dgm:t>
    </dgm:pt>
    <dgm:pt modelId="{DA9D3D6C-5C8A-4433-8B37-69DF5946E63E}" type="parTrans" cxnId="{F658EC84-B649-42DA-8846-1DC5431DF32C}">
      <dgm:prSet/>
      <dgm:spPr/>
      <dgm:t>
        <a:bodyPr/>
        <a:lstStyle/>
        <a:p>
          <a:endParaRPr lang="en-GB"/>
        </a:p>
      </dgm:t>
    </dgm:pt>
    <dgm:pt modelId="{2F3119BD-B0F6-4143-93D3-5C39B38CB118}" type="sibTrans" cxnId="{F658EC84-B649-42DA-8846-1DC5431DF32C}">
      <dgm:prSet/>
      <dgm:spPr/>
      <dgm:t>
        <a:bodyPr/>
        <a:lstStyle/>
        <a:p>
          <a:endParaRPr lang="en-GB"/>
        </a:p>
      </dgm:t>
    </dgm:pt>
    <dgm:pt modelId="{CB4D6C81-511B-4BEA-B264-1CF9EC4BDE6E}">
      <dgm:prSet phldrT="[Text]"/>
      <dgm:spPr>
        <a:solidFill>
          <a:srgbClr val="00B0F0">
            <a:alpha val="50000"/>
          </a:srgbClr>
        </a:solidFill>
      </dgm:spPr>
      <dgm:t>
        <a:bodyPr/>
        <a:lstStyle/>
        <a:p>
          <a:r>
            <a:rPr lang="en-GB" dirty="0"/>
            <a:t>Substantive knowledge</a:t>
          </a:r>
        </a:p>
      </dgm:t>
    </dgm:pt>
    <dgm:pt modelId="{758DB934-DAB6-417C-AA66-A04821668D30}" type="parTrans" cxnId="{24072405-9199-4005-A7C4-41A25928C4DE}">
      <dgm:prSet/>
      <dgm:spPr/>
      <dgm:t>
        <a:bodyPr/>
        <a:lstStyle/>
        <a:p>
          <a:endParaRPr lang="en-GB"/>
        </a:p>
      </dgm:t>
    </dgm:pt>
    <dgm:pt modelId="{80436AB2-4B64-4189-BA60-423995970208}" type="sibTrans" cxnId="{24072405-9199-4005-A7C4-41A25928C4DE}">
      <dgm:prSet/>
      <dgm:spPr/>
      <dgm:t>
        <a:bodyPr/>
        <a:lstStyle/>
        <a:p>
          <a:endParaRPr lang="en-GB"/>
        </a:p>
      </dgm:t>
    </dgm:pt>
    <dgm:pt modelId="{4AC08240-EBE3-470A-A522-3EE55F326AEE}" type="pres">
      <dgm:prSet presAssocID="{6DE7DDA1-3FE4-40E8-AEC0-356B18CB2411}" presName="compositeShape" presStyleCnt="0">
        <dgm:presLayoutVars>
          <dgm:chMax val="7"/>
          <dgm:dir/>
          <dgm:resizeHandles val="exact"/>
        </dgm:presLayoutVars>
      </dgm:prSet>
      <dgm:spPr/>
    </dgm:pt>
    <dgm:pt modelId="{B3CA465F-069B-4FF8-8B76-9B1880992AA8}" type="pres">
      <dgm:prSet presAssocID="{E187F794-B85D-4495-851C-FDA3183A565C}" presName="circ1" presStyleLbl="vennNode1" presStyleIdx="0" presStyleCnt="3" custLinFactNeighborX="24926" custLinFactNeighborY="170"/>
      <dgm:spPr/>
      <dgm:t>
        <a:bodyPr/>
        <a:lstStyle/>
        <a:p>
          <a:endParaRPr lang="en-US"/>
        </a:p>
      </dgm:t>
    </dgm:pt>
    <dgm:pt modelId="{6A4CCE63-FE6D-4A1B-B5EB-1C6BDB8C783D}" type="pres">
      <dgm:prSet presAssocID="{E187F794-B85D-4495-851C-FDA3183A565C}" presName="circ1Tx" presStyleLbl="revTx" presStyleIdx="0" presStyleCnt="0">
        <dgm:presLayoutVars>
          <dgm:chMax val="0"/>
          <dgm:chPref val="0"/>
          <dgm:bulletEnabled val="1"/>
        </dgm:presLayoutVars>
      </dgm:prSet>
      <dgm:spPr/>
      <dgm:t>
        <a:bodyPr/>
        <a:lstStyle/>
        <a:p>
          <a:endParaRPr lang="en-US"/>
        </a:p>
      </dgm:t>
    </dgm:pt>
    <dgm:pt modelId="{51F584ED-BA64-44A3-A68E-49CF3214F17F}" type="pres">
      <dgm:prSet presAssocID="{76BBCC38-6A60-45F5-B456-60536184C59C}" presName="circ2" presStyleLbl="vennNode1" presStyleIdx="1" presStyleCnt="3" custLinFactNeighborX="-61306" custLinFactNeighborY="3490"/>
      <dgm:spPr/>
      <dgm:t>
        <a:bodyPr/>
        <a:lstStyle/>
        <a:p>
          <a:endParaRPr lang="en-US"/>
        </a:p>
      </dgm:t>
    </dgm:pt>
    <dgm:pt modelId="{3FF68CA6-7E9F-4BEE-A2E6-B765452C5C9A}" type="pres">
      <dgm:prSet presAssocID="{76BBCC38-6A60-45F5-B456-60536184C59C}" presName="circ2Tx" presStyleLbl="revTx" presStyleIdx="0" presStyleCnt="0">
        <dgm:presLayoutVars>
          <dgm:chMax val="0"/>
          <dgm:chPref val="0"/>
          <dgm:bulletEnabled val="1"/>
        </dgm:presLayoutVars>
      </dgm:prSet>
      <dgm:spPr/>
      <dgm:t>
        <a:bodyPr/>
        <a:lstStyle/>
        <a:p>
          <a:endParaRPr lang="en-US"/>
        </a:p>
      </dgm:t>
    </dgm:pt>
    <dgm:pt modelId="{959F9E44-74E4-4866-9957-9EAA9B60DBA0}" type="pres">
      <dgm:prSet presAssocID="{CB4D6C81-511B-4BEA-B264-1CF9EC4BDE6E}" presName="circ3" presStyleLbl="vennNode1" presStyleIdx="2" presStyleCnt="3" custLinFactNeighborX="-20482" custLinFactNeighborY="-65464"/>
      <dgm:spPr/>
      <dgm:t>
        <a:bodyPr/>
        <a:lstStyle/>
        <a:p>
          <a:endParaRPr lang="en-US"/>
        </a:p>
      </dgm:t>
    </dgm:pt>
    <dgm:pt modelId="{0E3B0D08-BFBA-4BCB-86F0-085BD2E422D4}" type="pres">
      <dgm:prSet presAssocID="{CB4D6C81-511B-4BEA-B264-1CF9EC4BDE6E}" presName="circ3Tx" presStyleLbl="revTx" presStyleIdx="0" presStyleCnt="0">
        <dgm:presLayoutVars>
          <dgm:chMax val="0"/>
          <dgm:chPref val="0"/>
          <dgm:bulletEnabled val="1"/>
        </dgm:presLayoutVars>
      </dgm:prSet>
      <dgm:spPr/>
      <dgm:t>
        <a:bodyPr/>
        <a:lstStyle/>
        <a:p>
          <a:endParaRPr lang="en-US"/>
        </a:p>
      </dgm:t>
    </dgm:pt>
  </dgm:ptLst>
  <dgm:cxnLst>
    <dgm:cxn modelId="{58C1803C-1516-4B7F-90ED-141C9CF0ABAD}" type="presOf" srcId="{E187F794-B85D-4495-851C-FDA3183A565C}" destId="{6A4CCE63-FE6D-4A1B-B5EB-1C6BDB8C783D}" srcOrd="1" destOrd="0" presId="urn:microsoft.com/office/officeart/2005/8/layout/venn1"/>
    <dgm:cxn modelId="{133229B0-08FD-4047-8FC0-AEB71D14A00A}" type="presOf" srcId="{76BBCC38-6A60-45F5-B456-60536184C59C}" destId="{3FF68CA6-7E9F-4BEE-A2E6-B765452C5C9A}" srcOrd="1" destOrd="0" presId="urn:microsoft.com/office/officeart/2005/8/layout/venn1"/>
    <dgm:cxn modelId="{FC2F55C1-44EA-487F-BEAD-29CD733C3B01}" type="presOf" srcId="{E187F794-B85D-4495-851C-FDA3183A565C}" destId="{B3CA465F-069B-4FF8-8B76-9B1880992AA8}" srcOrd="0" destOrd="0" presId="urn:microsoft.com/office/officeart/2005/8/layout/venn1"/>
    <dgm:cxn modelId="{F658EC84-B649-42DA-8846-1DC5431DF32C}" srcId="{6DE7DDA1-3FE4-40E8-AEC0-356B18CB2411}" destId="{76BBCC38-6A60-45F5-B456-60536184C59C}" srcOrd="1" destOrd="0" parTransId="{DA9D3D6C-5C8A-4433-8B37-69DF5946E63E}" sibTransId="{2F3119BD-B0F6-4143-93D3-5C39B38CB118}"/>
    <dgm:cxn modelId="{01E582FC-C3BA-40A7-BEBA-878BF4128153}" type="presOf" srcId="{76BBCC38-6A60-45F5-B456-60536184C59C}" destId="{51F584ED-BA64-44A3-A68E-49CF3214F17F}" srcOrd="0" destOrd="0" presId="urn:microsoft.com/office/officeart/2005/8/layout/venn1"/>
    <dgm:cxn modelId="{1DC6394A-5B8A-49B7-A573-FAF58C0D0A1F}" srcId="{6DE7DDA1-3FE4-40E8-AEC0-356B18CB2411}" destId="{E187F794-B85D-4495-851C-FDA3183A565C}" srcOrd="0" destOrd="0" parTransId="{DD7CC883-0616-435E-82E8-C14D3D8BB1F9}" sibTransId="{761FCDA6-89FB-4E26-B199-18B5BBE411D1}"/>
    <dgm:cxn modelId="{4FD8D66E-E9FB-4038-BDA3-84F02C3CDC33}" type="presOf" srcId="{6DE7DDA1-3FE4-40E8-AEC0-356B18CB2411}" destId="{4AC08240-EBE3-470A-A522-3EE55F326AEE}" srcOrd="0" destOrd="0" presId="urn:microsoft.com/office/officeart/2005/8/layout/venn1"/>
    <dgm:cxn modelId="{B8B7CEF7-E722-4E71-AF17-A6463F6C25BA}" type="presOf" srcId="{CB4D6C81-511B-4BEA-B264-1CF9EC4BDE6E}" destId="{0E3B0D08-BFBA-4BCB-86F0-085BD2E422D4}" srcOrd="1" destOrd="0" presId="urn:microsoft.com/office/officeart/2005/8/layout/venn1"/>
    <dgm:cxn modelId="{51282BFF-0CF1-4F5B-B7A1-52D80799214F}" type="presOf" srcId="{CB4D6C81-511B-4BEA-B264-1CF9EC4BDE6E}" destId="{959F9E44-74E4-4866-9957-9EAA9B60DBA0}" srcOrd="0" destOrd="0" presId="urn:microsoft.com/office/officeart/2005/8/layout/venn1"/>
    <dgm:cxn modelId="{24072405-9199-4005-A7C4-41A25928C4DE}" srcId="{6DE7DDA1-3FE4-40E8-AEC0-356B18CB2411}" destId="{CB4D6C81-511B-4BEA-B264-1CF9EC4BDE6E}" srcOrd="2" destOrd="0" parTransId="{758DB934-DAB6-417C-AA66-A04821668D30}" sibTransId="{80436AB2-4B64-4189-BA60-423995970208}"/>
    <dgm:cxn modelId="{0E76C434-076F-43E7-884E-76F1E970228F}" type="presParOf" srcId="{4AC08240-EBE3-470A-A522-3EE55F326AEE}" destId="{B3CA465F-069B-4FF8-8B76-9B1880992AA8}" srcOrd="0" destOrd="0" presId="urn:microsoft.com/office/officeart/2005/8/layout/venn1"/>
    <dgm:cxn modelId="{6CFD9FD6-AB2D-44E7-8229-95B1AB2C2168}" type="presParOf" srcId="{4AC08240-EBE3-470A-A522-3EE55F326AEE}" destId="{6A4CCE63-FE6D-4A1B-B5EB-1C6BDB8C783D}" srcOrd="1" destOrd="0" presId="urn:microsoft.com/office/officeart/2005/8/layout/venn1"/>
    <dgm:cxn modelId="{CB4686BF-788C-4CEA-A8A8-070FE6FED598}" type="presParOf" srcId="{4AC08240-EBE3-470A-A522-3EE55F326AEE}" destId="{51F584ED-BA64-44A3-A68E-49CF3214F17F}" srcOrd="2" destOrd="0" presId="urn:microsoft.com/office/officeart/2005/8/layout/venn1"/>
    <dgm:cxn modelId="{21BBD7BF-3FB2-4EEF-BD2B-3D9339EEFCFA}" type="presParOf" srcId="{4AC08240-EBE3-470A-A522-3EE55F326AEE}" destId="{3FF68CA6-7E9F-4BEE-A2E6-B765452C5C9A}" srcOrd="3" destOrd="0" presId="urn:microsoft.com/office/officeart/2005/8/layout/venn1"/>
    <dgm:cxn modelId="{A1D8C960-4BD1-416C-A187-D2149F13EDA3}" type="presParOf" srcId="{4AC08240-EBE3-470A-A522-3EE55F326AEE}" destId="{959F9E44-74E4-4866-9957-9EAA9B60DBA0}" srcOrd="4" destOrd="0" presId="urn:microsoft.com/office/officeart/2005/8/layout/venn1"/>
    <dgm:cxn modelId="{B6421791-4711-4716-9AAF-A7A603A75482}" type="presParOf" srcId="{4AC08240-EBE3-470A-A522-3EE55F326AEE}" destId="{0E3B0D08-BFBA-4BCB-86F0-085BD2E422D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D9BD9-A368-4EA3-85B8-CD2011FACFDA}">
      <dsp:nvSpPr>
        <dsp:cNvPr id="0" name=""/>
        <dsp:cNvSpPr/>
      </dsp:nvSpPr>
      <dsp:spPr>
        <a:xfrm>
          <a:off x="0" y="252035"/>
          <a:ext cx="4588002" cy="1684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a:t>Ofsted is alive and well – and has survived the pandemic!! – so the emphasis is (happily) still on delivering the whole curriculum.</a:t>
          </a:r>
          <a:endParaRPr lang="en-US" sz="2400" kern="1200"/>
        </a:p>
      </dsp:txBody>
      <dsp:txXfrm>
        <a:off x="82245" y="334280"/>
        <a:ext cx="4423512" cy="1520310"/>
      </dsp:txXfrm>
    </dsp:sp>
    <dsp:sp modelId="{5C6D2FF3-E472-43F7-B97C-87D9F9400242}">
      <dsp:nvSpPr>
        <dsp:cNvPr id="0" name=""/>
        <dsp:cNvSpPr/>
      </dsp:nvSpPr>
      <dsp:spPr>
        <a:xfrm>
          <a:off x="0" y="2005955"/>
          <a:ext cx="4588002" cy="16848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a:t>The lockdown will have meant that individual children and groups of children have had very variable access to the humanities.</a:t>
          </a:r>
          <a:endParaRPr lang="en-US" sz="2400" kern="1200"/>
        </a:p>
      </dsp:txBody>
      <dsp:txXfrm>
        <a:off x="82245" y="2088200"/>
        <a:ext cx="4423512" cy="1520310"/>
      </dsp:txXfrm>
    </dsp:sp>
    <dsp:sp modelId="{BEADB0A0-9244-4953-B89D-AC120B598FF0}">
      <dsp:nvSpPr>
        <dsp:cNvPr id="0" name=""/>
        <dsp:cNvSpPr/>
      </dsp:nvSpPr>
      <dsp:spPr>
        <a:xfrm>
          <a:off x="0" y="3759875"/>
          <a:ext cx="4588002" cy="16848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b="1" kern="1200" dirty="0"/>
            <a:t>What challenges face you in your role…. </a:t>
          </a:r>
          <a:r>
            <a:rPr lang="en-GB" sz="2400" i="1" kern="1200" dirty="0"/>
            <a:t>See slide 9</a:t>
          </a:r>
          <a:endParaRPr lang="en-US" sz="2400" kern="1200" dirty="0"/>
        </a:p>
      </dsp:txBody>
      <dsp:txXfrm>
        <a:off x="82245" y="3842120"/>
        <a:ext cx="4423512" cy="1520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7923"/>
          </a:xfrm>
          <a:prstGeom prst="rect">
            <a:avLst/>
          </a:prstGeom>
        </p:spPr>
        <p:txBody>
          <a:bodyPr vert="horz" lIns="91568" tIns="45784" rIns="91568" bIns="45784" rtlCol="0"/>
          <a:lstStyle>
            <a:lvl1pPr algn="l">
              <a:defRPr sz="1200"/>
            </a:lvl1pPr>
          </a:lstStyle>
          <a:p>
            <a:endParaRPr lang="en-US"/>
          </a:p>
        </p:txBody>
      </p:sp>
      <p:sp>
        <p:nvSpPr>
          <p:cNvPr id="3" name="Date Placeholder 2"/>
          <p:cNvSpPr>
            <a:spLocks noGrp="1"/>
          </p:cNvSpPr>
          <p:nvPr>
            <p:ph type="dt" sz="quarter" idx="1"/>
          </p:nvPr>
        </p:nvSpPr>
        <p:spPr>
          <a:xfrm>
            <a:off x="3849899" y="0"/>
            <a:ext cx="2946189" cy="497923"/>
          </a:xfrm>
          <a:prstGeom prst="rect">
            <a:avLst/>
          </a:prstGeom>
        </p:spPr>
        <p:txBody>
          <a:bodyPr vert="horz" lIns="91568" tIns="45784" rIns="91568" bIns="45784" rtlCol="0"/>
          <a:lstStyle>
            <a:lvl1pPr algn="r">
              <a:defRPr sz="1200"/>
            </a:lvl1pPr>
          </a:lstStyle>
          <a:p>
            <a:fld id="{EAB4C05A-56C9-4964-83B7-A50F27CC3041}" type="datetimeFigureOut">
              <a:rPr lang="en-US" smtClean="0"/>
              <a:t>18/11/2020</a:t>
            </a:fld>
            <a:endParaRPr lang="en-US"/>
          </a:p>
        </p:txBody>
      </p:sp>
      <p:sp>
        <p:nvSpPr>
          <p:cNvPr id="4" name="Footer Placeholder 3"/>
          <p:cNvSpPr>
            <a:spLocks noGrp="1"/>
          </p:cNvSpPr>
          <p:nvPr>
            <p:ph type="ftr" sz="quarter" idx="2"/>
          </p:nvPr>
        </p:nvSpPr>
        <p:spPr>
          <a:xfrm>
            <a:off x="1" y="9428716"/>
            <a:ext cx="2946189" cy="497922"/>
          </a:xfrm>
          <a:prstGeom prst="rect">
            <a:avLst/>
          </a:prstGeom>
        </p:spPr>
        <p:txBody>
          <a:bodyPr vert="horz" lIns="91568" tIns="45784" rIns="91568" bIns="45784" rtlCol="0" anchor="b"/>
          <a:lstStyle>
            <a:lvl1pPr algn="l">
              <a:defRPr sz="1200"/>
            </a:lvl1pPr>
          </a:lstStyle>
          <a:p>
            <a:endParaRPr lang="en-US"/>
          </a:p>
        </p:txBody>
      </p:sp>
      <p:sp>
        <p:nvSpPr>
          <p:cNvPr id="5" name="Slide Number Placeholder 4"/>
          <p:cNvSpPr>
            <a:spLocks noGrp="1"/>
          </p:cNvSpPr>
          <p:nvPr>
            <p:ph type="sldNum" sz="quarter" idx="3"/>
          </p:nvPr>
        </p:nvSpPr>
        <p:spPr>
          <a:xfrm>
            <a:off x="3849899" y="9428716"/>
            <a:ext cx="2946189" cy="497922"/>
          </a:xfrm>
          <a:prstGeom prst="rect">
            <a:avLst/>
          </a:prstGeom>
        </p:spPr>
        <p:txBody>
          <a:bodyPr vert="horz" lIns="91568" tIns="45784" rIns="91568" bIns="45784" rtlCol="0" anchor="b"/>
          <a:lstStyle>
            <a:lvl1pPr algn="r">
              <a:defRPr sz="1200"/>
            </a:lvl1pPr>
          </a:lstStyle>
          <a:p>
            <a:fld id="{93A0683A-F856-47FB-A630-57B6454D402D}" type="slidenum">
              <a:rPr lang="en-US" smtClean="0"/>
              <a:t>‹#›</a:t>
            </a:fld>
            <a:endParaRPr lang="en-US"/>
          </a:p>
        </p:txBody>
      </p:sp>
    </p:spTree>
    <p:extLst>
      <p:ext uri="{BB962C8B-B14F-4D97-AF65-F5344CB8AC3E}">
        <p14:creationId xmlns:p14="http://schemas.microsoft.com/office/powerpoint/2010/main" val="3578326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568" tIns="45784" rIns="91568" bIns="45784" rtlCol="0"/>
          <a:lstStyle>
            <a:lvl1pPr algn="r">
              <a:defRPr sz="1200"/>
            </a:lvl1pPr>
          </a:lstStyle>
          <a:p>
            <a:fld id="{4CA69206-1A49-475A-9130-F9F4CF468656}" type="datetimeFigureOut">
              <a:rPr lang="en-GB" smtClean="0"/>
              <a:pPr/>
              <a:t>18/11/2020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568" tIns="45784" rIns="91568" bIns="457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568" tIns="45784" rIns="91568" bIns="45784" rtlCol="0" anchor="b"/>
          <a:lstStyle>
            <a:lvl1pPr algn="r">
              <a:defRPr sz="1200"/>
            </a:lvl1pPr>
          </a:lstStyle>
          <a:p>
            <a:fld id="{4FAB7E3E-63EB-471E-9CE8-8830295EF26C}" type="slidenum">
              <a:rPr lang="en-GB" smtClean="0"/>
              <a:pPr/>
              <a:t>‹#›</a:t>
            </a:fld>
            <a:endParaRPr lang="en-GB"/>
          </a:p>
        </p:txBody>
      </p:sp>
    </p:spTree>
    <p:extLst>
      <p:ext uri="{BB962C8B-B14F-4D97-AF65-F5344CB8AC3E}">
        <p14:creationId xmlns:p14="http://schemas.microsoft.com/office/powerpoint/2010/main" val="3790481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 Id="rId3" Type="http://schemas.openxmlformats.org/officeDocument/2006/relationships/hyperlink" Target="http://www.collaborativelearning.org/05assessment.pdf"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04coordinator.pdf" TargetMode="External"/><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 Id="rId3" Type="http://schemas.openxmlformats.org/officeDocument/2006/relationships/hyperlink" Target="http://www.collaborativelearning.org/04coordinator.pdf"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thinkinghistory.co.uk/ActivityBase/SuttonHooBurial.html" TargetMode="External"/><Relationship Id="rId4" Type="http://schemas.openxmlformats.org/officeDocument/2006/relationships/hyperlink" Target="http://www.thinkinghistory.co.uk/ActivityBase/SuttonHooBackground.html" TargetMode="External"/><Relationship Id="rId5" Type="http://schemas.openxmlformats.org/officeDocument/2006/relationships/hyperlink" Target="http://www.thinkinghistory.co.uk/ActivityBase/SuttonHooEnquiry.html" TargetMode="External"/><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04coordinator.pdf" TargetMode="External"/><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a:t>
            </a:fld>
            <a:endParaRPr lang="en-GB"/>
          </a:p>
        </p:txBody>
      </p:sp>
    </p:spTree>
    <p:extLst>
      <p:ext uri="{BB962C8B-B14F-4D97-AF65-F5344CB8AC3E}">
        <p14:creationId xmlns:p14="http://schemas.microsoft.com/office/powerpoint/2010/main" val="1851345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10</a:t>
            </a:fld>
            <a:endParaRPr lang="en-GB"/>
          </a:p>
        </p:txBody>
      </p:sp>
    </p:spTree>
    <p:extLst>
      <p:ext uri="{BB962C8B-B14F-4D97-AF65-F5344CB8AC3E}">
        <p14:creationId xmlns:p14="http://schemas.microsoft.com/office/powerpoint/2010/main" val="565698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11</a:t>
            </a:fld>
            <a:endParaRPr lang="en-GB"/>
          </a:p>
        </p:txBody>
      </p:sp>
    </p:spTree>
    <p:extLst>
      <p:ext uri="{BB962C8B-B14F-4D97-AF65-F5344CB8AC3E}">
        <p14:creationId xmlns:p14="http://schemas.microsoft.com/office/powerpoint/2010/main" val="15722349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Chronological understanding (or memory) often taken to be the mark of success (or popular</a:t>
            </a:r>
            <a:r>
              <a:rPr lang="en-GB" baseline="0" dirty="0"/>
              <a:t> benchmark) </a:t>
            </a:r>
            <a:r>
              <a:rPr lang="en-GB" dirty="0"/>
              <a:t>in history but we must set</a:t>
            </a:r>
            <a:r>
              <a:rPr lang="en-GB" baseline="0" dirty="0"/>
              <a:t> that alongside a number of other considerations …. </a:t>
            </a:r>
            <a:r>
              <a:rPr lang="en-GB" dirty="0">
                <a:hlinkClick r:id="rId3"/>
              </a:rPr>
              <a:t>http://www.collaborativelearning.org/05assessment.pdf</a:t>
            </a:r>
            <a:endParaRPr lang="en-GB" dirty="0"/>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12</a:t>
            </a:fld>
            <a:endParaRPr lang="en-GB"/>
          </a:p>
        </p:txBody>
      </p:sp>
    </p:spTree>
    <p:extLst>
      <p:ext uri="{BB962C8B-B14F-4D97-AF65-F5344CB8AC3E}">
        <p14:creationId xmlns:p14="http://schemas.microsoft.com/office/powerpoint/2010/main" val="3660444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Notes on Mastery:</a:t>
            </a:r>
          </a:p>
          <a:p>
            <a:r>
              <a:rPr lang="en-GB" sz="1200" dirty="0"/>
              <a:t>The word mastery appears in assessment systems and in discussions about assessment. Unfortunately, it is used in a number of ways and there is a risk of confusion if it is not clear which meaning is intended.</a:t>
            </a:r>
          </a:p>
          <a:p>
            <a:r>
              <a:rPr lang="en-GB" sz="1200" dirty="0"/>
              <a:t>Many schools seem to have adopted the word ‘mastery’ to denote a high level of performance against curriculum expectations. </a:t>
            </a:r>
          </a:p>
          <a:p>
            <a:r>
              <a:rPr lang="en-GB" sz="1200" dirty="0"/>
              <a:t>Mastery has also been associated with particular teaching approaches; for example with the recent promotion of mathematics Mastery. Here, ‘mastery’ denotes a focus on achieving a deeper understanding of fewer topics, through problem-solving, questioning and encouraging deep mathematical thinking. </a:t>
            </a:r>
          </a:p>
          <a:p>
            <a:r>
              <a:rPr lang="en-GB" sz="1200" dirty="0"/>
              <a:t>Also sometimes associated with this ‘mastery’ approach is a belief that all children can achieve a high standard.</a:t>
            </a:r>
          </a:p>
          <a:p>
            <a:r>
              <a:rPr lang="en-GB" sz="1200" dirty="0"/>
              <a:t>‘Mastery Learning’ is a specific approach originally developed by Bloom in the 1960s. In Bloom’s version, learning is broken down into discrete units and presented in logical order. Students are required to demonstrate mastery of the learning from each unit before being allowed to move on to the next, with the assumption that all students will achieve this level of mastery if they are appropriately supported; some may take longer and need more help, but all will get there in the end.</a:t>
            </a:r>
          </a:p>
          <a:p>
            <a:r>
              <a:rPr lang="en-GB" sz="1200" dirty="0"/>
              <a:t>Assessment [formative] is built into this process…[the teacher] identifies specific ‘corrective’ activities to help them do this.</a:t>
            </a:r>
          </a:p>
          <a:p>
            <a:r>
              <a:rPr lang="en-GB" sz="1200" dirty="0"/>
              <a:t>The current national curriculum is premised on this kind of understanding of mastery, as something which every child can aspire to and every teacher should promote.</a:t>
            </a:r>
          </a:p>
          <a:p>
            <a:r>
              <a:rPr lang="en-GB" sz="1200" dirty="0"/>
              <a:t>Levels were considered not consistent with this approach as they encouraged progression onto more difficult work while pupils still had gaps in their knowledge or understanding.</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13</a:t>
            </a:fld>
            <a:endParaRPr lang="en-GB"/>
          </a:p>
        </p:txBody>
      </p:sp>
    </p:spTree>
    <p:extLst>
      <p:ext uri="{BB962C8B-B14F-4D97-AF65-F5344CB8AC3E}">
        <p14:creationId xmlns:p14="http://schemas.microsoft.com/office/powerpoint/2010/main" val="4145760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Likely to span a wider range of time and processes in the humanities (in maths it seems to focus on mastering the aims, objectives &amp; content of a lesson or particular transaction before moving on to the next topic, process or stage) i.e. an incremental or linear model.</a:t>
            </a:r>
          </a:p>
          <a:p>
            <a:r>
              <a:rPr lang="en-GB" dirty="0"/>
              <a:t>In the humanities, progress will be relative to context and involve a number of strands developed over a longer period. It is incremental but far more difficult to assess piecemeal.</a:t>
            </a:r>
          </a:p>
          <a:p>
            <a:r>
              <a:rPr lang="en-GB" dirty="0"/>
              <a:t>The research proffered cites frequent testing (and repetition) as a reliable mechanism for setting to memory and consolidating learning. If we are to adopt these practices, we must be clear about what it is useful to test, when and how frequently and balance this against the amount of curriculum time available and range of desirable learning experiences we want to provide.</a:t>
            </a:r>
          </a:p>
          <a:p>
            <a:r>
              <a:rPr lang="en-GB" dirty="0"/>
              <a:t>Must not risk ‘reductionism’ to a narrow focus of fact checking to the exclusion of more holistic web of substantive subject knowledge,</a:t>
            </a:r>
            <a:r>
              <a:rPr lang="en-GB" baseline="0" dirty="0"/>
              <a:t> </a:t>
            </a:r>
            <a:r>
              <a:rPr lang="en-GB" dirty="0"/>
              <a:t>conceptual development and enquiry methodology.</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14</a:t>
            </a:fld>
            <a:endParaRPr lang="en-GB"/>
          </a:p>
        </p:txBody>
      </p:sp>
    </p:spTree>
    <p:extLst>
      <p:ext uri="{BB962C8B-B14F-4D97-AF65-F5344CB8AC3E}">
        <p14:creationId xmlns:p14="http://schemas.microsoft.com/office/powerpoint/2010/main" val="2332382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15</a:t>
            </a:fld>
            <a:endParaRPr lang="en-GB"/>
          </a:p>
        </p:txBody>
      </p:sp>
    </p:spTree>
    <p:extLst>
      <p:ext uri="{BB962C8B-B14F-4D97-AF65-F5344CB8AC3E}">
        <p14:creationId xmlns:p14="http://schemas.microsoft.com/office/powerpoint/2010/main" val="1789193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16</a:t>
            </a:fld>
            <a:endParaRPr lang="en-GB"/>
          </a:p>
        </p:txBody>
      </p:sp>
    </p:spTree>
    <p:extLst>
      <p:ext uri="{BB962C8B-B14F-4D97-AF65-F5344CB8AC3E}">
        <p14:creationId xmlns:p14="http://schemas.microsoft.com/office/powerpoint/2010/main" val="4141014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17</a:t>
            </a:fld>
            <a:endParaRPr lang="en-GB"/>
          </a:p>
        </p:txBody>
      </p:sp>
    </p:spTree>
    <p:extLst>
      <p:ext uri="{BB962C8B-B14F-4D97-AF65-F5344CB8AC3E}">
        <p14:creationId xmlns:p14="http://schemas.microsoft.com/office/powerpoint/2010/main" val="2008031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18</a:t>
            </a:fld>
            <a:endParaRPr lang="en-GB"/>
          </a:p>
        </p:txBody>
      </p:sp>
    </p:spTree>
    <p:extLst>
      <p:ext uri="{BB962C8B-B14F-4D97-AF65-F5344CB8AC3E}">
        <p14:creationId xmlns:p14="http://schemas.microsoft.com/office/powerpoint/2010/main" val="12093635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19</a:t>
            </a:fld>
            <a:endParaRPr lang="en-GB"/>
          </a:p>
        </p:txBody>
      </p:sp>
    </p:spTree>
    <p:extLst>
      <p:ext uri="{BB962C8B-B14F-4D97-AF65-F5344CB8AC3E}">
        <p14:creationId xmlns:p14="http://schemas.microsoft.com/office/powerpoint/2010/main" val="323077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2</a:t>
            </a:fld>
            <a:endParaRPr lang="en-GB" altLang="en-US"/>
          </a:p>
        </p:txBody>
      </p:sp>
    </p:spTree>
    <p:extLst>
      <p:ext uri="{BB962C8B-B14F-4D97-AF65-F5344CB8AC3E}">
        <p14:creationId xmlns:p14="http://schemas.microsoft.com/office/powerpoint/2010/main" val="4045875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20</a:t>
            </a:fld>
            <a:endParaRPr lang="en-GB"/>
          </a:p>
        </p:txBody>
      </p:sp>
    </p:spTree>
    <p:extLst>
      <p:ext uri="{BB962C8B-B14F-4D97-AF65-F5344CB8AC3E}">
        <p14:creationId xmlns:p14="http://schemas.microsoft.com/office/powerpoint/2010/main" val="266415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21</a:t>
            </a:fld>
            <a:endParaRPr lang="en-GB"/>
          </a:p>
        </p:txBody>
      </p:sp>
    </p:spTree>
    <p:extLst>
      <p:ext uri="{BB962C8B-B14F-4D97-AF65-F5344CB8AC3E}">
        <p14:creationId xmlns:p14="http://schemas.microsoft.com/office/powerpoint/2010/main" val="2235011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22</a:t>
            </a:fld>
            <a:endParaRPr lang="en-GB"/>
          </a:p>
        </p:txBody>
      </p:sp>
    </p:spTree>
    <p:extLst>
      <p:ext uri="{BB962C8B-B14F-4D97-AF65-F5344CB8AC3E}">
        <p14:creationId xmlns:p14="http://schemas.microsoft.com/office/powerpoint/2010/main" val="2951392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23</a:t>
            </a:fld>
            <a:endParaRPr lang="en-GB"/>
          </a:p>
        </p:txBody>
      </p:sp>
    </p:spTree>
    <p:extLst>
      <p:ext uri="{BB962C8B-B14F-4D97-AF65-F5344CB8AC3E}">
        <p14:creationId xmlns:p14="http://schemas.microsoft.com/office/powerpoint/2010/main" val="3155477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24</a:t>
            </a:fld>
            <a:endParaRPr lang="en-GB"/>
          </a:p>
        </p:txBody>
      </p:sp>
    </p:spTree>
    <p:extLst>
      <p:ext uri="{BB962C8B-B14F-4D97-AF65-F5344CB8AC3E}">
        <p14:creationId xmlns:p14="http://schemas.microsoft.com/office/powerpoint/2010/main" val="4234310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25</a:t>
            </a:fld>
            <a:endParaRPr lang="en-GB"/>
          </a:p>
        </p:txBody>
      </p:sp>
    </p:spTree>
    <p:extLst>
      <p:ext uri="{BB962C8B-B14F-4D97-AF65-F5344CB8AC3E}">
        <p14:creationId xmlns:p14="http://schemas.microsoft.com/office/powerpoint/2010/main" val="2602644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26</a:t>
            </a:fld>
            <a:endParaRPr lang="en-GB"/>
          </a:p>
        </p:txBody>
      </p:sp>
    </p:spTree>
    <p:extLst>
      <p:ext uri="{BB962C8B-B14F-4D97-AF65-F5344CB8AC3E}">
        <p14:creationId xmlns:p14="http://schemas.microsoft.com/office/powerpoint/2010/main" val="28059455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criticisms of the curriculum as currently constructed has been that</a:t>
            </a:r>
            <a:r>
              <a:rPr lang="en-GB" baseline="0" dirty="0"/>
              <a:t> it tends to lead to </a:t>
            </a:r>
            <a:r>
              <a:rPr lang="en-GB" dirty="0"/>
              <a:t>episodic and disjointed learning that gets in the way of understanding the ‘bigger picture’. This</a:t>
            </a:r>
            <a:r>
              <a:rPr lang="en-GB" baseline="0" dirty="0"/>
              <a:t> has always been the case – even when it has been a trot through time in the home country (i.e. this island’s story). There will always be gaps. Both teacher and learner must be aware of that. Building a repertoire of enquiry questions and attempting to answer them in a variety of contexts will quickly make this apparent</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27</a:t>
            </a:fld>
            <a:endParaRPr lang="en-GB"/>
          </a:p>
        </p:txBody>
      </p:sp>
    </p:spTree>
    <p:extLst>
      <p:ext uri="{BB962C8B-B14F-4D97-AF65-F5344CB8AC3E}">
        <p14:creationId xmlns:p14="http://schemas.microsoft.com/office/powerpoint/2010/main" val="39543049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http://www.collaborativelearning.org/05assessment.pdf</a:t>
            </a:r>
            <a:r>
              <a:rPr lang="en-GB" dirty="0"/>
              <a:t> </a:t>
            </a:r>
          </a:p>
          <a:p>
            <a:r>
              <a:rPr lang="en-GB" dirty="0"/>
              <a:t>HA – Jamie </a:t>
            </a:r>
            <a:r>
              <a:rPr lang="en-GB" dirty="0" err="1"/>
              <a:t>Byrom</a:t>
            </a:r>
            <a:endParaRPr lang="en-GB" dirty="0"/>
          </a:p>
          <a:p>
            <a:r>
              <a:rPr lang="en-GB" dirty="0">
                <a:hlinkClick r:id="rId4"/>
              </a:rPr>
              <a:t>http://www.collaborativelearning.org/04coordinator.pdf</a:t>
            </a:r>
            <a:r>
              <a:rPr lang="en-GB" dirty="0"/>
              <a:t> </a:t>
            </a:r>
          </a:p>
          <a:p>
            <a:r>
              <a:rPr lang="en-GB" dirty="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28</a:t>
            </a:fld>
            <a:endParaRPr lang="en-GB"/>
          </a:p>
        </p:txBody>
      </p:sp>
    </p:spTree>
    <p:extLst>
      <p:ext uri="{BB962C8B-B14F-4D97-AF65-F5344CB8AC3E}">
        <p14:creationId xmlns:p14="http://schemas.microsoft.com/office/powerpoint/2010/main" val="32910747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29</a:t>
            </a:fld>
            <a:endParaRPr lang="en-GB"/>
          </a:p>
        </p:txBody>
      </p:sp>
    </p:spTree>
    <p:extLst>
      <p:ext uri="{BB962C8B-B14F-4D97-AF65-F5344CB8AC3E}">
        <p14:creationId xmlns:p14="http://schemas.microsoft.com/office/powerpoint/2010/main" val="4005395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a:t>
            </a:fld>
            <a:endParaRPr lang="en-GB"/>
          </a:p>
        </p:txBody>
      </p:sp>
    </p:spTree>
    <p:extLst>
      <p:ext uri="{BB962C8B-B14F-4D97-AF65-F5344CB8AC3E}">
        <p14:creationId xmlns:p14="http://schemas.microsoft.com/office/powerpoint/2010/main" val="8232930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30</a:t>
            </a:fld>
            <a:endParaRPr lang="en-GB"/>
          </a:p>
        </p:txBody>
      </p:sp>
    </p:spTree>
    <p:extLst>
      <p:ext uri="{BB962C8B-B14F-4D97-AF65-F5344CB8AC3E}">
        <p14:creationId xmlns:p14="http://schemas.microsoft.com/office/powerpoint/2010/main" val="12034887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fontAlgn="auto">
              <a:spcBef>
                <a:spcPct val="20000"/>
              </a:spcBef>
              <a:spcAft>
                <a:spcPts val="0"/>
              </a:spcAft>
              <a:buFont typeface="Arial" panose="020B0604020202020204" pitchFamily="34" charset="0"/>
              <a:buNone/>
            </a:pPr>
            <a:r>
              <a:rPr lang="en-GB" sz="1200" dirty="0">
                <a:solidFill>
                  <a:prstClr val="black"/>
                </a:solidFill>
                <a:latin typeface="+mn-lt"/>
              </a:rPr>
              <a:t>Ofsted’s notes to inspectors on Deep Dives</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‘It’s not about making judgements, it’s about </a:t>
            </a:r>
            <a:r>
              <a:rPr lang="en-GB" sz="1200" b="1" dirty="0">
                <a:solidFill>
                  <a:prstClr val="black"/>
                </a:solidFill>
                <a:latin typeface="+mn-lt"/>
              </a:rPr>
              <a:t>asking questions</a:t>
            </a:r>
            <a:r>
              <a:rPr lang="en-GB" sz="1200" dirty="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Focus on intent choice &amp; sequencing, focus on </a:t>
            </a:r>
            <a:r>
              <a:rPr lang="en-GB" sz="1200" b="1" dirty="0">
                <a:solidFill>
                  <a:prstClr val="black"/>
                </a:solidFill>
                <a:latin typeface="+mn-lt"/>
              </a:rPr>
              <a:t>appropriate</a:t>
            </a:r>
            <a:r>
              <a:rPr lang="en-GB" sz="1200" dirty="0">
                <a:solidFill>
                  <a:prstClr val="black"/>
                </a:solidFill>
                <a:latin typeface="+mn-lt"/>
              </a:rPr>
              <a:t> pedagogy not general pedagogy</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Focus on  - do pupils </a:t>
            </a:r>
            <a:r>
              <a:rPr lang="en-GB" sz="1200" b="1" dirty="0">
                <a:solidFill>
                  <a:prstClr val="black"/>
                </a:solidFill>
                <a:latin typeface="+mn-lt"/>
              </a:rPr>
              <a:t>know more and remember more </a:t>
            </a:r>
            <a:r>
              <a:rPr lang="en-GB" sz="1200" dirty="0">
                <a:solidFill>
                  <a:prstClr val="black"/>
                </a:solidFill>
                <a:latin typeface="+mn-lt"/>
              </a:rPr>
              <a:t>rather than the old concept of progress?</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Work scrutiny is not about judging progress but is about seeing </a:t>
            </a:r>
            <a:r>
              <a:rPr lang="en-GB" sz="1200" b="1" dirty="0">
                <a:solidFill>
                  <a:prstClr val="black"/>
                </a:solidFill>
                <a:latin typeface="+mn-lt"/>
              </a:rPr>
              <a:t>what the planned curriculum looks like in practice </a:t>
            </a:r>
            <a:r>
              <a:rPr lang="en-GB" sz="1200" dirty="0">
                <a:solidFill>
                  <a:prstClr val="black"/>
                </a:solidFill>
                <a:latin typeface="+mn-lt"/>
              </a:rPr>
              <a:t>or how successfully the curriculum has been enacted</a:t>
            </a:r>
            <a:r>
              <a:rPr lang="en-GB" sz="1200" i="1" dirty="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i="1" dirty="0">
                <a:solidFill>
                  <a:prstClr val="black"/>
                </a:solidFill>
                <a:latin typeface="+mn-lt"/>
              </a:rPr>
              <a:t> </a:t>
            </a:r>
            <a:r>
              <a:rPr lang="en-GB" sz="1200" dirty="0">
                <a:solidFill>
                  <a:prstClr val="black"/>
                </a:solidFill>
                <a:latin typeface="+mn-lt"/>
              </a:rPr>
              <a:t>Is the stated curriculum evident in books? Are pupils drawing on a wide range of </a:t>
            </a:r>
            <a:r>
              <a:rPr lang="en-GB" sz="1200" b="1" dirty="0">
                <a:solidFill>
                  <a:prstClr val="black"/>
                </a:solidFill>
                <a:latin typeface="+mn-lt"/>
              </a:rPr>
              <a:t>prior</a:t>
            </a:r>
            <a:r>
              <a:rPr lang="en-GB" sz="1200" dirty="0">
                <a:solidFill>
                  <a:prstClr val="black"/>
                </a:solidFill>
                <a:latin typeface="+mn-lt"/>
              </a:rPr>
              <a:t> knowledge? A unit of learning is a </a:t>
            </a:r>
            <a:r>
              <a:rPr lang="en-GB" sz="1200" b="1" dirty="0">
                <a:solidFill>
                  <a:prstClr val="black"/>
                </a:solidFill>
                <a:latin typeface="+mn-lt"/>
              </a:rPr>
              <a:t>sequence of lessons </a:t>
            </a:r>
            <a:r>
              <a:rPr lang="en-GB" sz="1200" dirty="0">
                <a:solidFill>
                  <a:prstClr val="black"/>
                </a:solidFill>
                <a:latin typeface="+mn-lt"/>
              </a:rPr>
              <a:t>not an individual lesson.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dirty="0"/>
              <a:t>for chart on curriculum indicators</a:t>
            </a:r>
            <a:r>
              <a:rPr lang="en-GB" baseline="0" dirty="0"/>
              <a:t> </a:t>
            </a:r>
            <a:r>
              <a:rPr lang="en-GB" dirty="0">
                <a:hlinkClick r:id="rId3"/>
              </a:rPr>
              <a:t>http://www.collaborativelearning.org/04coordinator.pdf</a:t>
            </a:r>
            <a:endParaRPr lang="en-GB" sz="1200" dirty="0">
              <a:solidFill>
                <a:prstClr val="black"/>
              </a:solidFill>
              <a:latin typeface="+mn-lt"/>
            </a:endParaRPr>
          </a:p>
          <a:p>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32</a:t>
            </a:fld>
            <a:endParaRPr lang="en-GB" altLang="en-US"/>
          </a:p>
        </p:txBody>
      </p:sp>
    </p:spTree>
    <p:extLst>
      <p:ext uri="{BB962C8B-B14F-4D97-AF65-F5344CB8AC3E}">
        <p14:creationId xmlns:p14="http://schemas.microsoft.com/office/powerpoint/2010/main" val="26762208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none" dirty="0">
                <a:hlinkClick r:id="rId3"/>
              </a:rPr>
              <a:t>For</a:t>
            </a:r>
            <a:r>
              <a:rPr lang="en-GB" sz="1200" u="none" baseline="0" dirty="0">
                <a:hlinkClick r:id="rId3"/>
              </a:rPr>
              <a:t> related resources on Sutton </a:t>
            </a:r>
            <a:r>
              <a:rPr lang="en-GB" sz="1200" u="none" baseline="0" dirty="0" err="1">
                <a:hlinkClick r:id="rId3"/>
              </a:rPr>
              <a:t>Hoo</a:t>
            </a:r>
            <a:endParaRPr lang="en-GB" sz="1200" u="none" dirty="0">
              <a:hlinkClick r:id="rId3"/>
            </a:endParaRPr>
          </a:p>
          <a:p>
            <a:endParaRPr lang="en-GB" sz="1200" dirty="0">
              <a:hlinkClick r:id="rId3"/>
            </a:endParaRPr>
          </a:p>
          <a:p>
            <a:r>
              <a:rPr lang="en-GB" sz="1200" dirty="0">
                <a:hlinkClick r:id="rId3"/>
              </a:rPr>
              <a:t>http://www.thinkinghistory.co.uk/ActivityBase/SuttonHooBurial.html</a:t>
            </a:r>
            <a:r>
              <a:rPr lang="en-GB" sz="1200" dirty="0"/>
              <a:t> </a:t>
            </a:r>
          </a:p>
          <a:p>
            <a:r>
              <a:rPr lang="en-GB" sz="1200" dirty="0">
                <a:hlinkClick r:id="rId4"/>
              </a:rPr>
              <a:t>http://www.thinkinghistory.co.uk/ActivityBase/SuttonHooBackground.html</a:t>
            </a:r>
            <a:r>
              <a:rPr lang="en-GB" sz="1200" dirty="0"/>
              <a:t> </a:t>
            </a:r>
          </a:p>
          <a:p>
            <a:r>
              <a:rPr lang="en-GB" sz="1200" dirty="0">
                <a:hlinkClick r:id="rId5"/>
              </a:rPr>
              <a:t>http://www.thinkinghistory.co.uk/ActivityBase/SuttonHooEnquiry.html</a:t>
            </a:r>
            <a:endParaRPr lang="en-GB" sz="1200" dirty="0"/>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33</a:t>
            </a:fld>
            <a:endParaRPr lang="en-GB"/>
          </a:p>
        </p:txBody>
      </p:sp>
    </p:spTree>
    <p:extLst>
      <p:ext uri="{BB962C8B-B14F-4D97-AF65-F5344CB8AC3E}">
        <p14:creationId xmlns:p14="http://schemas.microsoft.com/office/powerpoint/2010/main" val="18029990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34</a:t>
            </a:fld>
            <a:endParaRPr lang="en-GB"/>
          </a:p>
        </p:txBody>
      </p:sp>
    </p:spTree>
    <p:extLst>
      <p:ext uri="{BB962C8B-B14F-4D97-AF65-F5344CB8AC3E}">
        <p14:creationId xmlns:p14="http://schemas.microsoft.com/office/powerpoint/2010/main" val="2015805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35</a:t>
            </a:fld>
            <a:endParaRPr lang="en-GB"/>
          </a:p>
        </p:txBody>
      </p:sp>
    </p:spTree>
    <p:extLst>
      <p:ext uri="{BB962C8B-B14F-4D97-AF65-F5344CB8AC3E}">
        <p14:creationId xmlns:p14="http://schemas.microsoft.com/office/powerpoint/2010/main" val="4453530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36</a:t>
            </a:fld>
            <a:endParaRPr lang="en-GB"/>
          </a:p>
        </p:txBody>
      </p:sp>
    </p:spTree>
    <p:extLst>
      <p:ext uri="{BB962C8B-B14F-4D97-AF65-F5344CB8AC3E}">
        <p14:creationId xmlns:p14="http://schemas.microsoft.com/office/powerpoint/2010/main" val="604421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37</a:t>
            </a:fld>
            <a:endParaRPr lang="en-GB"/>
          </a:p>
        </p:txBody>
      </p:sp>
    </p:spTree>
    <p:extLst>
      <p:ext uri="{BB962C8B-B14F-4D97-AF65-F5344CB8AC3E}">
        <p14:creationId xmlns:p14="http://schemas.microsoft.com/office/powerpoint/2010/main" val="18720651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Tips –</a:t>
            </a:r>
          </a:p>
          <a:p>
            <a:r>
              <a:rPr lang="en-GB" dirty="0"/>
              <a:t>Wikipedia will give a brief biography – bitesize is also helpful https://www.bbc.co.uk/bitesize/topics/zqhyb9q/articles/zbgxbdm </a:t>
            </a:r>
          </a:p>
          <a:p>
            <a:r>
              <a:rPr lang="en-GB" dirty="0"/>
              <a:t>The CL activity is not a full sequence of work but could fulfil an early stage in the enquiry</a:t>
            </a:r>
          </a:p>
          <a:p>
            <a:r>
              <a:rPr lang="en-GB" dirty="0"/>
              <a:t>The HA </a:t>
            </a:r>
            <a:r>
              <a:rPr lang="en-GB" dirty="0" err="1"/>
              <a:t>SoW</a:t>
            </a:r>
            <a:r>
              <a:rPr lang="en-GB" dirty="0"/>
              <a:t> is very long and detailed but could give some pointers or ideas for planning an</a:t>
            </a:r>
            <a:r>
              <a:rPr lang="en-GB" baseline="0" dirty="0"/>
              <a:t> historical enquiry.</a:t>
            </a:r>
          </a:p>
          <a:p>
            <a:r>
              <a:rPr lang="en-GB" baseline="0" dirty="0"/>
              <a:t>Useful starting points for KS1 Historical enquiries (again ignore the fact it says KS1 – guidance stands whatever the key stage) could also help.</a:t>
            </a:r>
          </a:p>
          <a:p>
            <a:r>
              <a:rPr lang="en-GB" baseline="0" dirty="0"/>
              <a:t>There is a lot if you do a google search e.g. National Archives </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38</a:t>
            </a:fld>
            <a:endParaRPr lang="en-GB"/>
          </a:p>
        </p:txBody>
      </p:sp>
    </p:spTree>
    <p:extLst>
      <p:ext uri="{BB962C8B-B14F-4D97-AF65-F5344CB8AC3E}">
        <p14:creationId xmlns:p14="http://schemas.microsoft.com/office/powerpoint/2010/main" val="6628474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39</a:t>
            </a:fld>
            <a:endParaRPr lang="en-GB"/>
          </a:p>
        </p:txBody>
      </p:sp>
    </p:spTree>
    <p:extLst>
      <p:ext uri="{BB962C8B-B14F-4D97-AF65-F5344CB8AC3E}">
        <p14:creationId xmlns:p14="http://schemas.microsoft.com/office/powerpoint/2010/main" val="5104782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40</a:t>
            </a:fld>
            <a:endParaRPr lang="en-GB"/>
          </a:p>
        </p:txBody>
      </p:sp>
    </p:spTree>
    <p:extLst>
      <p:ext uri="{BB962C8B-B14F-4D97-AF65-F5344CB8AC3E}">
        <p14:creationId xmlns:p14="http://schemas.microsoft.com/office/powerpoint/2010/main" val="118858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a:t>
            </a:fld>
            <a:endParaRPr lang="en-GB"/>
          </a:p>
        </p:txBody>
      </p:sp>
    </p:spTree>
    <p:extLst>
      <p:ext uri="{BB962C8B-B14F-4D97-AF65-F5344CB8AC3E}">
        <p14:creationId xmlns:p14="http://schemas.microsoft.com/office/powerpoint/2010/main" val="31616302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42</a:t>
            </a:fld>
            <a:endParaRPr lang="en-GB"/>
          </a:p>
        </p:txBody>
      </p:sp>
    </p:spTree>
    <p:extLst>
      <p:ext uri="{BB962C8B-B14F-4D97-AF65-F5344CB8AC3E}">
        <p14:creationId xmlns:p14="http://schemas.microsoft.com/office/powerpoint/2010/main" val="36860047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43</a:t>
            </a:fld>
            <a:endParaRPr lang="en-GB"/>
          </a:p>
        </p:txBody>
      </p:sp>
    </p:spTree>
    <p:extLst>
      <p:ext uri="{BB962C8B-B14F-4D97-AF65-F5344CB8AC3E}">
        <p14:creationId xmlns:p14="http://schemas.microsoft.com/office/powerpoint/2010/main" val="3472603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5</a:t>
            </a:fld>
            <a:endParaRPr lang="en-GB"/>
          </a:p>
        </p:txBody>
      </p:sp>
    </p:spTree>
    <p:extLst>
      <p:ext uri="{BB962C8B-B14F-4D97-AF65-F5344CB8AC3E}">
        <p14:creationId xmlns:p14="http://schemas.microsoft.com/office/powerpoint/2010/main" val="2121762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6</a:t>
            </a:fld>
            <a:endParaRPr lang="en-GB"/>
          </a:p>
        </p:txBody>
      </p:sp>
    </p:spTree>
    <p:extLst>
      <p:ext uri="{BB962C8B-B14F-4D97-AF65-F5344CB8AC3E}">
        <p14:creationId xmlns:p14="http://schemas.microsoft.com/office/powerpoint/2010/main" val="4188380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http://www.collaborativelearning.org/05assessment.pdf</a:t>
            </a:r>
            <a:r>
              <a:rPr lang="en-GB" dirty="0"/>
              <a:t> </a:t>
            </a:r>
          </a:p>
          <a:p>
            <a:r>
              <a:rPr lang="en-GB" dirty="0"/>
              <a:t>HA – Jamie </a:t>
            </a:r>
            <a:r>
              <a:rPr lang="en-GB" dirty="0" err="1"/>
              <a:t>Byrom</a:t>
            </a:r>
            <a:endParaRPr lang="en-GB" dirty="0"/>
          </a:p>
          <a:p>
            <a:r>
              <a:rPr lang="en-GB" dirty="0">
                <a:hlinkClick r:id="rId4"/>
              </a:rPr>
              <a:t>http://www.collaborativelearning.org/04coordinator.pdf</a:t>
            </a:r>
            <a:r>
              <a:rPr lang="en-GB" dirty="0"/>
              <a:t> </a:t>
            </a:r>
          </a:p>
          <a:p>
            <a:r>
              <a:rPr lang="en-GB" dirty="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7</a:t>
            </a:fld>
            <a:endParaRPr lang="en-GB"/>
          </a:p>
        </p:txBody>
      </p:sp>
    </p:spTree>
    <p:extLst>
      <p:ext uri="{BB962C8B-B14F-4D97-AF65-F5344CB8AC3E}">
        <p14:creationId xmlns:p14="http://schemas.microsoft.com/office/powerpoint/2010/main" val="3428710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8</a:t>
            </a:fld>
            <a:endParaRPr lang="en-GB"/>
          </a:p>
        </p:txBody>
      </p:sp>
    </p:spTree>
    <p:extLst>
      <p:ext uri="{BB962C8B-B14F-4D97-AF65-F5344CB8AC3E}">
        <p14:creationId xmlns:p14="http://schemas.microsoft.com/office/powerpoint/2010/main" val="4100278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9</a:t>
            </a:fld>
            <a:endParaRPr lang="en-GB"/>
          </a:p>
        </p:txBody>
      </p:sp>
    </p:spTree>
    <p:extLst>
      <p:ext uri="{BB962C8B-B14F-4D97-AF65-F5344CB8AC3E}">
        <p14:creationId xmlns:p14="http://schemas.microsoft.com/office/powerpoint/2010/main" val="1332189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18/11/2020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a:extLst>
              <a:ext uri="{FF2B5EF4-FFF2-40B4-BE49-F238E27FC236}">
                <a16:creationId xmlns:a16="http://schemas.microsoft.com/office/drawing/2014/main" xmlns="" id="{C8CF0B76-E887-4C23-828D-56A287249657}"/>
              </a:ext>
            </a:extLst>
          </p:cNvPr>
          <p:cNvSpPr/>
          <p:nvPr userDrawn="1"/>
        </p:nvSpPr>
        <p:spPr>
          <a:xfrm rot="5400000">
            <a:off x="3348856" y="-3404875"/>
            <a:ext cx="2408935" cy="9143999"/>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8" name="Right Triangle 7">
            <a:extLst>
              <a:ext uri="{FF2B5EF4-FFF2-40B4-BE49-F238E27FC236}">
                <a16:creationId xmlns:a16="http://schemas.microsoft.com/office/drawing/2014/main" xmlns="" id="{6FA2A91F-9814-40D7-A04A-DDE6A924CB5B}"/>
              </a:ext>
            </a:extLst>
          </p:cNvPr>
          <p:cNvSpPr/>
          <p:nvPr userDrawn="1"/>
        </p:nvSpPr>
        <p:spPr>
          <a:xfrm>
            <a:off x="-18676" y="4070916"/>
            <a:ext cx="9144000" cy="2805758"/>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
        <p:nvSpPr>
          <p:cNvPr id="9" name="Right Triangle 8">
            <a:extLst>
              <a:ext uri="{FF2B5EF4-FFF2-40B4-BE49-F238E27FC236}">
                <a16:creationId xmlns:a16="http://schemas.microsoft.com/office/drawing/2014/main" xmlns="" id="{8254E709-7904-4FDF-AD98-F609015B899A}"/>
              </a:ext>
            </a:extLst>
          </p:cNvPr>
          <p:cNvSpPr/>
          <p:nvPr userDrawn="1"/>
        </p:nvSpPr>
        <p:spPr>
          <a:xfrm rot="10800000">
            <a:off x="6760538" y="-56022"/>
            <a:ext cx="2458164" cy="4351025"/>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0" name="Right Triangle 9">
            <a:extLst>
              <a:ext uri="{FF2B5EF4-FFF2-40B4-BE49-F238E27FC236}">
                <a16:creationId xmlns:a16="http://schemas.microsoft.com/office/drawing/2014/main" xmlns="" id="{4D28CDB2-B911-4469-A72C-58ECF0EEABD1}"/>
              </a:ext>
            </a:extLst>
          </p:cNvPr>
          <p:cNvSpPr/>
          <p:nvPr userDrawn="1"/>
        </p:nvSpPr>
        <p:spPr>
          <a:xfrm rot="10800000" flipV="1">
            <a:off x="7694313" y="3637798"/>
            <a:ext cx="1543065" cy="3257550"/>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11" name="Picture 10" descr="BSP Logo-40.png">
            <a:extLst>
              <a:ext uri="{FF2B5EF4-FFF2-40B4-BE49-F238E27FC236}">
                <a16:creationId xmlns:a16="http://schemas.microsoft.com/office/drawing/2014/main" xmlns="" id="{68963466-A958-4072-A69A-F23B3CE686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4" y="0"/>
            <a:ext cx="3977885" cy="1481127"/>
          </a:xfrm>
          <a:prstGeom prst="rect">
            <a:avLst/>
          </a:prstGeom>
        </p:spPr>
      </p:pic>
    </p:spTree>
    <p:extLst>
      <p:ext uri="{BB962C8B-B14F-4D97-AF65-F5344CB8AC3E}">
        <p14:creationId xmlns:p14="http://schemas.microsoft.com/office/powerpoint/2010/main" val="327118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pPr defTabSz="457200"/>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3539056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pPr defTabSz="457200"/>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1522864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7244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69505953"/>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ight Triangle 5"/>
          <p:cNvSpPr/>
          <p:nvPr userDrawn="1"/>
        </p:nvSpPr>
        <p:spPr>
          <a:xfrm rot="5400000">
            <a:off x="2597057" y="-2628405"/>
            <a:ext cx="3881164"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6019800" y="-15668"/>
            <a:ext cx="3183218" cy="435102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10800000" flipV="1">
            <a:off x="6019800" y="2539654"/>
            <a:ext cx="3201894" cy="4396050"/>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6" name="Right Triangle 15"/>
          <p:cNvSpPr/>
          <p:nvPr userDrawn="1"/>
        </p:nvSpPr>
        <p:spPr>
          <a:xfrm>
            <a:off x="-34360" y="1848719"/>
            <a:ext cx="9144000" cy="5068311"/>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pic>
        <p:nvPicPr>
          <p:cNvPr id="10" name="Picture 9"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
        <p:nvSpPr>
          <p:cNvPr id="17"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8"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31944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Right Triangle 5"/>
          <p:cNvSpPr/>
          <p:nvPr userDrawn="1"/>
        </p:nvSpPr>
        <p:spPr>
          <a:xfrm rot="10800000" flipV="1">
            <a:off x="0" y="-20437"/>
            <a:ext cx="9181352" cy="691578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rot="10800000" flipV="1">
            <a:off x="6922936" y="-20435"/>
            <a:ext cx="2277092" cy="6915779"/>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6200000">
            <a:off x="5955433" y="3650753"/>
            <a:ext cx="2786254" cy="3702937"/>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9"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0"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1" name="Picture 10"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93745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Right Triangle 5"/>
          <p:cNvSpPr/>
          <p:nvPr userDrawn="1"/>
        </p:nvSpPr>
        <p:spPr>
          <a:xfrm rot="5400000">
            <a:off x="1143000" y="-1142997"/>
            <a:ext cx="6857995"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flipV="1">
            <a:off x="-2" y="-2"/>
            <a:ext cx="3529675" cy="6858002"/>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5733384" y="-4"/>
            <a:ext cx="3410612" cy="6858003"/>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5400000">
            <a:off x="915224" y="-915219"/>
            <a:ext cx="2857107" cy="4687557"/>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0"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1"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0433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18/11/2020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a:extLst>
              <a:ext uri="{FF2B5EF4-FFF2-40B4-BE49-F238E27FC236}">
                <a16:creationId xmlns:a16="http://schemas.microsoft.com/office/drawing/2014/main" xmlns="" id="{B19BBBBC-8AB9-42B5-AA30-6C2843FCFCA5}"/>
              </a:ext>
            </a:extLst>
          </p:cNvPr>
          <p:cNvSpPr/>
          <p:nvPr userDrawn="1"/>
        </p:nvSpPr>
        <p:spPr>
          <a:xfrm flipV="1">
            <a:off x="-1" y="0"/>
            <a:ext cx="9144001" cy="1213805"/>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8" name="Right Triangle 7">
            <a:extLst>
              <a:ext uri="{FF2B5EF4-FFF2-40B4-BE49-F238E27FC236}">
                <a16:creationId xmlns:a16="http://schemas.microsoft.com/office/drawing/2014/main" xmlns="" id="{EFDCF24F-62B4-42B3-A0E9-0EB88B406750}"/>
              </a:ext>
            </a:extLst>
          </p:cNvPr>
          <p:cNvSpPr/>
          <p:nvPr userDrawn="1"/>
        </p:nvSpPr>
        <p:spPr>
          <a:xfrm rot="10800000" flipH="1">
            <a:off x="-18676" y="-37349"/>
            <a:ext cx="747021" cy="184871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9" name="Picture 8" descr="BSP Logo-40.png">
            <a:extLst>
              <a:ext uri="{FF2B5EF4-FFF2-40B4-BE49-F238E27FC236}">
                <a16:creationId xmlns:a16="http://schemas.microsoft.com/office/drawing/2014/main" xmlns="" id="{B7B4A5A7-C8BB-481F-91DE-99D0F37F02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22" y="-6208"/>
            <a:ext cx="2241062" cy="834438"/>
          </a:xfrm>
          <a:prstGeom prst="rect">
            <a:avLst/>
          </a:prstGeom>
        </p:spPr>
      </p:pic>
      <p:sp>
        <p:nvSpPr>
          <p:cNvPr id="10" name="Right Triangle 9">
            <a:extLst>
              <a:ext uri="{FF2B5EF4-FFF2-40B4-BE49-F238E27FC236}">
                <a16:creationId xmlns:a16="http://schemas.microsoft.com/office/drawing/2014/main" xmlns="" id="{C363A57E-9AEC-4D70-A394-53DCF1DFF41D}"/>
              </a:ext>
            </a:extLst>
          </p:cNvPr>
          <p:cNvSpPr/>
          <p:nvPr userDrawn="1"/>
        </p:nvSpPr>
        <p:spPr>
          <a:xfrm rot="10800000">
            <a:off x="5982448" y="-56026"/>
            <a:ext cx="3198902" cy="1473664"/>
          </a:xfrm>
          <a:prstGeom prst="rtTriangle">
            <a:avLst/>
          </a:prstGeom>
          <a:gradFill flip="none" rotWithShape="1">
            <a:gsLst>
              <a:gs pos="0">
                <a:schemeClr val="accent3">
                  <a:tint val="100000"/>
                  <a:shade val="100000"/>
                  <a:satMod val="130000"/>
                </a:schemeClr>
              </a:gs>
              <a:gs pos="100000">
                <a:schemeClr val="accent3">
                  <a:tint val="50000"/>
                  <a:shade val="100000"/>
                  <a:satMod val="350000"/>
                </a:schemeClr>
              </a:gs>
            </a:gsLst>
            <a:lin ang="16200000" scaled="0"/>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1" name="Right Triangle 10">
            <a:extLst>
              <a:ext uri="{FF2B5EF4-FFF2-40B4-BE49-F238E27FC236}">
                <a16:creationId xmlns:a16="http://schemas.microsoft.com/office/drawing/2014/main" xmlns="" id="{8033704F-FECA-4280-A666-744564892FD5}"/>
              </a:ext>
            </a:extLst>
          </p:cNvPr>
          <p:cNvSpPr/>
          <p:nvPr userDrawn="1"/>
        </p:nvSpPr>
        <p:spPr>
          <a:xfrm rot="10800000">
            <a:off x="4575502" y="-72954"/>
            <a:ext cx="4605844" cy="726541"/>
          </a:xfrm>
          <a:prstGeom prst="rtTriangle">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314711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18/11/2020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a:extLst>
              <a:ext uri="{FF2B5EF4-FFF2-40B4-BE49-F238E27FC236}">
                <a16:creationId xmlns:a16="http://schemas.microsoft.com/office/drawing/2014/main" xmlns="" id="{90728257-5CD4-4067-9CF7-69FADC180525}"/>
              </a:ext>
            </a:extLst>
          </p:cNvPr>
          <p:cNvSpPr/>
          <p:nvPr userDrawn="1"/>
        </p:nvSpPr>
        <p:spPr>
          <a:xfrm rot="10800000">
            <a:off x="2590799" y="-37355"/>
            <a:ext cx="6553191" cy="4743183"/>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8" name="Picture 7" descr="BSP Logo-40.png">
            <a:extLst>
              <a:ext uri="{FF2B5EF4-FFF2-40B4-BE49-F238E27FC236}">
                <a16:creationId xmlns:a16="http://schemas.microsoft.com/office/drawing/2014/main" xmlns="" id="{223B6898-7CF7-4FA0-82CF-1E9814DAC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693" y="33087"/>
            <a:ext cx="2820004" cy="1050001"/>
          </a:xfrm>
          <a:prstGeom prst="rect">
            <a:avLst/>
          </a:prstGeom>
        </p:spPr>
      </p:pic>
      <p:sp>
        <p:nvSpPr>
          <p:cNvPr id="9" name="Right Triangle 8">
            <a:extLst>
              <a:ext uri="{FF2B5EF4-FFF2-40B4-BE49-F238E27FC236}">
                <a16:creationId xmlns:a16="http://schemas.microsoft.com/office/drawing/2014/main" xmlns="" id="{7679DAD2-746C-4406-A8BE-B7F177C345DD}"/>
              </a:ext>
            </a:extLst>
          </p:cNvPr>
          <p:cNvSpPr/>
          <p:nvPr userDrawn="1"/>
        </p:nvSpPr>
        <p:spPr>
          <a:xfrm rot="10800000">
            <a:off x="7619610" y="-37350"/>
            <a:ext cx="1561741" cy="474317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10" name="Right Triangle 9">
            <a:extLst>
              <a:ext uri="{FF2B5EF4-FFF2-40B4-BE49-F238E27FC236}">
                <a16:creationId xmlns:a16="http://schemas.microsoft.com/office/drawing/2014/main" xmlns="" id="{A95804E6-F380-42A2-83D1-21F1ACF1ACC4}"/>
              </a:ext>
            </a:extLst>
          </p:cNvPr>
          <p:cNvSpPr/>
          <p:nvPr userDrawn="1"/>
        </p:nvSpPr>
        <p:spPr>
          <a:xfrm rot="10800000">
            <a:off x="6741857" y="-72953"/>
            <a:ext cx="2439489" cy="1946546"/>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414670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pPr defTabSz="457200"/>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149533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8" name="Footer Placeholder 7"/>
          <p:cNvSpPr>
            <a:spLocks noGrp="1"/>
          </p:cNvSpPr>
          <p:nvPr>
            <p:ph type="ftr" sz="quarter" idx="11"/>
          </p:nvPr>
        </p:nvSpPr>
        <p:spPr/>
        <p:txBody>
          <a:bodyPr/>
          <a:lstStyle/>
          <a:p>
            <a:pPr defTabSz="457200"/>
            <a:endParaRPr lang="en-US">
              <a:solidFill>
                <a:srgbClr val="000000">
                  <a:tint val="75000"/>
                </a:srgbClr>
              </a:solidFill>
            </a:endParaRPr>
          </a:p>
        </p:txBody>
      </p:sp>
      <p:sp>
        <p:nvSpPr>
          <p:cNvPr id="9" name="Slide Number Placeholder 8"/>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559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4" name="Footer Placeholder 3"/>
          <p:cNvSpPr>
            <a:spLocks noGrp="1"/>
          </p:cNvSpPr>
          <p:nvPr>
            <p:ph type="ftr" sz="quarter" idx="11"/>
          </p:nvPr>
        </p:nvSpPr>
        <p:spPr/>
        <p:txBody>
          <a:bodyPr/>
          <a:lstStyle/>
          <a:p>
            <a:pPr defTabSz="457200"/>
            <a:endParaRPr lang="en-US">
              <a:solidFill>
                <a:srgbClr val="000000">
                  <a:tint val="75000"/>
                </a:srgbClr>
              </a:solidFill>
            </a:endParaRPr>
          </a:p>
        </p:txBody>
      </p:sp>
      <p:sp>
        <p:nvSpPr>
          <p:cNvPr id="5" name="Slide Number Placeholder 4"/>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121614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3" name="Footer Placeholder 2"/>
          <p:cNvSpPr>
            <a:spLocks noGrp="1"/>
          </p:cNvSpPr>
          <p:nvPr>
            <p:ph type="ftr" sz="quarter" idx="11"/>
          </p:nvPr>
        </p:nvSpPr>
        <p:spPr/>
        <p:txBody>
          <a:bodyPr/>
          <a:lstStyle/>
          <a:p>
            <a:pPr defTabSz="457200"/>
            <a:endParaRPr lang="en-US">
              <a:solidFill>
                <a:srgbClr val="000000">
                  <a:tint val="75000"/>
                </a:srgbClr>
              </a:solidFill>
            </a:endParaRPr>
          </a:p>
        </p:txBody>
      </p:sp>
      <p:sp>
        <p:nvSpPr>
          <p:cNvPr id="4" name="Slide Number Placeholder 3"/>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3579819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pPr defTabSz="457200"/>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296688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pPr defTabSz="457200"/>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42022366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579AFF8-657F-CD48-BD9A-414FA516412F}" type="datetimeFigureOut">
              <a:rPr lang="en-US" smtClean="0">
                <a:solidFill>
                  <a:srgbClr val="000000">
                    <a:tint val="75000"/>
                  </a:srgbClr>
                </a:solidFill>
              </a:rPr>
              <a:pPr defTabSz="457200"/>
              <a:t>18/11/2020</a:t>
            </a:fld>
            <a:endParaRPr lang="en-US">
              <a:solidFill>
                <a:srgbClr val="000000">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srgbClr val="000000">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3879558896"/>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711" r:id="rId13"/>
    <p:sldLayoutId id="2147483712" r:id="rId14"/>
    <p:sldLayoutId id="214748371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05enquiry.pdf" TargetMode="External"/><Relationship Id="rId5" Type="http://schemas.openxmlformats.org/officeDocument/2006/relationships/hyperlink" Target="http://www.collaborativelearning.org/04coordinator.pdf" TargetMode="External"/><Relationship Id="rId6" Type="http://schemas.openxmlformats.org/officeDocument/2006/relationships/hyperlink" Target="http://www.collaborativelearning.org/activities.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www.thinkinghistory.co.uk/ActivityBase/EnquiryImportance.html" TargetMode="External"/><Relationship Id="rId4" Type="http://schemas.openxmlformats.org/officeDocument/2006/relationships/hyperlink" Target="http://www.thinkinghistory.co.uk/ActivityBase/SuttonHooEnquiry.html"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05enquiry.pdf" TargetMode="External"/><Relationship Id="rId5" Type="http://schemas.openxmlformats.org/officeDocument/2006/relationships/hyperlink" Target="http://www.thinkinghistory.co.uk/ActivityBase/SuttonHooBurial.html" TargetMode="External"/><Relationship Id="rId6" Type="http://schemas.openxmlformats.org/officeDocument/2006/relationships/hyperlink" Target="http://www.thinkinghistory.co.uk/ActivityBase/SuttonHooBackground.html" TargetMode="External"/><Relationship Id="rId7" Type="http://schemas.openxmlformats.org/officeDocument/2006/relationships/hyperlink" Target="http://www.thinkinghistory.co.uk/ActivityBase/SuttonHooEnquiry.html" TargetMode="External"/><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hyperlink" Target="http://www.collaborativelearning.org/05enquiry.pdf" TargetMode="External"/><Relationship Id="rId4" Type="http://schemas.openxmlformats.org/officeDocument/2006/relationships/hyperlink" Target="http://www.collaborativelearning.org/05assessment.pdf"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hyperlink" Target="http://www.teachinghistory100.org/objects/sutton_hoo_helmet" TargetMode="External"/><Relationship Id="rId4" Type="http://schemas.openxmlformats.org/officeDocument/2006/relationships/hyperlink" Target="https://www.britishmuseum.org/learn/schools/ages-7-11/ancient-britain/classroom-resource-sutton-hoo-introduction" TargetMode="External"/><Relationship Id="rId1" Type="http://schemas.openxmlformats.org/officeDocument/2006/relationships/slideLayout" Target="../slideLayouts/slideLayout2.xml"/><Relationship Id="rId2" Type="http://schemas.openxmlformats.org/officeDocument/2006/relationships/hyperlink" Target="http://www.teachinghistory100.or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05enquiry.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4.emf"/></Relationships>
</file>

<file path=ppt/slides/_rels/slide35.xml.rels><?xml version="1.0" encoding="UTF-8" standalone="yes"?>
<Relationships xmlns="http://schemas.openxmlformats.org/package/2006/relationships"><Relationship Id="rId3" Type="http://schemas.openxmlformats.org/officeDocument/2006/relationships/hyperlink" Target="http://www.collaborativelearning.org/waltertull.pdf" TargetMode="External"/><Relationship Id="rId4" Type="http://schemas.openxmlformats.org/officeDocument/2006/relationships/hyperlink" Target="http://www.collaborativelearning.org/14planning.pdf" TargetMode="External"/><Relationship Id="rId5" Type="http://schemas.openxmlformats.org/officeDocument/2006/relationships/hyperlink" Target="https://simple.wikipedia.org/wiki/Walter_Tull%23:~:text=From%20Simple%20English%20Wikipedia,%20the%20free%20encyclopedia%20Walter,in%20the%20top%20division%20of%20the%20Football%20League" TargetMode="External"/><Relationship Id="rId6" Type="http://schemas.openxmlformats.org/officeDocument/2006/relationships/hyperlink" Target="https://www.bbc.co.uk/bitesize/topics/zqhyb9q/articles/zbgxbdm" TargetMode="External"/><Relationship Id="rId7" Type="http://schemas.openxmlformats.org/officeDocument/2006/relationships/hyperlink" Target="http://www.collaborativelearning.org/19enquiry.pdf" TargetMode="External"/><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hyperlink" Target="http://www.collaborativelearning.org/activities.html"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3" Type="http://schemas.openxmlformats.org/officeDocument/2006/relationships/hyperlink" Target="http://www.collaborativelearning.org/waltertull.pdf" TargetMode="External"/><Relationship Id="rId4" Type="http://schemas.openxmlformats.org/officeDocument/2006/relationships/hyperlink" Target="http://www.collaborativelearning.org/14planning.pdf" TargetMode="External"/><Relationship Id="rId5" Type="http://schemas.openxmlformats.org/officeDocument/2006/relationships/hyperlink" Target="https://simple.wikipedia.org/wiki/Walter_Tull%23:~:text=From%20Simple%20English%20Wikipedia,%20the%20free%20encyclopedia%20Walter,in%20the%20top%20division%20of%20the%20Football%20League" TargetMode="External"/><Relationship Id="rId6" Type="http://schemas.openxmlformats.org/officeDocument/2006/relationships/hyperlink" Target="https://www.bbc.co.uk/bitesize/topics/zqhyb9q/articles/zbgxbdm" TargetMode="External"/><Relationship Id="rId7" Type="http://schemas.openxmlformats.org/officeDocument/2006/relationships/hyperlink" Target="http://www.collaborativelearning.org/19enquiry.pdf" TargetMode="External"/><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3" Type="http://schemas.openxmlformats.org/officeDocument/2006/relationships/hyperlink" Target="http://www.collaborativelearning.org/05misc.pdf" TargetMode="External"/><Relationship Id="rId4" Type="http://schemas.openxmlformats.org/officeDocument/2006/relationships/hyperlink" Target="http://www.collaborativelearning.org/historyblack.html" TargetMode="External"/><Relationship Id="rId5" Type="http://schemas.openxmlformats.org/officeDocument/2006/relationships/hyperlink" Target="https://www.bbc.co.uk/ideas/videos/how-one-womans-immortal-cells-changed-the-world/p08wr9gf" TargetMode="External"/><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hyperlink" Target="http://www.collaborativelearning.org/05misc.pdf" TargetMode="External"/><Relationship Id="rId4" Type="http://schemas.openxmlformats.org/officeDocument/2006/relationships/hyperlink" Target="http://www.collaborativelearning.org/historyblack.html" TargetMode="External"/><Relationship Id="rId5" Type="http://schemas.openxmlformats.org/officeDocument/2006/relationships/hyperlink" Target="https://www.bbc.co.uk/ideas/videos/how-one-womans-immortal-cells-changed-the-world/p08wr9gf" TargetMode="External"/><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g"/><Relationship Id="rId3" Type="http://schemas.openxmlformats.org/officeDocument/2006/relationships/image" Target="../media/image6.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A7895A40-19A4-42D6-9D30-DBC1E8002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xmlns="" id="{02F429C4-ABC9-46FC-818A-B5429CDE4A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352794" y="3388321"/>
            <a:ext cx="32004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xmlns="" id="{2CEF98E4-3709-4952-8F42-2305CCE34F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3923606" y="1637601"/>
            <a:ext cx="6858003" cy="358278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xmlns="" id="{F10BCCF5-D685-47FF-B675-647EAEB72C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90935" y="857786"/>
            <a:ext cx="8300268"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9"/>
          <p:cNvSpPr>
            <a:spLocks noGrp="1"/>
          </p:cNvSpPr>
          <p:nvPr>
            <p:ph type="ctrTitle"/>
          </p:nvPr>
        </p:nvSpPr>
        <p:spPr>
          <a:xfrm>
            <a:off x="740766" y="3071183"/>
            <a:ext cx="7432722" cy="2590027"/>
          </a:xfrm>
        </p:spPr>
        <p:txBody>
          <a:bodyPr anchor="t">
            <a:normAutofit/>
          </a:bodyPr>
          <a:lstStyle/>
          <a:p>
            <a:pPr algn="l"/>
            <a:r>
              <a:rPr lang="en-US" b="1">
                <a:latin typeface="Arial Rounded MT Bold" panose="020F0704030504030204" pitchFamily="34" charset="0"/>
              </a:rPr>
              <a:t>Humanities SL INSET</a:t>
            </a:r>
            <a:br>
              <a:rPr lang="en-US" b="1">
                <a:latin typeface="Arial Rounded MT Bold" panose="020F0704030504030204" pitchFamily="34" charset="0"/>
              </a:rPr>
            </a:br>
            <a:r>
              <a:rPr lang="en-US" b="1">
                <a:latin typeface="Arial Rounded MT Bold" panose="020F0704030504030204" pitchFamily="34" charset="0"/>
              </a:rPr>
              <a:t>History</a:t>
            </a:r>
          </a:p>
        </p:txBody>
      </p:sp>
      <p:sp>
        <p:nvSpPr>
          <p:cNvPr id="11" name="Subtitle 10"/>
          <p:cNvSpPr>
            <a:spLocks noGrp="1"/>
          </p:cNvSpPr>
          <p:nvPr>
            <p:ph type="subTitle" idx="1"/>
          </p:nvPr>
        </p:nvSpPr>
        <p:spPr>
          <a:xfrm>
            <a:off x="740766" y="1553518"/>
            <a:ext cx="7432721" cy="1281733"/>
          </a:xfrm>
        </p:spPr>
        <p:txBody>
          <a:bodyPr anchor="b">
            <a:normAutofit/>
          </a:bodyPr>
          <a:lstStyle/>
          <a:p>
            <a:pPr algn="l"/>
            <a:r>
              <a:rPr lang="en-GB" sz="2200" b="1"/>
              <a:t>November 2020</a:t>
            </a:r>
          </a:p>
          <a:p>
            <a:pPr algn="l"/>
            <a:endParaRPr lang="en-GB" sz="2200" b="1"/>
          </a:p>
          <a:p>
            <a:pPr algn="l"/>
            <a:r>
              <a:rPr lang="en-GB" sz="2200" b="1"/>
              <a:t>Kate Moorse</a:t>
            </a:r>
            <a:endParaRPr lang="en-US" sz="2200" b="1"/>
          </a:p>
        </p:txBody>
      </p:sp>
      <p:sp>
        <p:nvSpPr>
          <p:cNvPr id="24" name="Rectangle 23">
            <a:extLst>
              <a:ext uri="{FF2B5EF4-FFF2-40B4-BE49-F238E27FC236}">
                <a16:creationId xmlns:a16="http://schemas.microsoft.com/office/drawing/2014/main" xmlns="" id="{B0EE8A42-107A-4D4C-8D56-BBAE95C7FC0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1543057" y="3385173"/>
            <a:ext cx="32004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000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a:solidFill>
                  <a:srgbClr val="FF0000"/>
                </a:solidFill>
              </a:rPr>
              <a:t>Break out rooms for discussion (1)</a:t>
            </a:r>
          </a:p>
        </p:txBody>
      </p:sp>
      <p:sp>
        <p:nvSpPr>
          <p:cNvPr id="5" name="Subtitle 4"/>
          <p:cNvSpPr>
            <a:spLocks noGrp="1"/>
          </p:cNvSpPr>
          <p:nvPr>
            <p:ph type="subTitle" idx="1"/>
          </p:nvPr>
        </p:nvSpPr>
        <p:spPr/>
        <p:txBody>
          <a:bodyPr/>
          <a:lstStyle/>
          <a:p>
            <a:r>
              <a:rPr lang="en-GB" dirty="0"/>
              <a:t>See next slide (11)</a:t>
            </a:r>
          </a:p>
        </p:txBody>
      </p:sp>
    </p:spTree>
    <p:extLst>
      <p:ext uri="{BB962C8B-B14F-4D97-AF65-F5344CB8AC3E}">
        <p14:creationId xmlns:p14="http://schemas.microsoft.com/office/powerpoint/2010/main" val="1708785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00"/>
                </a:solidFill>
              </a:rPr>
              <a:t>1. Links Re: mastery &amp; enquiry </a:t>
            </a:r>
            <a:br>
              <a:rPr lang="en-GB" b="1" dirty="0">
                <a:solidFill>
                  <a:srgbClr val="FF0000"/>
                </a:solidFill>
              </a:rPr>
            </a:br>
            <a:r>
              <a:rPr lang="en-GB" b="1" dirty="0">
                <a:solidFill>
                  <a:srgbClr val="FF0000"/>
                </a:solidFill>
              </a:rPr>
              <a:t> </a:t>
            </a:r>
            <a:r>
              <a:rPr lang="en-GB" dirty="0">
                <a:solidFill>
                  <a:srgbClr val="FF0000"/>
                </a:solidFill>
              </a:rPr>
              <a:t>(for chat section)</a:t>
            </a:r>
          </a:p>
        </p:txBody>
      </p:sp>
      <p:sp>
        <p:nvSpPr>
          <p:cNvPr id="3" name="Content Placeholder 2"/>
          <p:cNvSpPr>
            <a:spLocks noGrp="1"/>
          </p:cNvSpPr>
          <p:nvPr>
            <p:ph idx="1"/>
          </p:nvPr>
        </p:nvSpPr>
        <p:spPr/>
        <p:txBody>
          <a:bodyPr>
            <a:normAutofit/>
          </a:bodyPr>
          <a:lstStyle/>
          <a:p>
            <a:r>
              <a:rPr lang="en-GB" dirty="0">
                <a:hlinkClick r:id="rId3"/>
              </a:rPr>
              <a:t>http://www.collaborativelearning.org/05assessment.pdf</a:t>
            </a:r>
            <a:endParaRPr lang="en-GB" dirty="0"/>
          </a:p>
          <a:p>
            <a:r>
              <a:rPr lang="en-GB" dirty="0">
                <a:hlinkClick r:id="rId4"/>
              </a:rPr>
              <a:t>http://www.collaborativelearning.org/05enquiry.pdf</a:t>
            </a:r>
            <a:endParaRPr lang="en-GB" dirty="0"/>
          </a:p>
          <a:p>
            <a:r>
              <a:rPr lang="en-GB" dirty="0">
                <a:hlinkClick r:id="rId5"/>
              </a:rPr>
              <a:t>http://www.collaborativelearning.org/04coordinator.pdf</a:t>
            </a:r>
            <a:r>
              <a:rPr lang="en-GB" dirty="0"/>
              <a:t> </a:t>
            </a:r>
          </a:p>
          <a:p>
            <a:r>
              <a:rPr lang="en-GB" dirty="0">
                <a:hlinkClick r:id="rId6"/>
              </a:rPr>
              <a:t>http://www.collaborativelearning.org/activities.html</a:t>
            </a:r>
            <a:endParaRPr lang="en-GB" dirty="0"/>
          </a:p>
          <a:p>
            <a:endParaRPr lang="en-GB" dirty="0"/>
          </a:p>
          <a:p>
            <a:endParaRPr lang="en-GB" dirty="0">
              <a:solidFill>
                <a:srgbClr val="FF0000"/>
              </a:solidFill>
            </a:endParaRPr>
          </a:p>
          <a:p>
            <a:endParaRPr lang="en-GB" dirty="0"/>
          </a:p>
        </p:txBody>
      </p:sp>
    </p:spTree>
    <p:extLst>
      <p:ext uri="{BB962C8B-B14F-4D97-AF65-F5344CB8AC3E}">
        <p14:creationId xmlns:p14="http://schemas.microsoft.com/office/powerpoint/2010/main" val="2290282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sz="4800" b="1"/>
              <a:t>Mastery in history</a:t>
            </a:r>
          </a:p>
        </p:txBody>
      </p:sp>
      <p:cxnSp>
        <p:nvCxnSpPr>
          <p:cNvPr id="14" name="Straight Connector 13">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r>
              <a:rPr lang="en-US" sz="2100"/>
              <a:t>What is meant by </a:t>
            </a:r>
            <a:r>
              <a:rPr lang="en-US" sz="2100" b="1"/>
              <a:t>‘mastery’ in history</a:t>
            </a:r>
            <a:r>
              <a:rPr lang="en-US" sz="2100"/>
              <a:t>? What do we want it to mean?</a:t>
            </a:r>
          </a:p>
          <a:p>
            <a:r>
              <a:rPr lang="en-GB" sz="2100"/>
              <a:t>“the level of achievement of a particular standard or how well a student needs to know something in order to apply that skill,”</a:t>
            </a:r>
          </a:p>
          <a:p>
            <a:r>
              <a:rPr lang="en-GB" sz="2100"/>
              <a:t>expert skill or knowledge</a:t>
            </a:r>
          </a:p>
          <a:p>
            <a:r>
              <a:rPr lang="en-GB" sz="2100" b="1" i="1"/>
              <a:t>What does this look like?</a:t>
            </a:r>
          </a:p>
          <a:p>
            <a:endParaRPr lang="en-GB" sz="2100"/>
          </a:p>
        </p:txBody>
      </p:sp>
    </p:spTree>
    <p:extLst>
      <p:ext uri="{BB962C8B-B14F-4D97-AF65-F5344CB8AC3E}">
        <p14:creationId xmlns:p14="http://schemas.microsoft.com/office/powerpoint/2010/main" val="4046333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364072" cy="4480726"/>
          </a:xfrm>
        </p:spPr>
        <p:txBody>
          <a:bodyPr>
            <a:normAutofit/>
          </a:bodyPr>
          <a:lstStyle/>
          <a:p>
            <a:pPr algn="r"/>
            <a:r>
              <a:rPr lang="en-GB" sz="4000" b="1"/>
              <a:t>Mastery Model of Learning</a:t>
            </a:r>
            <a:br>
              <a:rPr lang="en-GB" sz="4000" b="1"/>
            </a:br>
            <a:r>
              <a:rPr lang="en-GB" sz="4000" b="1"/>
              <a:t>History and Geography</a:t>
            </a:r>
            <a:endParaRPr lang="en-GB" sz="4000"/>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87674" y="623275"/>
            <a:ext cx="5172446"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59148" y="1714979"/>
            <a:ext cx="3644831" cy="3428042"/>
          </a:xfrm>
        </p:spPr>
        <p:txBody>
          <a:bodyPr anchor="ctr">
            <a:normAutofit/>
          </a:bodyPr>
          <a:lstStyle/>
          <a:p>
            <a:pPr marL="0" indent="0">
              <a:buNone/>
            </a:pPr>
            <a:r>
              <a:rPr lang="en-GB" sz="1300"/>
              <a:t>1. Procedural knowledge – particular, discrete and often</a:t>
            </a:r>
          </a:p>
          <a:p>
            <a:pPr marL="0" indent="0">
              <a:buNone/>
            </a:pPr>
            <a:r>
              <a:rPr lang="en-GB" sz="1300"/>
              <a:t>    decontextualised ‘knowing’;</a:t>
            </a:r>
          </a:p>
          <a:p>
            <a:pPr marL="0" indent="0">
              <a:buNone/>
            </a:pPr>
            <a:r>
              <a:rPr lang="en-GB" sz="1300"/>
              <a:t>2. Concept building – formulating general and often</a:t>
            </a:r>
          </a:p>
          <a:p>
            <a:pPr marL="0" indent="0">
              <a:buNone/>
            </a:pPr>
            <a:r>
              <a:rPr lang="en-GB" sz="1300"/>
              <a:t>    abstract ‘big ideas’ from the particular and discrete</a:t>
            </a:r>
          </a:p>
          <a:p>
            <a:pPr marL="0" indent="0">
              <a:buNone/>
            </a:pPr>
            <a:r>
              <a:rPr lang="en-GB" sz="1300"/>
              <a:t>    information which learners ‘know’;</a:t>
            </a:r>
          </a:p>
          <a:p>
            <a:pPr marL="0" indent="0">
              <a:buNone/>
            </a:pPr>
            <a:r>
              <a:rPr lang="en-GB" sz="1300"/>
              <a:t>3. Procedural fluency – applying concepts in new and</a:t>
            </a:r>
          </a:p>
          <a:p>
            <a:pPr marL="0" indent="0">
              <a:buNone/>
            </a:pPr>
            <a:r>
              <a:rPr lang="en-GB" sz="1300"/>
              <a:t>    unfamiliar contexts – connected, joined and linked</a:t>
            </a:r>
          </a:p>
          <a:p>
            <a:pPr marL="0" indent="0">
              <a:buNone/>
            </a:pPr>
            <a:r>
              <a:rPr lang="en-GB" sz="1300"/>
              <a:t>    </a:t>
            </a:r>
            <a:r>
              <a:rPr lang="en-GB" sz="1300" b="1"/>
              <a:t>‘thinking as a historian or geographer’</a:t>
            </a:r>
            <a:r>
              <a:rPr lang="en-GB" sz="1300"/>
              <a:t>.</a:t>
            </a:r>
          </a:p>
        </p:txBody>
      </p:sp>
    </p:spTree>
    <p:extLst>
      <p:ext uri="{BB962C8B-B14F-4D97-AF65-F5344CB8AC3E}">
        <p14:creationId xmlns:p14="http://schemas.microsoft.com/office/powerpoint/2010/main" val="2704532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295636" cy="4480726"/>
          </a:xfrm>
        </p:spPr>
        <p:txBody>
          <a:bodyPr>
            <a:normAutofit/>
          </a:bodyPr>
          <a:lstStyle/>
          <a:p>
            <a:pPr algn="r"/>
            <a:r>
              <a:rPr lang="en-GB" sz="5300" b="1"/>
              <a:t>Caveats</a:t>
            </a:r>
          </a:p>
        </p:txBody>
      </p:sp>
      <p:sp>
        <p:nvSpPr>
          <p:cNvPr id="11" name="Freeform: Shape 10">
            <a:extLst>
              <a:ext uri="{FF2B5EF4-FFF2-40B4-BE49-F238E27FC236}">
                <a16:creationId xmlns:a16="http://schemas.microsoft.com/office/drawing/2014/main" xmlns="" id="{79FCBE05-E963-41B2-97FD-8631A61EB2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488437" y="323519"/>
            <a:ext cx="5412983" cy="6212748"/>
          </a:xfrm>
          <a:custGeom>
            <a:avLst/>
            <a:gdLst>
              <a:gd name="connsiteX0" fmla="*/ 0 w 7217311"/>
              <a:gd name="connsiteY0" fmla="*/ 0 h 6212748"/>
              <a:gd name="connsiteX1" fmla="*/ 1121310 w 7217311"/>
              <a:gd name="connsiteY1" fmla="*/ 0 h 6212748"/>
              <a:gd name="connsiteX2" fmla="*/ 1837014 w 7217311"/>
              <a:gd name="connsiteY2" fmla="*/ 0 h 6212748"/>
              <a:gd name="connsiteX3" fmla="*/ 2893412 w 7217311"/>
              <a:gd name="connsiteY3" fmla="*/ 0 h 6212748"/>
              <a:gd name="connsiteX4" fmla="*/ 3635911 w 7217311"/>
              <a:gd name="connsiteY4" fmla="*/ 0 h 6212748"/>
              <a:gd name="connsiteX5" fmla="*/ 3635913 w 7217311"/>
              <a:gd name="connsiteY5" fmla="*/ 0 h 6212748"/>
              <a:gd name="connsiteX6" fmla="*/ 7217311 w 7217311"/>
              <a:gd name="connsiteY6" fmla="*/ 0 h 6212748"/>
              <a:gd name="connsiteX7" fmla="*/ 7217311 w 7217311"/>
              <a:gd name="connsiteY7" fmla="*/ 2864954 h 6212748"/>
              <a:gd name="connsiteX8" fmla="*/ 3773866 w 7217311"/>
              <a:gd name="connsiteY8" fmla="*/ 6212748 h 6212748"/>
              <a:gd name="connsiteX9" fmla="*/ 2893412 w 7217311"/>
              <a:gd name="connsiteY9" fmla="*/ 6212748 h 6212748"/>
              <a:gd name="connsiteX10" fmla="*/ 2893412 w 7217311"/>
              <a:gd name="connsiteY10" fmla="*/ 6210962 h 6212748"/>
              <a:gd name="connsiteX11" fmla="*/ 1837014 w 7217311"/>
              <a:gd name="connsiteY11" fmla="*/ 6210962 h 6212748"/>
              <a:gd name="connsiteX12" fmla="*/ 1837014 w 7217311"/>
              <a:gd name="connsiteY12" fmla="*/ 6212748 h 6212748"/>
              <a:gd name="connsiteX13" fmla="*/ 0 w 7217311"/>
              <a:gd name="connsiteY13"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17311" h="6212748">
                <a:moveTo>
                  <a:pt x="0" y="0"/>
                </a:moveTo>
                <a:lnTo>
                  <a:pt x="1121310" y="0"/>
                </a:lnTo>
                <a:lnTo>
                  <a:pt x="1837014" y="0"/>
                </a:lnTo>
                <a:lnTo>
                  <a:pt x="2893412" y="0"/>
                </a:lnTo>
                <a:lnTo>
                  <a:pt x="3635911" y="0"/>
                </a:lnTo>
                <a:lnTo>
                  <a:pt x="3635913" y="0"/>
                </a:lnTo>
                <a:lnTo>
                  <a:pt x="7217311" y="0"/>
                </a:lnTo>
                <a:lnTo>
                  <a:pt x="7217311" y="2864954"/>
                </a:lnTo>
                <a:lnTo>
                  <a:pt x="3773866" y="6212748"/>
                </a:lnTo>
                <a:lnTo>
                  <a:pt x="2893412" y="6212748"/>
                </a:lnTo>
                <a:lnTo>
                  <a:pt x="2893412" y="6210962"/>
                </a:lnTo>
                <a:lnTo>
                  <a:pt x="1837014" y="6210962"/>
                </a:lnTo>
                <a:lnTo>
                  <a:pt x="1837014"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ight Triangle 12">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xmlns="" id="{4D233ACE-F3A1-4543-B9F4-425DDA5793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B43DB221-3FE5-4CF4-A563-20C485DE7029}"/>
              </a:ext>
            </a:extLst>
          </p:cNvPr>
          <p:cNvGraphicFramePr>
            <a:graphicFrameLocks noGrp="1"/>
          </p:cNvGraphicFramePr>
          <p:nvPr>
            <p:ph idx="1"/>
            <p:extLst>
              <p:ext uri="{D42A27DB-BD31-4B8C-83A1-F6EECF244321}">
                <p14:modId xmlns:p14="http://schemas.microsoft.com/office/powerpoint/2010/main" val="1252807061"/>
              </p:ext>
            </p:extLst>
          </p:nvPr>
        </p:nvGraphicFramePr>
        <p:xfrm>
          <a:off x="3825857" y="1008993"/>
          <a:ext cx="3807803" cy="4760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2555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5400" b="1" dirty="0"/>
              <a:t>…more caveats re: the humanities</a:t>
            </a:r>
          </a:p>
        </p:txBody>
      </p:sp>
      <p:sp>
        <p:nvSpPr>
          <p:cNvPr id="3" name="Content Placeholder 2"/>
          <p:cNvSpPr>
            <a:spLocks noGrp="1"/>
          </p:cNvSpPr>
          <p:nvPr>
            <p:ph idx="1"/>
          </p:nvPr>
        </p:nvSpPr>
        <p:spPr>
          <a:xfrm>
            <a:off x="963930" y="2969469"/>
            <a:ext cx="6056111" cy="2800395"/>
          </a:xfrm>
        </p:spPr>
        <p:txBody>
          <a:bodyPr anchor="t">
            <a:normAutofit/>
          </a:bodyPr>
          <a:lstStyle/>
          <a:p>
            <a:r>
              <a:rPr lang="en-GB" sz="1200"/>
              <a:t>Likely to span a wide range of time and processes (in maths it seems to focus on mastering the aims, objectives &amp; content of a lesson or particular transaction before moving on to the next topic, process or stage) i.e. an incremental or linear model.</a:t>
            </a:r>
          </a:p>
          <a:p>
            <a:r>
              <a:rPr lang="en-GB" sz="1200"/>
              <a:t>In the humanities, progress will be relative to context and involve a number of strands developed over a longer period. It is incremental but far more difficult to assess piecemeal.</a:t>
            </a:r>
          </a:p>
          <a:p>
            <a:r>
              <a:rPr lang="en-GB" sz="1200"/>
              <a:t>The research cites frequent testing (and repetition) as a reliable mechanism for setting to memory and consolidating learning. If we are to adopt these practices, we must be clear about what it is useful to test, when and how frequently and balance this against the amount of curriculum time available and range of desirable learning experiences we want to provide.</a:t>
            </a:r>
          </a:p>
          <a:p>
            <a:r>
              <a:rPr lang="en-GB" sz="1200"/>
              <a:t>Must not risk ‘reductionism’ to a narrow focus of fact checking to the exclusion of a more ‘holistic’ web of substantive subject knowledge, conceptual development and enquiry methodology.</a:t>
            </a:r>
          </a:p>
        </p:txBody>
      </p:sp>
    </p:spTree>
    <p:extLst>
      <p:ext uri="{BB962C8B-B14F-4D97-AF65-F5344CB8AC3E}">
        <p14:creationId xmlns:p14="http://schemas.microsoft.com/office/powerpoint/2010/main" val="2853011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History - lesson &amp; curriculum ingredients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470109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5466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sz="3100" b="1"/>
              <a:t>Substantive knowledge </a:t>
            </a:r>
            <a:r>
              <a:rPr lang="en-GB" sz="3100"/>
              <a:t/>
            </a:r>
            <a:br>
              <a:rPr lang="en-GB" sz="3100"/>
            </a:br>
            <a:endParaRPr lang="en-GB" sz="3100"/>
          </a:p>
        </p:txBody>
      </p:sp>
      <p:cxnSp>
        <p:nvCxnSpPr>
          <p:cNvPr id="23" name="Straight Connector 22">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pPr marL="0" indent="0">
              <a:buNone/>
            </a:pPr>
            <a:r>
              <a:rPr lang="en-GB" sz="1600"/>
              <a:t>This is factual content about people and events. You cannot teach history without historical facts. However, a fact in isolation means very little unless it is put in context. Thus, substantive knowledge is also about how facts are framed chronologically and how facts are linked together and connections made across and within time periods. Substantive knowledge is also about exploring key concepts such as power, empire, democracy and trade. Children will need to understand these concepts if they are to make sense of what they are learning. </a:t>
            </a:r>
          </a:p>
        </p:txBody>
      </p:sp>
    </p:spTree>
    <p:extLst>
      <p:ext uri="{BB962C8B-B14F-4D97-AF65-F5344CB8AC3E}">
        <p14:creationId xmlns:p14="http://schemas.microsoft.com/office/powerpoint/2010/main" val="2024864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sz="3100" b="1"/>
              <a:t>Disciplinary knowledge </a:t>
            </a:r>
            <a:r>
              <a:rPr lang="en-GB" sz="3100"/>
              <a:t/>
            </a:r>
            <a:br>
              <a:rPr lang="en-GB" sz="3100"/>
            </a:br>
            <a:endParaRPr lang="en-GB" sz="3100"/>
          </a:p>
        </p:txBody>
      </p:sp>
      <p:cxnSp>
        <p:nvCxnSpPr>
          <p:cNvPr id="14" name="Straight Connector 13">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pPr marL="0" indent="0">
              <a:buNone/>
            </a:pPr>
            <a:r>
              <a:rPr lang="en-GB" sz="1600"/>
              <a:t>This is sometimes known as </a:t>
            </a:r>
            <a:r>
              <a:rPr lang="en-GB" sz="1600" i="1"/>
              <a:t>second-order concepts </a:t>
            </a:r>
            <a:r>
              <a:rPr lang="en-GB" sz="1600"/>
              <a:t>or </a:t>
            </a:r>
            <a:r>
              <a:rPr lang="en-GB" sz="1600" i="1"/>
              <a:t>procedural knowledge</a:t>
            </a:r>
            <a:r>
              <a:rPr lang="en-GB" sz="1600"/>
              <a:t>. This is how historians debate history. It is therefore a question of considering why something happens (causation) why it might be important (significance) and how it can be viewed in different ways (interpretation). It is also about understanding continuity and change and giving children a sense of period so that they can have some understanding of what life was like at a different period of time. </a:t>
            </a:r>
          </a:p>
        </p:txBody>
      </p:sp>
    </p:spTree>
    <p:extLst>
      <p:ext uri="{BB962C8B-B14F-4D97-AF65-F5344CB8AC3E}">
        <p14:creationId xmlns:p14="http://schemas.microsoft.com/office/powerpoint/2010/main" val="124929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b="1" dirty="0"/>
              <a:t>Methods of enquiry </a:t>
            </a:r>
            <a:r>
              <a:rPr lang="en-GB" dirty="0"/>
              <a:t/>
            </a:r>
            <a:br>
              <a:rPr lang="en-GB" dirty="0"/>
            </a:br>
            <a:endParaRPr lang="en-GB"/>
          </a:p>
        </p:txBody>
      </p:sp>
      <p:cxnSp>
        <p:nvCxnSpPr>
          <p:cNvPr id="14" name="Straight Connector 13">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pPr marL="0" indent="0">
              <a:buNone/>
            </a:pPr>
            <a:r>
              <a:rPr lang="en-GB" sz="1900"/>
              <a:t>The third circle is about how children will investigate history and communicate it. A good history lesson should be framed around a key question for the children to investigate and they should have opportunities to ask questions about sources that they use and draw conclusions from the evidence. They should be able to use a variety of ways of communicating their responses. </a:t>
            </a:r>
          </a:p>
        </p:txBody>
      </p:sp>
    </p:spTree>
    <p:extLst>
      <p:ext uri="{BB962C8B-B14F-4D97-AF65-F5344CB8AC3E}">
        <p14:creationId xmlns:p14="http://schemas.microsoft.com/office/powerpoint/2010/main" val="24055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xmlns="" id="{4DA718D0-4865-4629-8134-44F68D41D5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xmlns="" id="{65167ED7-6315-43AB-B1B6-C326D5FD8F8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5400000">
            <a:off x="-2487837" y="2732147"/>
            <a:ext cx="5860051" cy="395784"/>
            <a:chOff x="6081624" y="1998368"/>
            <a:chExt cx="5613457" cy="782175"/>
          </a:xfrm>
          <a:solidFill>
            <a:schemeClr val="accent4"/>
          </a:solidFill>
        </p:grpSpPr>
        <p:sp>
          <p:nvSpPr>
            <p:cNvPr id="138" name="Rectangle 137">
              <a:extLst>
                <a:ext uri="{FF2B5EF4-FFF2-40B4-BE49-F238E27FC236}">
                  <a16:creationId xmlns:a16="http://schemas.microsoft.com/office/drawing/2014/main" xmlns="" id="{EF4D8839-FB03-487D-ACC8-8BFEDD4FEB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xmlns="" id="{0EF75023-9A3B-42FC-B704-61A8F7BEF4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Rectangle 140">
            <a:extLst>
              <a:ext uri="{FF2B5EF4-FFF2-40B4-BE49-F238E27FC236}">
                <a16:creationId xmlns:a16="http://schemas.microsoft.com/office/drawing/2014/main" xmlns="" id="{CBC4F608-B4B8-48C3-9572-C0F061B1CD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4646" y="922919"/>
            <a:ext cx="8333796"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Title 2"/>
          <p:cNvSpPr>
            <a:spLocks noGrp="1"/>
          </p:cNvSpPr>
          <p:nvPr>
            <p:ph type="title"/>
          </p:nvPr>
        </p:nvSpPr>
        <p:spPr bwMode="auto">
          <a:xfrm>
            <a:off x="962222" y="1238080"/>
            <a:ext cx="7387313" cy="134967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anchor="b" anchorCtr="0" compatLnSpc="1">
            <a:prstTxWarp prst="textNoShape">
              <a:avLst/>
            </a:prstTxWarp>
            <a:normAutofit/>
          </a:bodyPr>
          <a:lstStyle/>
          <a:p>
            <a:r>
              <a:rPr lang="en-US" sz="3300" b="1">
                <a:latin typeface="Arial Rounded MT Bold" panose="020F0704030504030204" pitchFamily="34" charset="0"/>
              </a:rPr>
              <a:t>Introductions, plan for the morning</a:t>
            </a:r>
            <a:r>
              <a:rPr lang="en-US" sz="3300"/>
              <a:t/>
            </a:r>
            <a:br>
              <a:rPr lang="en-US" sz="3300"/>
            </a:br>
            <a:endParaRPr lang="en-GB" altLang="en-US" sz="3300"/>
          </a:p>
        </p:txBody>
      </p:sp>
      <p:sp>
        <p:nvSpPr>
          <p:cNvPr id="14339" name="Content Placeholder 1"/>
          <p:cNvSpPr>
            <a:spLocks noGrp="1"/>
          </p:cNvSpPr>
          <p:nvPr>
            <p:ph idx="1"/>
          </p:nvPr>
        </p:nvSpPr>
        <p:spPr bwMode="auto">
          <a:xfrm>
            <a:off x="966978" y="2902913"/>
            <a:ext cx="7387313" cy="303216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anchor="ctr" anchorCtr="0" compatLnSpc="1">
            <a:prstTxWarp prst="textNoShape">
              <a:avLst/>
            </a:prstTxWarp>
            <a:normAutofit/>
          </a:bodyPr>
          <a:lstStyle/>
          <a:p>
            <a:r>
              <a:rPr lang="en-GB" sz="1700"/>
              <a:t>Welcome &amp; introductions</a:t>
            </a:r>
          </a:p>
          <a:p>
            <a:r>
              <a:rPr lang="en-US" sz="1700"/>
              <a:t>How this session is going to work (hopefully!)</a:t>
            </a:r>
          </a:p>
          <a:p>
            <a:pPr marL="0" indent="0">
              <a:buNone/>
            </a:pPr>
            <a:r>
              <a:rPr lang="en-US" sz="1700" b="1"/>
              <a:t>Main foci  </a:t>
            </a:r>
          </a:p>
          <a:p>
            <a:r>
              <a:rPr lang="en-US" sz="1700"/>
              <a:t>Co-ordinator role &amp; curriculum audit</a:t>
            </a:r>
          </a:p>
          <a:p>
            <a:r>
              <a:rPr lang="en-US" sz="1700"/>
              <a:t>‘Mastery’ in history</a:t>
            </a:r>
          </a:p>
          <a:p>
            <a:r>
              <a:rPr lang="en-US" sz="1700"/>
              <a:t>Enquiry</a:t>
            </a:r>
          </a:p>
          <a:p>
            <a:r>
              <a:rPr lang="en-US" sz="1700"/>
              <a:t>Diversity &amp; the curriculum (BLM/Black history and other opportunities) </a:t>
            </a:r>
          </a:p>
          <a:p>
            <a:pPr marL="0" indent="0">
              <a:buNone/>
            </a:pPr>
            <a:r>
              <a:rPr lang="en-US" sz="1700"/>
              <a:t>(</a:t>
            </a:r>
            <a:r>
              <a:rPr lang="en-US" sz="1700" i="1"/>
              <a:t>using polls, break out group discussions &amp; 2 tasks</a:t>
            </a:r>
            <a:r>
              <a:rPr lang="en-US" sz="1700"/>
              <a:t>)</a:t>
            </a:r>
          </a:p>
          <a:p>
            <a:endParaRPr lang="en-US" sz="1700"/>
          </a:p>
          <a:p>
            <a:endParaRPr lang="en-GB" sz="1700"/>
          </a:p>
          <a:p>
            <a:endParaRPr lang="en-GB" sz="1700"/>
          </a:p>
          <a:p>
            <a:endParaRPr lang="en-GB" sz="1700"/>
          </a:p>
          <a:p>
            <a:endParaRPr lang="en-GB" altLang="en-US" sz="1700"/>
          </a:p>
        </p:txBody>
      </p:sp>
    </p:spTree>
    <p:extLst>
      <p:ext uri="{BB962C8B-B14F-4D97-AF65-F5344CB8AC3E}">
        <p14:creationId xmlns:p14="http://schemas.microsoft.com/office/powerpoint/2010/main" val="6639947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4900" b="1"/>
              <a:t>The curriculum as the model for progression</a:t>
            </a:r>
          </a:p>
        </p:txBody>
      </p:sp>
      <p:sp>
        <p:nvSpPr>
          <p:cNvPr id="3" name="Content Placeholder 2"/>
          <p:cNvSpPr>
            <a:spLocks noGrp="1"/>
          </p:cNvSpPr>
          <p:nvPr>
            <p:ph idx="1"/>
          </p:nvPr>
        </p:nvSpPr>
        <p:spPr>
          <a:xfrm>
            <a:off x="963930" y="2969469"/>
            <a:ext cx="6056111" cy="2800395"/>
          </a:xfrm>
        </p:spPr>
        <p:txBody>
          <a:bodyPr anchor="t">
            <a:normAutofit/>
          </a:bodyPr>
          <a:lstStyle/>
          <a:p>
            <a:r>
              <a:rPr lang="en-GB" sz="2100"/>
              <a:t>If the schemes of work are planned well under the umbrella of an overarching enquiry question and each lesson supports and extends the next then children will be able to make progress in their understanding of history. The curriculum itself is therefore the model for progression. </a:t>
            </a:r>
          </a:p>
          <a:p>
            <a:r>
              <a:rPr lang="en-GB" sz="2100"/>
              <a:t>pupils should come away from their history lesson curious, motivated and keen to know more.  </a:t>
            </a:r>
          </a:p>
        </p:txBody>
      </p:sp>
    </p:spTree>
    <p:extLst>
      <p:ext uri="{BB962C8B-B14F-4D97-AF65-F5344CB8AC3E}">
        <p14:creationId xmlns:p14="http://schemas.microsoft.com/office/powerpoint/2010/main" val="1583669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A4026A73-1F7F-49F2-B319-8CA3B3D532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356072" cy="4480726"/>
          </a:xfrm>
        </p:spPr>
        <p:txBody>
          <a:bodyPr>
            <a:normAutofit/>
          </a:bodyPr>
          <a:lstStyle/>
          <a:p>
            <a:pPr algn="r"/>
            <a:r>
              <a:rPr lang="en-GB" sz="3600" b="1"/>
              <a:t>Why is Historical Enquiry </a:t>
            </a:r>
            <a:br>
              <a:rPr lang="en-GB" sz="3600" b="1"/>
            </a:br>
            <a:r>
              <a:rPr lang="en-GB" sz="3600" b="1"/>
              <a:t>so important?</a:t>
            </a:r>
            <a:br>
              <a:rPr lang="en-GB" sz="3600" b="1"/>
            </a:br>
            <a:endParaRPr lang="en-GB" sz="3600"/>
          </a:p>
        </p:txBody>
      </p:sp>
      <p:cxnSp>
        <p:nvCxnSpPr>
          <p:cNvPr id="16" name="Straight Connector 15">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854196" y="1338729"/>
            <a:ext cx="3596688" cy="4180542"/>
          </a:xfrm>
        </p:spPr>
        <p:txBody>
          <a:bodyPr anchor="ctr">
            <a:normAutofit/>
          </a:bodyPr>
          <a:lstStyle/>
          <a:p>
            <a:pPr marL="0" indent="0">
              <a:buNone/>
            </a:pPr>
            <a:r>
              <a:rPr lang="en-GB" sz="2100"/>
              <a:t>Anyone ‘doing’ history, from pupils in primary school to those doing research and writing books, is undertaking enquiries, i.e. aiming to answer questions and deepen their knowledge and understanding. Enquiry is one of the cornerstones of the discipline of History, providing a common thread as children progress and mature from primary to secondary school. </a:t>
            </a:r>
          </a:p>
        </p:txBody>
      </p:sp>
    </p:spTree>
    <p:extLst>
      <p:ext uri="{BB962C8B-B14F-4D97-AF65-F5344CB8AC3E}">
        <p14:creationId xmlns:p14="http://schemas.microsoft.com/office/powerpoint/2010/main" val="2818799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A4026A73-1F7F-49F2-B319-8CA3B3D532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356072" cy="4480726"/>
          </a:xfrm>
        </p:spPr>
        <p:txBody>
          <a:bodyPr>
            <a:normAutofit/>
          </a:bodyPr>
          <a:lstStyle/>
          <a:p>
            <a:pPr algn="r"/>
            <a:r>
              <a:rPr lang="en-GB" b="1" dirty="0"/>
              <a:t/>
            </a:r>
            <a:br>
              <a:rPr lang="en-GB" b="1" dirty="0"/>
            </a:br>
            <a:r>
              <a:rPr lang="en-GB" b="1" dirty="0"/>
              <a:t>Historical Enquiry’s place in mastery</a:t>
            </a:r>
            <a:br>
              <a:rPr lang="en-GB" b="1" dirty="0"/>
            </a:br>
            <a:endParaRPr lang="en-GB"/>
          </a:p>
        </p:txBody>
      </p:sp>
      <p:cxnSp>
        <p:nvCxnSpPr>
          <p:cNvPr id="16" name="Straight Connector 15">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854196" y="1338729"/>
            <a:ext cx="3596688" cy="4180542"/>
          </a:xfrm>
        </p:spPr>
        <p:txBody>
          <a:bodyPr anchor="ctr">
            <a:normAutofit/>
          </a:bodyPr>
          <a:lstStyle/>
          <a:p>
            <a:pPr marL="0" indent="0">
              <a:buNone/>
            </a:pPr>
            <a:r>
              <a:rPr lang="en-GB" sz="1500"/>
              <a:t>It’s important that the enquiry process is made explicit so that pupils can use it with </a:t>
            </a:r>
            <a:r>
              <a:rPr lang="en-GB" sz="1500" b="1"/>
              <a:t>increasing independence </a:t>
            </a:r>
            <a:r>
              <a:rPr lang="en-GB" sz="1500"/>
              <a:t>as they mature. It’s equally important that children appreciate that enquiry is a </a:t>
            </a:r>
            <a:r>
              <a:rPr lang="en-GB" sz="1500" b="1"/>
              <a:t>common thread </a:t>
            </a:r>
            <a:r>
              <a:rPr lang="en-GB" sz="1500"/>
              <a:t>in their study of history. One reason children can find history difficult is because they constantly feel they’re starting again. They think each new topic is completely different because it features new names, dates, places etc. This new detail acts as camouflage, preventing pupils realising that they can use what they’ve learned before to help them with a new topic. In contrast the </a:t>
            </a:r>
            <a:r>
              <a:rPr lang="en-GB" sz="1500" b="1"/>
              <a:t>enquiry process </a:t>
            </a:r>
            <a:r>
              <a:rPr lang="en-GB" sz="1500"/>
              <a:t>is the same each time, regardless of the historical topic or period, and children </a:t>
            </a:r>
            <a:r>
              <a:rPr lang="en-GB" sz="1500" b="1"/>
              <a:t>gain confidence </a:t>
            </a:r>
            <a:r>
              <a:rPr lang="en-GB" sz="1500"/>
              <a:t>because they know the steps to take in exploring a new topic. </a:t>
            </a:r>
          </a:p>
        </p:txBody>
      </p:sp>
    </p:spTree>
    <p:extLst>
      <p:ext uri="{BB962C8B-B14F-4D97-AF65-F5344CB8AC3E}">
        <p14:creationId xmlns:p14="http://schemas.microsoft.com/office/powerpoint/2010/main" val="1379509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US" altLang="en-US" sz="3500" b="1">
                <a:latin typeface="Arial" panose="020B0604020202020204" pitchFamily="34" charset="0"/>
              </a:rPr>
              <a:t>So what is the process of Enquiry? </a:t>
            </a:r>
            <a:br>
              <a:rPr lang="en-US" altLang="en-US" sz="3500" b="1">
                <a:latin typeface="Arial" panose="020B0604020202020204" pitchFamily="34" charset="0"/>
              </a:rPr>
            </a:br>
            <a:endParaRPr lang="en-GB" sz="3500"/>
          </a:p>
        </p:txBody>
      </p:sp>
      <p:sp>
        <p:nvSpPr>
          <p:cNvPr id="4" name="Rectangle 1"/>
          <p:cNvSpPr>
            <a:spLocks noGrp="1" noChangeArrowheads="1"/>
          </p:cNvSpPr>
          <p:nvPr>
            <p:ph idx="1"/>
          </p:nvPr>
        </p:nvSpPr>
        <p:spPr bwMode="auto">
          <a:xfrm>
            <a:off x="963930" y="2969469"/>
            <a:ext cx="6056111" cy="280039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t"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r>
              <a:rPr lang="en-US" altLang="en-US" sz="1800" i="1">
                <a:latin typeface="Arial" panose="020B0604020202020204" pitchFamily="34" charset="0"/>
              </a:rPr>
              <a:t>A</a:t>
            </a:r>
            <a:r>
              <a:rPr kumimoji="0" lang="en-US" altLang="en-US" sz="1800" b="0" i="1" u="none" strike="noStrike" cap="none" normalizeH="0" baseline="0">
                <a:ln>
                  <a:noFill/>
                </a:ln>
                <a:effectLst/>
                <a:latin typeface="Arial" panose="020B0604020202020204" pitchFamily="34" charset="0"/>
              </a:rPr>
              <a:t> pragmatic approach or definition</a:t>
            </a:r>
            <a:r>
              <a:rPr kumimoji="0" lang="en-US" altLang="en-US" sz="1800" b="0" i="0" u="none" strike="noStrike" cap="none" normalizeH="0" baseline="0">
                <a:ln>
                  <a:noFill/>
                </a:ln>
                <a:effectLst/>
                <a:latin typeface="Arial" panose="020B0604020202020204" pitchFamily="34" charset="0"/>
              </a:rPr>
              <a:t>: </a:t>
            </a:r>
          </a:p>
          <a:p>
            <a:pPr marR="0" lvl="0" defTabSz="914400" rtl="0" eaLnBrk="0" fontAlgn="base" latinLnBrk="0" hangingPunct="0">
              <a:spcBef>
                <a:spcPct val="0"/>
              </a:spcBef>
              <a:spcAft>
                <a:spcPts val="600"/>
              </a:spcAft>
              <a:buClrTx/>
              <a:buSzTx/>
              <a:buFontTx/>
              <a:buAutoNum type="alphaLcParenR"/>
              <a:tabLst/>
            </a:pPr>
            <a:r>
              <a:rPr kumimoji="0" lang="en-US" altLang="en-US" sz="1800" b="0" i="0" u="none" strike="noStrike" cap="none" normalizeH="0" baseline="0">
                <a:ln>
                  <a:noFill/>
                </a:ln>
                <a:effectLst/>
                <a:latin typeface="Arial" panose="020B0604020202020204" pitchFamily="34" charset="0"/>
              </a:rPr>
              <a:t>look at a source or two</a:t>
            </a:r>
          </a:p>
          <a:p>
            <a:pPr marR="0" lvl="0" defTabSz="914400" rtl="0" eaLnBrk="0" fontAlgn="base" latinLnBrk="0" hangingPunct="0">
              <a:spcBef>
                <a:spcPct val="0"/>
              </a:spcBef>
              <a:spcAft>
                <a:spcPts val="600"/>
              </a:spcAft>
              <a:buClrTx/>
              <a:buSzTx/>
              <a:buFontTx/>
              <a:buAutoNum type="alphaLcParenR"/>
              <a:tabLst/>
            </a:pPr>
            <a:r>
              <a:rPr kumimoji="0" lang="en-US" altLang="en-US" sz="1800" b="0" i="0" u="none" strike="noStrike" cap="none" normalizeH="0" baseline="0">
                <a:ln>
                  <a:noFill/>
                </a:ln>
                <a:effectLst/>
                <a:latin typeface="Arial" panose="020B0604020202020204" pitchFamily="34" charset="0"/>
              </a:rPr>
              <a:t>ask questions about this material</a:t>
            </a:r>
          </a:p>
          <a:p>
            <a:pPr marR="0" lvl="0" defTabSz="914400" rtl="0" eaLnBrk="0" fontAlgn="base" latinLnBrk="0" hangingPunct="0">
              <a:spcBef>
                <a:spcPct val="0"/>
              </a:spcBef>
              <a:spcAft>
                <a:spcPts val="600"/>
              </a:spcAft>
              <a:buClrTx/>
              <a:buSzTx/>
              <a:buFontTx/>
              <a:buAutoNum type="alphaLcParenR"/>
              <a:tabLst/>
            </a:pPr>
            <a:r>
              <a:rPr kumimoji="0" lang="en-US" altLang="en-US" sz="1800" b="0" i="0" u="none" strike="noStrike" cap="none" normalizeH="0" baseline="0">
                <a:ln>
                  <a:noFill/>
                </a:ln>
                <a:effectLst/>
                <a:latin typeface="Arial" panose="020B0604020202020204" pitchFamily="34" charset="0"/>
              </a:rPr>
              <a:t>suggest a hypothesis (a possible answer) to your question/s</a:t>
            </a:r>
          </a:p>
          <a:p>
            <a:pPr marR="0" lvl="0" defTabSz="914400" rtl="0" eaLnBrk="0" fontAlgn="base" latinLnBrk="0" hangingPunct="0">
              <a:spcBef>
                <a:spcPct val="0"/>
              </a:spcBef>
              <a:spcAft>
                <a:spcPts val="600"/>
              </a:spcAft>
              <a:buClrTx/>
              <a:buSzTx/>
              <a:buFontTx/>
              <a:buAutoNum type="alphaLcParenR"/>
              <a:tabLst/>
            </a:pPr>
            <a:r>
              <a:rPr kumimoji="0" lang="en-US" altLang="en-US" sz="1800" b="0" i="0" u="none" strike="noStrike" cap="none" normalizeH="0" baseline="0">
                <a:ln>
                  <a:noFill/>
                </a:ln>
                <a:effectLst/>
                <a:latin typeface="Arial" panose="020B0604020202020204" pitchFamily="34" charset="0"/>
              </a:rPr>
              <a:t>investigate some more source material</a:t>
            </a:r>
          </a:p>
          <a:p>
            <a:pPr marR="0" lvl="0" defTabSz="914400" rtl="0" eaLnBrk="0" fontAlgn="base" latinLnBrk="0" hangingPunct="0">
              <a:spcBef>
                <a:spcPct val="0"/>
              </a:spcBef>
              <a:spcAft>
                <a:spcPts val="600"/>
              </a:spcAft>
              <a:buClrTx/>
              <a:buSzTx/>
              <a:buFontTx/>
              <a:buAutoNum type="alphaLcParenR"/>
              <a:tabLst/>
            </a:pPr>
            <a:r>
              <a:rPr kumimoji="0" lang="en-US" altLang="en-US" sz="1800" b="0" i="0" u="none" strike="noStrike" cap="none" normalizeH="0" baseline="0">
                <a:ln>
                  <a:noFill/>
                </a:ln>
                <a:effectLst/>
                <a:latin typeface="Arial" panose="020B0604020202020204" pitchFamily="34" charset="0"/>
              </a:rPr>
              <a:t>use this new material to test and build your hypothesis until you reach an answer you are happy with.</a:t>
            </a:r>
          </a:p>
        </p:txBody>
      </p:sp>
    </p:spTree>
    <p:extLst>
      <p:ext uri="{BB962C8B-B14F-4D97-AF65-F5344CB8AC3E}">
        <p14:creationId xmlns:p14="http://schemas.microsoft.com/office/powerpoint/2010/main" val="2925828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1600">
                <a:hlinkClick r:id="rId3"/>
              </a:rPr>
              <a:t>http://www.thinkinghistory.co.uk/ActivityBase/EnquiryImportance.html</a:t>
            </a:r>
            <a:r>
              <a:rPr lang="en-GB" sz="1600"/>
              <a:t> </a:t>
            </a:r>
          </a:p>
        </p:txBody>
      </p:sp>
      <p:sp>
        <p:nvSpPr>
          <p:cNvPr id="3" name="Content Placeholder 2"/>
          <p:cNvSpPr>
            <a:spLocks noGrp="1"/>
          </p:cNvSpPr>
          <p:nvPr>
            <p:ph idx="1"/>
          </p:nvPr>
        </p:nvSpPr>
        <p:spPr>
          <a:xfrm>
            <a:off x="963930" y="2969469"/>
            <a:ext cx="6056111" cy="2800395"/>
          </a:xfrm>
        </p:spPr>
        <p:txBody>
          <a:bodyPr anchor="t">
            <a:normAutofit/>
          </a:bodyPr>
          <a:lstStyle/>
          <a:p>
            <a:pPr>
              <a:buFont typeface="Wingdings" panose="05000000000000000000" pitchFamily="2" charset="2"/>
              <a:buChar char="Ø"/>
            </a:pPr>
            <a:r>
              <a:rPr lang="en-GB" sz="1600"/>
              <a:t>Enquiries’ are sometimes seen as one-off ‘mystery’ items but this is a complete misconception.</a:t>
            </a:r>
          </a:p>
          <a:p>
            <a:pPr marL="0" indent="0">
              <a:buNone/>
            </a:pPr>
            <a:r>
              <a:rPr lang="en-GB" sz="1600"/>
              <a:t> </a:t>
            </a:r>
          </a:p>
          <a:p>
            <a:pPr>
              <a:buFont typeface="Wingdings" panose="05000000000000000000" pitchFamily="2" charset="2"/>
              <a:buChar char="Ø"/>
            </a:pPr>
            <a:r>
              <a:rPr lang="en-GB" sz="1600"/>
              <a:t>An Enquiry can last half a term, a term or even longer.</a:t>
            </a:r>
          </a:p>
          <a:p>
            <a:pPr marL="0" indent="0">
              <a:buNone/>
            </a:pPr>
            <a:endParaRPr lang="en-GB" sz="1600"/>
          </a:p>
          <a:p>
            <a:pPr>
              <a:buFont typeface="Wingdings" panose="05000000000000000000" pitchFamily="2" charset="2"/>
              <a:buChar char="Ø"/>
            </a:pPr>
            <a:r>
              <a:rPr lang="en-GB" sz="1600"/>
              <a:t>They may begin by focussing on a single discovery or excavation (as at </a:t>
            </a:r>
            <a:r>
              <a:rPr lang="en-GB" sz="1600">
                <a:hlinkClick r:id="rId4" tooltip="See the enquiry"/>
              </a:rPr>
              <a:t>Sutton Hoo</a:t>
            </a:r>
            <a:r>
              <a:rPr lang="en-GB" sz="1600"/>
              <a:t> for example) but such a mystery enquiry is best seen as a ‘mystery starter’, an intriguing doorway into a much more substantial enquiry. </a:t>
            </a:r>
          </a:p>
          <a:p>
            <a:endParaRPr lang="en-GB" sz="1600"/>
          </a:p>
        </p:txBody>
      </p:sp>
    </p:spTree>
    <p:extLst>
      <p:ext uri="{BB962C8B-B14F-4D97-AF65-F5344CB8AC3E}">
        <p14:creationId xmlns:p14="http://schemas.microsoft.com/office/powerpoint/2010/main" val="1446559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260648"/>
            <a:ext cx="5563344" cy="6192687"/>
          </a:xfrm>
        </p:spPr>
        <p:txBody>
          <a:bodyPr/>
          <a:lstStyle/>
          <a:p>
            <a:pPr marL="0" indent="0">
              <a:buNone/>
            </a:pPr>
            <a:r>
              <a:rPr lang="en-GB" dirty="0"/>
              <a:t>Using the Sutton </a:t>
            </a:r>
            <a:r>
              <a:rPr lang="en-GB" dirty="0" err="1"/>
              <a:t>Hoo</a:t>
            </a:r>
            <a:r>
              <a:rPr lang="en-GB" dirty="0"/>
              <a:t> excavation as an example - think of it as the smallest of a series of Russian dolls building a scheme of work </a:t>
            </a:r>
          </a:p>
        </p:txBody>
      </p:sp>
      <p:pic>
        <p:nvPicPr>
          <p:cNvPr id="12" name="Content Placeholder 1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768025" y="859975"/>
            <a:ext cx="2116343" cy="4369225"/>
          </a:xfrm>
        </p:spPr>
      </p:pic>
      <p:sp>
        <p:nvSpPr>
          <p:cNvPr id="6" name="Rectangle 11"/>
          <p:cNvSpPr>
            <a:spLocks noChangeArrowheads="1"/>
          </p:cNvSpPr>
          <p:nvPr/>
        </p:nvSpPr>
        <p:spPr bwMode="auto">
          <a:xfrm>
            <a:off x="-286500" y="926430"/>
            <a:ext cx="10510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endParaRPr kumimoji="0" lang="en-US" altLang="en-US" sz="22200" b="0" i="0" u="none" strike="noStrike" cap="none" normalizeH="0" baseline="0" dirty="0">
              <a:ln>
                <a:noFill/>
              </a:ln>
              <a:solidFill>
                <a:schemeClr val="tx1"/>
              </a:solidFill>
              <a:effectLst/>
              <a:latin typeface="Arial" panose="020B0604020202020204" pitchFamily="34" charset="0"/>
            </a:endParaRPr>
          </a:p>
        </p:txBody>
      </p:sp>
      <p:pic>
        <p:nvPicPr>
          <p:cNvPr id="7" name="Picture 12" descr="http://www.thinkinghistory.co.uk/ActivityBase/Images/EnquiryImportanc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309" y="2094526"/>
            <a:ext cx="3678500" cy="4358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109013"/>
      </p:ext>
    </p:extLst>
  </p:cSld>
  <p:clrMapOvr>
    <a:masterClrMapping/>
  </p:clrMapOvr>
  <p:transition xmlns:p14="http://schemas.microsoft.com/office/powerpoint/2010/mai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A4026A73-1F7F-49F2-B319-8CA3B3D532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356072" cy="4480726"/>
          </a:xfrm>
        </p:spPr>
        <p:txBody>
          <a:bodyPr>
            <a:normAutofit/>
          </a:bodyPr>
          <a:lstStyle/>
          <a:p>
            <a:pPr algn="r"/>
            <a:r>
              <a:rPr lang="en-GB" sz="5300" b="1"/>
              <a:t>and another thing ….</a:t>
            </a:r>
          </a:p>
        </p:txBody>
      </p:sp>
      <p:cxnSp>
        <p:nvCxnSpPr>
          <p:cNvPr id="16" name="Straight Connector 15">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854196" y="1338729"/>
            <a:ext cx="3596688" cy="4180542"/>
          </a:xfrm>
        </p:spPr>
        <p:txBody>
          <a:bodyPr anchor="ctr">
            <a:normAutofit/>
          </a:bodyPr>
          <a:lstStyle/>
          <a:p>
            <a:r>
              <a:rPr lang="en-GB" sz="2100"/>
              <a:t>We can never know, study or learn everything there is that falls under the definition of ‘history’, topic or period – we therefore need to find ways of selecting and rationalising to make studies manageable …</a:t>
            </a:r>
          </a:p>
          <a:p>
            <a:r>
              <a:rPr lang="en-GB" sz="2100"/>
              <a:t>Enquiry provides both a rationale and a route through a wealth of content by giving focus and providing possible learning pathways. </a:t>
            </a:r>
          </a:p>
        </p:txBody>
      </p:sp>
    </p:spTree>
    <p:extLst>
      <p:ext uri="{BB962C8B-B14F-4D97-AF65-F5344CB8AC3E}">
        <p14:creationId xmlns:p14="http://schemas.microsoft.com/office/powerpoint/2010/main" val="4003964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A4026A73-1F7F-49F2-B319-8CA3B3D532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2356072" cy="4480726"/>
          </a:xfrm>
        </p:spPr>
        <p:txBody>
          <a:bodyPr>
            <a:normAutofit/>
          </a:bodyPr>
          <a:lstStyle/>
          <a:p>
            <a:pPr algn="r"/>
            <a:r>
              <a:rPr lang="en-GB" sz="5700" b="1"/>
              <a:t>BUT…</a:t>
            </a:r>
          </a:p>
        </p:txBody>
      </p:sp>
      <p:cxnSp>
        <p:nvCxnSpPr>
          <p:cNvPr id="16" name="Straight Connector 15">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854196" y="1338729"/>
            <a:ext cx="3596688" cy="4180542"/>
          </a:xfrm>
        </p:spPr>
        <p:txBody>
          <a:bodyPr anchor="ctr">
            <a:normAutofit/>
          </a:bodyPr>
          <a:lstStyle/>
          <a:p>
            <a:r>
              <a:rPr lang="en-GB" sz="1600"/>
              <a:t>We have to anticipate in our planning what knowledge will be required to make the most of what an enquiry has to offer. ….</a:t>
            </a:r>
          </a:p>
          <a:p>
            <a:r>
              <a:rPr lang="en-GB" sz="1600"/>
              <a:t>And then – contrive that learners are able to encounter or acquire this at appropriate points on the way through.</a:t>
            </a:r>
          </a:p>
          <a:p>
            <a:r>
              <a:rPr lang="en-GB" sz="1600"/>
              <a:t>We also need to have thought about how one topic or period relates to and builds on those that have gone before – and find ways of making that explicit to learners – essential for ‘chronological understanding’.</a:t>
            </a:r>
          </a:p>
          <a:p>
            <a:pPr marL="0" indent="0">
              <a:buNone/>
            </a:pPr>
            <a:r>
              <a:rPr lang="en-GB" sz="1600" b="1"/>
              <a:t>SO – what are the implications for teachers’ subject knowledge?</a:t>
            </a:r>
          </a:p>
        </p:txBody>
      </p:sp>
    </p:spTree>
    <p:extLst>
      <p:ext uri="{BB962C8B-B14F-4D97-AF65-F5344CB8AC3E}">
        <p14:creationId xmlns:p14="http://schemas.microsoft.com/office/powerpoint/2010/main" val="3350707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sz="5700" b="1"/>
              <a:t>AND ……</a:t>
            </a:r>
          </a:p>
        </p:txBody>
      </p:sp>
      <p:cxnSp>
        <p:nvCxnSpPr>
          <p:cNvPr id="14" name="Straight Connector 13">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r>
              <a:rPr lang="en-GB" sz="1800"/>
              <a:t>Having a scheme of work full of enthusing enquiry questions is not enough to develop pupil’s understanding of </a:t>
            </a:r>
            <a:r>
              <a:rPr lang="en-GB" sz="1800" b="1"/>
              <a:t>ENQUIRY</a:t>
            </a:r>
            <a:r>
              <a:rPr lang="en-GB" sz="1800"/>
              <a:t> if all the posing of questions and structuring of enquiry is done by the teacher. An effective scheme must help pupils build the ability to ask their own questions and plan their own way through enquiries, simultaneously </a:t>
            </a:r>
            <a:r>
              <a:rPr lang="en-GB" sz="1800" b="1"/>
              <a:t>using and developing their understanding of historical enquiry</a:t>
            </a:r>
            <a:r>
              <a:rPr lang="en-GB" sz="1800"/>
              <a:t>. </a:t>
            </a:r>
          </a:p>
        </p:txBody>
      </p:sp>
    </p:spTree>
    <p:extLst>
      <p:ext uri="{BB962C8B-B14F-4D97-AF65-F5344CB8AC3E}">
        <p14:creationId xmlns:p14="http://schemas.microsoft.com/office/powerpoint/2010/main" val="1862352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Links re: task 1 – Sutton </a:t>
            </a:r>
            <a:r>
              <a:rPr lang="en-GB" b="1" dirty="0" err="1">
                <a:solidFill>
                  <a:srgbClr val="FF0000"/>
                </a:solidFill>
              </a:rPr>
              <a:t>Hoo</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sz="2400" dirty="0">
                <a:hlinkClick r:id="rId3"/>
              </a:rPr>
              <a:t>http://www.collaborativelearning.org/05assessment.pdf</a:t>
            </a:r>
            <a:endParaRPr lang="en-GB" sz="2400" dirty="0"/>
          </a:p>
          <a:p>
            <a:pPr marL="0" indent="0">
              <a:buNone/>
            </a:pPr>
            <a:r>
              <a:rPr lang="en-GB" sz="2400" dirty="0">
                <a:hlinkClick r:id="rId4"/>
              </a:rPr>
              <a:t>http://www.collaborativelearning.org/05enquiry.pdf</a:t>
            </a:r>
            <a:r>
              <a:rPr lang="en-GB" sz="2400" dirty="0"/>
              <a:t> </a:t>
            </a:r>
          </a:p>
          <a:p>
            <a:pPr marL="0" indent="0">
              <a:buNone/>
            </a:pPr>
            <a:endParaRPr lang="en-GB" sz="2400" dirty="0"/>
          </a:p>
          <a:p>
            <a:pPr marL="0" indent="0">
              <a:buNone/>
            </a:pPr>
            <a:endParaRPr lang="en-GB" dirty="0"/>
          </a:p>
          <a:p>
            <a:pPr marL="0" indent="0">
              <a:buNone/>
            </a:pPr>
            <a:endParaRPr lang="en-GB" dirty="0"/>
          </a:p>
          <a:p>
            <a:r>
              <a:rPr lang="en-GB" dirty="0">
                <a:hlinkClick r:id="rId5"/>
              </a:rPr>
              <a:t>http://www.thinkinghistory.co.uk/ActivityBase/SuttonHooBurial.html</a:t>
            </a:r>
            <a:r>
              <a:rPr lang="en-GB" dirty="0"/>
              <a:t> </a:t>
            </a:r>
          </a:p>
          <a:p>
            <a:r>
              <a:rPr lang="en-GB" dirty="0">
                <a:hlinkClick r:id="rId6"/>
              </a:rPr>
              <a:t>http://www.thinkinghistory.co.uk/ActivityBase/SuttonHooBackground.html</a:t>
            </a:r>
            <a:r>
              <a:rPr lang="en-GB" dirty="0"/>
              <a:t> </a:t>
            </a:r>
          </a:p>
          <a:p>
            <a:r>
              <a:rPr lang="en-GB" dirty="0">
                <a:hlinkClick r:id="rId7"/>
              </a:rPr>
              <a:t>http://www.thinkinghistory.co.uk/ActivityBase/SuttonHooEnquiry.html</a:t>
            </a:r>
            <a:endParaRPr lang="en-GB" dirty="0"/>
          </a:p>
          <a:p>
            <a:endParaRPr lang="en-GB" dirty="0"/>
          </a:p>
        </p:txBody>
      </p:sp>
    </p:spTree>
    <p:extLst>
      <p:ext uri="{BB962C8B-B14F-4D97-AF65-F5344CB8AC3E}">
        <p14:creationId xmlns:p14="http://schemas.microsoft.com/office/powerpoint/2010/main" val="2788650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xmlns=""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xmlns=""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723" y="809898"/>
            <a:ext cx="7457037" cy="1554480"/>
          </a:xfrm>
        </p:spPr>
        <p:txBody>
          <a:bodyPr anchor="ctr">
            <a:normAutofit/>
          </a:bodyPr>
          <a:lstStyle/>
          <a:p>
            <a:r>
              <a:rPr lang="en-GB" sz="4200" b="1"/>
              <a:t>POLLS - Who’s here today? - 1 </a:t>
            </a:r>
          </a:p>
        </p:txBody>
      </p:sp>
      <p:sp>
        <p:nvSpPr>
          <p:cNvPr id="3" name="Content Placeholder 2"/>
          <p:cNvSpPr>
            <a:spLocks noGrp="1"/>
          </p:cNvSpPr>
          <p:nvPr>
            <p:ph idx="1"/>
          </p:nvPr>
        </p:nvSpPr>
        <p:spPr>
          <a:xfrm>
            <a:off x="783771" y="3017522"/>
            <a:ext cx="7455989" cy="3124658"/>
          </a:xfrm>
        </p:spPr>
        <p:txBody>
          <a:bodyPr anchor="ctr">
            <a:normAutofit/>
          </a:bodyPr>
          <a:lstStyle/>
          <a:p>
            <a:pPr marL="0" indent="0">
              <a:buNone/>
            </a:pPr>
            <a:r>
              <a:rPr lang="en-GB" sz="2100"/>
              <a:t>How long have you been subject leader for history?</a:t>
            </a:r>
          </a:p>
          <a:p>
            <a:r>
              <a:rPr lang="en-GB" sz="2100"/>
              <a:t>5 yrs +</a:t>
            </a:r>
          </a:p>
          <a:p>
            <a:r>
              <a:rPr lang="en-GB" sz="2100"/>
              <a:t>1-5yrs</a:t>
            </a:r>
          </a:p>
          <a:p>
            <a:r>
              <a:rPr lang="en-GB" sz="2100"/>
              <a:t>Less than one year</a:t>
            </a:r>
          </a:p>
          <a:p>
            <a:r>
              <a:rPr lang="en-GB" sz="2100"/>
              <a:t>Just this term</a:t>
            </a:r>
          </a:p>
        </p:txBody>
      </p:sp>
      <p:cxnSp>
        <p:nvCxnSpPr>
          <p:cNvPr id="17" name="Straight Connector 16">
            <a:extLst>
              <a:ext uri="{FF2B5EF4-FFF2-40B4-BE49-F238E27FC236}">
                <a16:creationId xmlns:a16="http://schemas.microsoft.com/office/drawing/2014/main" xmlns=""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887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9">
            <a:extLst>
              <a:ext uri="{FF2B5EF4-FFF2-40B4-BE49-F238E27FC236}">
                <a16:creationId xmlns:a16="http://schemas.microsoft.com/office/drawing/2014/main" xmlns="" id="{10B777DF-F6A2-4D53-B6F0-D9700609EE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2606" y="625059"/>
            <a:ext cx="4089394" cy="5607882"/>
          </a:xfrm>
          <a:prstGeom prst="rect">
            <a:avLst/>
          </a:pr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5175" y="1188637"/>
            <a:ext cx="3467522" cy="4480726"/>
          </a:xfrm>
        </p:spPr>
        <p:txBody>
          <a:bodyPr>
            <a:normAutofit/>
          </a:bodyPr>
          <a:lstStyle/>
          <a:p>
            <a:pPr algn="r"/>
            <a:r>
              <a:rPr lang="en-GB" sz="5700" b="1">
                <a:solidFill>
                  <a:schemeClr val="tx1">
                    <a:lumMod val="75000"/>
                    <a:lumOff val="25000"/>
                  </a:schemeClr>
                </a:solidFill>
              </a:rPr>
              <a:t>Task 1 – Sutton Hoo case study</a:t>
            </a:r>
          </a:p>
        </p:txBody>
      </p:sp>
      <p:sp>
        <p:nvSpPr>
          <p:cNvPr id="3" name="Content Placeholder 2"/>
          <p:cNvSpPr>
            <a:spLocks noGrp="1"/>
          </p:cNvSpPr>
          <p:nvPr>
            <p:ph idx="1"/>
          </p:nvPr>
        </p:nvSpPr>
        <p:spPr>
          <a:xfrm>
            <a:off x="4933188" y="1896645"/>
            <a:ext cx="2965331" cy="3064712"/>
          </a:xfrm>
        </p:spPr>
        <p:txBody>
          <a:bodyPr anchor="ctr">
            <a:normAutofit/>
          </a:bodyPr>
          <a:lstStyle/>
          <a:p>
            <a:r>
              <a:rPr lang="en-GB" sz="1200" b="1"/>
              <a:t>Review</a:t>
            </a:r>
            <a:r>
              <a:rPr lang="en-GB" sz="1200"/>
              <a:t> the Sutton Hoo enquiry as a scheme of work/sequence of learning </a:t>
            </a:r>
            <a:r>
              <a:rPr lang="en-GB" sz="1200">
                <a:hlinkClick r:id="rId3"/>
              </a:rPr>
              <a:t>http://www.collaborativelearning.org/05enquiry.pdf</a:t>
            </a:r>
            <a:endParaRPr lang="en-GB" sz="1200"/>
          </a:p>
          <a:p>
            <a:r>
              <a:rPr lang="en-GB" sz="1200" b="1"/>
              <a:t>Refer</a:t>
            </a:r>
            <a:r>
              <a:rPr lang="en-GB" sz="1200"/>
              <a:t> to HA Progression in History document </a:t>
            </a:r>
            <a:r>
              <a:rPr lang="en-GB" sz="1200">
                <a:hlinkClick r:id="rId4"/>
              </a:rPr>
              <a:t>http://www.collaborativelearning.org/05assessment.pdf</a:t>
            </a:r>
            <a:r>
              <a:rPr lang="en-GB" sz="1200"/>
              <a:t> </a:t>
            </a:r>
          </a:p>
          <a:p>
            <a:r>
              <a:rPr lang="en-GB" sz="1200" b="1"/>
              <a:t>In your groups </a:t>
            </a:r>
            <a:r>
              <a:rPr lang="en-GB" sz="1200"/>
              <a:t>– select a segment &amp; think through responses to the set of ‘deep dive’ questions on the next slide. </a:t>
            </a:r>
          </a:p>
          <a:p>
            <a:r>
              <a:rPr lang="en-GB" sz="1200"/>
              <a:t>You will be </a:t>
            </a:r>
            <a:r>
              <a:rPr lang="en-GB" sz="1200" b="1"/>
              <a:t>feeding back </a:t>
            </a:r>
            <a:r>
              <a:rPr lang="en-GB" sz="1200"/>
              <a:t>on those aspects in bold so spend more time on them…</a:t>
            </a:r>
          </a:p>
          <a:p>
            <a:endParaRPr lang="en-GB" sz="1200" i="1"/>
          </a:p>
        </p:txBody>
      </p:sp>
    </p:spTree>
    <p:extLst>
      <p:ext uri="{BB962C8B-B14F-4D97-AF65-F5344CB8AC3E}">
        <p14:creationId xmlns:p14="http://schemas.microsoft.com/office/powerpoint/2010/main" val="483177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06825" y="1188637"/>
            <a:ext cx="2241175" cy="4480726"/>
          </a:xfrm>
        </p:spPr>
        <p:txBody>
          <a:bodyPr>
            <a:normAutofit/>
          </a:bodyPr>
          <a:lstStyle/>
          <a:p>
            <a:pPr algn="r"/>
            <a:r>
              <a:rPr lang="en-GB" sz="4000" b="1"/>
              <a:t/>
            </a:r>
            <a:br>
              <a:rPr lang="en-GB" sz="4000" b="1"/>
            </a:br>
            <a:r>
              <a:rPr lang="en-GB" sz="4000" b="1"/>
              <a:t>Possible Key stage 1 task re: Sutton Hoo</a:t>
            </a:r>
            <a:r>
              <a:rPr lang="en-GB" sz="4000"/>
              <a:t/>
            </a:r>
            <a:br>
              <a:rPr lang="en-GB" sz="4000"/>
            </a:br>
            <a:endParaRPr lang="en-GB" sz="4000"/>
          </a:p>
        </p:txBody>
      </p:sp>
      <p:cxnSp>
        <p:nvCxnSpPr>
          <p:cNvPr id="19" name="Straight Connector 13">
            <a:extLst>
              <a:ext uri="{FF2B5EF4-FFF2-40B4-BE49-F238E27FC236}">
                <a16:creationId xmlns:a16="http://schemas.microsoft.com/office/drawing/2014/main" xmlns=""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941445" y="1648870"/>
            <a:ext cx="3527136" cy="3560260"/>
          </a:xfrm>
        </p:spPr>
        <p:txBody>
          <a:bodyPr anchor="ctr">
            <a:normAutofit/>
          </a:bodyPr>
          <a:lstStyle/>
          <a:p>
            <a:r>
              <a:rPr lang="en-GB" sz="1200"/>
              <a:t>Without worrying about the wider Anglo-Saxon context – you might focus on a single aspect that could be customised for an enquiry e.g.</a:t>
            </a:r>
          </a:p>
          <a:p>
            <a:r>
              <a:rPr lang="en-GB" sz="1200"/>
              <a:t>An archaeological dig and physical evidence – perhaps a sand tray with buried objects/artefacts</a:t>
            </a:r>
          </a:p>
          <a:p>
            <a:r>
              <a:rPr lang="en-GB" sz="1200"/>
              <a:t>Or</a:t>
            </a:r>
          </a:p>
          <a:p>
            <a:r>
              <a:rPr lang="en-GB" sz="1200"/>
              <a:t>A single or group of objects …..</a:t>
            </a:r>
          </a:p>
          <a:p>
            <a:r>
              <a:rPr lang="en-GB" sz="1200"/>
              <a:t>The helmet is one of the British Museum’s Teaching History with 100 objects </a:t>
            </a:r>
          </a:p>
          <a:p>
            <a:r>
              <a:rPr lang="en-GB" sz="1200" u="sng">
                <a:hlinkClick r:id="rId2"/>
              </a:rPr>
              <a:t>http://www.teachinghistory100.org/</a:t>
            </a:r>
            <a:r>
              <a:rPr lang="en-GB" sz="1200"/>
              <a:t> </a:t>
            </a:r>
          </a:p>
          <a:p>
            <a:r>
              <a:rPr lang="en-GB" sz="1200" u="sng">
                <a:hlinkClick r:id="rId3"/>
              </a:rPr>
              <a:t>http://www.teachinghistory100.org/objects/sutton_hoo_helmet</a:t>
            </a:r>
            <a:r>
              <a:rPr lang="en-GB" sz="1200"/>
              <a:t> </a:t>
            </a:r>
          </a:p>
          <a:p>
            <a:r>
              <a:rPr lang="en-GB" sz="1200">
                <a:hlinkClick r:id="rId4"/>
              </a:rPr>
              <a:t>https://www.britishmuseum.org/learn/schools/ages-7-11/ancient-britain/classroom-resource-sutton-hoo-introduction</a:t>
            </a:r>
            <a:r>
              <a:rPr lang="en-GB" sz="1200"/>
              <a:t> </a:t>
            </a:r>
          </a:p>
        </p:txBody>
      </p:sp>
    </p:spTree>
    <p:extLst>
      <p:ext uri="{BB962C8B-B14F-4D97-AF65-F5344CB8AC3E}">
        <p14:creationId xmlns:p14="http://schemas.microsoft.com/office/powerpoint/2010/main" val="2661540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08" name="Rectangle 70">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9" name="Right Triangle 72">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510" name="Rectangle 74">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06" name="Title 2"/>
          <p:cNvSpPr>
            <a:spLocks noGrp="1"/>
          </p:cNvSpPr>
          <p:nvPr>
            <p:ph type="title"/>
          </p:nvPr>
        </p:nvSpPr>
        <p:spPr bwMode="auto">
          <a:xfrm>
            <a:off x="963930" y="1050595"/>
            <a:ext cx="6056111" cy="1618489"/>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p>
            <a:r>
              <a:rPr lang="en-US" altLang="en-US" sz="4900" b="1" kern="1200">
                <a:solidFill>
                  <a:schemeClr val="tx1"/>
                </a:solidFill>
                <a:latin typeface="+mj-lt"/>
                <a:ea typeface="+mj-ea"/>
                <a:cs typeface="+mj-cs"/>
              </a:rPr>
              <a:t>Deep Dive type questions…(viz.Ofsted)</a:t>
            </a:r>
          </a:p>
        </p:txBody>
      </p:sp>
      <p:sp>
        <p:nvSpPr>
          <p:cNvPr id="2" name="Rectangle 1"/>
          <p:cNvSpPr/>
          <p:nvPr/>
        </p:nvSpPr>
        <p:spPr>
          <a:xfrm>
            <a:off x="963930" y="2969469"/>
            <a:ext cx="6056111" cy="2800395"/>
          </a:xfrm>
          <a:prstGeom prst="rect">
            <a:avLst/>
          </a:prstGeom>
        </p:spPr>
        <p:txBody>
          <a:bodyPr vert="horz" lIns="91440" tIns="45720" rIns="91440" bIns="45720" rtlCol="0" anchor="t">
            <a:normAutofit/>
          </a:bodyPr>
          <a:lstStyle/>
          <a:p>
            <a:pPr marL="342900" indent="-228600" defTabSz="914400">
              <a:lnSpc>
                <a:spcPct val="90000"/>
              </a:lnSpc>
              <a:spcBef>
                <a:spcPct val="20000"/>
              </a:spcBef>
              <a:buClr>
                <a:srgbClr val="FF6600"/>
              </a:buClr>
              <a:buFont typeface="Arial" panose="020B0604020202020204" pitchFamily="34" charset="0"/>
              <a:buChar char="•"/>
            </a:pPr>
            <a:r>
              <a:rPr lang="en-US" sz="1300"/>
              <a:t>How well is a series of lessons sequenced within the intended curriculum </a:t>
            </a:r>
            <a:r>
              <a:rPr lang="en-US" sz="1300" b="1"/>
              <a:t>and how well do they provide purposeful opportunities for pupils’ progression </a:t>
            </a:r>
            <a:r>
              <a:rPr lang="en-US" sz="1300"/>
              <a:t>through it?</a:t>
            </a:r>
            <a:endParaRPr lang="en-US" altLang="en-US" sz="1300"/>
          </a:p>
          <a:p>
            <a:pPr marL="342900" indent="-228600" defTabSz="914400">
              <a:lnSpc>
                <a:spcPct val="90000"/>
              </a:lnSpc>
              <a:spcBef>
                <a:spcPct val="20000"/>
              </a:spcBef>
              <a:buClr>
                <a:srgbClr val="FF6600"/>
              </a:buClr>
              <a:buFont typeface="Arial" panose="020B0604020202020204" pitchFamily="34" charset="0"/>
              <a:buChar char="•"/>
            </a:pPr>
            <a:r>
              <a:rPr lang="en-US" sz="1300"/>
              <a:t>What is the </a:t>
            </a:r>
            <a:r>
              <a:rPr lang="en-US" sz="1300" b="1"/>
              <a:t>purpose </a:t>
            </a:r>
            <a:r>
              <a:rPr lang="en-US" sz="1300"/>
              <a:t>of a lesson or task, </a:t>
            </a:r>
            <a:r>
              <a:rPr lang="en-US" sz="1300" b="1"/>
              <a:t>how does it fit into a sequence of lessons over time, and what do pupils already know and understand. </a:t>
            </a:r>
            <a:endParaRPr lang="en-US" sz="1300"/>
          </a:p>
          <a:p>
            <a:pPr marL="342900" indent="-228600" defTabSz="914400">
              <a:lnSpc>
                <a:spcPct val="90000"/>
              </a:lnSpc>
              <a:spcBef>
                <a:spcPct val="20000"/>
              </a:spcBef>
              <a:buClr>
                <a:srgbClr val="FF6600"/>
              </a:buClr>
              <a:buFont typeface="Arial" panose="020B0604020202020204" pitchFamily="34" charset="0"/>
              <a:buChar char="•"/>
            </a:pPr>
            <a:r>
              <a:rPr lang="en-US" sz="1300"/>
              <a:t>How are teachers supported to both develop their subject knowledge alongside pedagogical knowledge and to teach the component knowledge leading to NC outcomes?</a:t>
            </a:r>
          </a:p>
          <a:p>
            <a:pPr marL="342900" lvl="0" indent="-228600" defTabSz="914400" fontAlgn="auto">
              <a:lnSpc>
                <a:spcPct val="90000"/>
              </a:lnSpc>
              <a:spcBef>
                <a:spcPct val="20000"/>
              </a:spcBef>
              <a:spcAft>
                <a:spcPts val="0"/>
              </a:spcAft>
              <a:buClr>
                <a:srgbClr val="FF6600"/>
              </a:buClr>
              <a:buFont typeface="Arial" panose="020B0604020202020204" pitchFamily="34" charset="0"/>
              <a:buChar char="•"/>
            </a:pPr>
            <a:r>
              <a:rPr lang="en-US" sz="1300"/>
              <a:t> How are teachers supported to ask specific questions related to the school curriculum content? … e.g. ‘</a:t>
            </a:r>
            <a:r>
              <a:rPr lang="en-US" sz="1300" b="1"/>
              <a:t>give me an example of something that is a taught in Y2 that is built on in Y4 and Y6</a:t>
            </a:r>
            <a:r>
              <a:rPr lang="en-US" sz="1300"/>
              <a:t>’</a:t>
            </a:r>
          </a:p>
          <a:p>
            <a:pPr marL="342900" lvl="0" indent="-228600" defTabSz="914400" fontAlgn="auto">
              <a:lnSpc>
                <a:spcPct val="90000"/>
              </a:lnSpc>
              <a:spcBef>
                <a:spcPct val="20000"/>
              </a:spcBef>
              <a:spcAft>
                <a:spcPts val="0"/>
              </a:spcAft>
              <a:buClr>
                <a:srgbClr val="FF6600"/>
              </a:buClr>
              <a:buFont typeface="Arial" panose="020B0604020202020204" pitchFamily="34" charset="0"/>
              <a:buChar char="•"/>
            </a:pPr>
            <a:r>
              <a:rPr lang="en-US" sz="1300" b="1"/>
              <a:t>How have you built on learning in Y3? …  in Y5</a:t>
            </a:r>
            <a:r>
              <a:rPr lang="en-US" sz="1300"/>
              <a:t>? </a:t>
            </a:r>
          </a:p>
        </p:txBody>
      </p:sp>
    </p:spTree>
    <p:extLst>
      <p:ext uri="{BB962C8B-B14F-4D97-AF65-F5344CB8AC3E}">
        <p14:creationId xmlns:p14="http://schemas.microsoft.com/office/powerpoint/2010/main" val="1113102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6300" b="1"/>
              <a:t>Task resources</a:t>
            </a:r>
          </a:p>
        </p:txBody>
      </p:sp>
      <p:sp>
        <p:nvSpPr>
          <p:cNvPr id="3" name="Content Placeholder 2"/>
          <p:cNvSpPr>
            <a:spLocks noGrp="1"/>
          </p:cNvSpPr>
          <p:nvPr>
            <p:ph idx="1"/>
          </p:nvPr>
        </p:nvSpPr>
        <p:spPr>
          <a:xfrm>
            <a:off x="963930" y="2969469"/>
            <a:ext cx="6056111" cy="2800395"/>
          </a:xfrm>
        </p:spPr>
        <p:txBody>
          <a:bodyPr anchor="t">
            <a:normAutofit/>
          </a:bodyPr>
          <a:lstStyle/>
          <a:p>
            <a:pPr marL="0" indent="0">
              <a:buNone/>
            </a:pPr>
            <a:r>
              <a:rPr lang="en-GB" sz="1900" b="1"/>
              <a:t>Resources</a:t>
            </a:r>
          </a:p>
          <a:p>
            <a:r>
              <a:rPr lang="en-GB" sz="1900"/>
              <a:t>Likely focused ‘deep dive’ questions posed by inspectors (previous slide no 37)</a:t>
            </a:r>
          </a:p>
          <a:p>
            <a:r>
              <a:rPr lang="en-GB" sz="1900"/>
              <a:t>Progression in History document </a:t>
            </a:r>
            <a:r>
              <a:rPr lang="en-GB" sz="1900">
                <a:hlinkClick r:id="rId3"/>
              </a:rPr>
              <a:t>http://www.collaborativelearning.org/05assessment.pdf</a:t>
            </a:r>
            <a:r>
              <a:rPr lang="en-GB" sz="1900"/>
              <a:t> </a:t>
            </a:r>
          </a:p>
          <a:p>
            <a:r>
              <a:rPr lang="en-GB" sz="1900"/>
              <a:t>Sutton Hoo enquiry/sequence of work </a:t>
            </a:r>
            <a:r>
              <a:rPr lang="en-GB" sz="1900">
                <a:hlinkClick r:id="rId4"/>
              </a:rPr>
              <a:t>http://www.collaborativelearning.org/05enquiry.pdf</a:t>
            </a:r>
            <a:r>
              <a:rPr lang="en-GB" sz="1900"/>
              <a:t> </a:t>
            </a:r>
          </a:p>
        </p:txBody>
      </p:sp>
    </p:spTree>
    <p:extLst>
      <p:ext uri="{BB962C8B-B14F-4D97-AF65-F5344CB8AC3E}">
        <p14:creationId xmlns:p14="http://schemas.microsoft.com/office/powerpoint/2010/main" val="3531791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751218"/>
          </a:xfrm>
        </p:spPr>
        <p:txBody>
          <a:bodyPr>
            <a:normAutofit fontScale="90000"/>
          </a:bodyPr>
          <a:lstStyle/>
          <a:p>
            <a:r>
              <a:rPr lang="en-GB" dirty="0"/>
              <a:t>Book/pupils’ work scrutiny - indicators</a:t>
            </a:r>
          </a:p>
        </p:txBody>
      </p:sp>
      <p:sp>
        <p:nvSpPr>
          <p:cNvPr id="3" name="Content Placeholder 2"/>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3"/>
          <a:stretch>
            <a:fillRect/>
          </a:stretch>
        </p:blipFill>
        <p:spPr>
          <a:xfrm>
            <a:off x="457200" y="1772816"/>
            <a:ext cx="8260547" cy="4353347"/>
          </a:xfrm>
          <a:prstGeom prst="rect">
            <a:avLst/>
          </a:prstGeom>
        </p:spPr>
      </p:pic>
    </p:spTree>
    <p:extLst>
      <p:ext uri="{BB962C8B-B14F-4D97-AF65-F5344CB8AC3E}">
        <p14:creationId xmlns:p14="http://schemas.microsoft.com/office/powerpoint/2010/main" val="4135170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2. Links re: task 2 - Walter </a:t>
            </a:r>
            <a:r>
              <a:rPr lang="en-GB" b="1" dirty="0" err="1">
                <a:solidFill>
                  <a:srgbClr val="FF0000"/>
                </a:solidFill>
              </a:rPr>
              <a:t>Tull</a:t>
            </a:r>
            <a:endParaRPr lang="en-GB" b="1" dirty="0">
              <a:solidFill>
                <a:srgbClr val="FF0000"/>
              </a:solidFill>
            </a:endParaRPr>
          </a:p>
        </p:txBody>
      </p:sp>
      <p:sp>
        <p:nvSpPr>
          <p:cNvPr id="3" name="Content Placeholder 2"/>
          <p:cNvSpPr>
            <a:spLocks noGrp="1"/>
          </p:cNvSpPr>
          <p:nvPr>
            <p:ph idx="1"/>
          </p:nvPr>
        </p:nvSpPr>
        <p:spPr/>
        <p:txBody>
          <a:bodyPr>
            <a:normAutofit fontScale="92500"/>
          </a:bodyPr>
          <a:lstStyle/>
          <a:p>
            <a:r>
              <a:rPr lang="en-GB" dirty="0">
                <a:hlinkClick r:id="rId3"/>
              </a:rPr>
              <a:t>http://www.collaborativelearning.org/waltertull.pdf</a:t>
            </a:r>
            <a:r>
              <a:rPr lang="en-GB" dirty="0"/>
              <a:t>  </a:t>
            </a:r>
          </a:p>
          <a:p>
            <a:r>
              <a:rPr lang="en-GB" u="sng" dirty="0">
                <a:hlinkClick r:id="rId4"/>
              </a:rPr>
              <a:t>http://www.collaborativelearning.org/14planning.pdf</a:t>
            </a:r>
            <a:endParaRPr lang="en-GB" u="sng" dirty="0"/>
          </a:p>
          <a:p>
            <a:r>
              <a:rPr lang="en-GB" dirty="0">
                <a:hlinkClick r:id="rId5"/>
              </a:rPr>
              <a:t>https://simple.wikipedia.org/wiki/Walter_Tull#:~:text=From%20Simple%20English%20Wikipedia%2C%20the%20free%20encyclopedia%20Walter,in%20the%20top%20division%20of%20the%20Football%20League</a:t>
            </a:r>
            <a:endParaRPr lang="en-GB" dirty="0"/>
          </a:p>
          <a:p>
            <a:r>
              <a:rPr lang="en-GB" dirty="0">
                <a:hlinkClick r:id="rId6"/>
              </a:rPr>
              <a:t>https://www.bbc.co.uk/bitesize/topics/zqhyb9q/articles/zbgxbdm</a:t>
            </a:r>
            <a:r>
              <a:rPr lang="en-GB" dirty="0"/>
              <a:t> </a:t>
            </a:r>
          </a:p>
          <a:p>
            <a:r>
              <a:rPr lang="en-GB" dirty="0">
                <a:hlinkClick r:id="rId7"/>
              </a:rPr>
              <a:t>http://www.collaborativelearning.org/19enquiry.pdf</a:t>
            </a:r>
            <a:r>
              <a:rPr lang="en-GB" dirty="0"/>
              <a:t> </a:t>
            </a:r>
          </a:p>
          <a:p>
            <a:endParaRPr lang="en-GB" dirty="0"/>
          </a:p>
        </p:txBody>
      </p:sp>
    </p:spTree>
    <p:extLst>
      <p:ext uri="{BB962C8B-B14F-4D97-AF65-F5344CB8AC3E}">
        <p14:creationId xmlns:p14="http://schemas.microsoft.com/office/powerpoint/2010/main" val="625873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US" b="1" dirty="0"/>
              <a:t>Addressing diversity and Black history @ KS1 and 2 </a:t>
            </a:r>
            <a:endParaRPr lang="en-GB" dirty="0"/>
          </a:p>
        </p:txBody>
      </p:sp>
      <p:sp>
        <p:nvSpPr>
          <p:cNvPr id="3" name="Content Placeholder 2"/>
          <p:cNvSpPr>
            <a:spLocks noGrp="1"/>
          </p:cNvSpPr>
          <p:nvPr>
            <p:ph idx="1"/>
          </p:nvPr>
        </p:nvSpPr>
        <p:spPr>
          <a:xfrm>
            <a:off x="963930" y="2969469"/>
            <a:ext cx="6056111" cy="2800395"/>
          </a:xfrm>
        </p:spPr>
        <p:txBody>
          <a:bodyPr anchor="t">
            <a:normAutofit/>
          </a:bodyPr>
          <a:lstStyle/>
          <a:p>
            <a:pPr marL="0" indent="0">
              <a:buNone/>
            </a:pPr>
            <a:r>
              <a:rPr lang="en-GB" sz="2100" b="1"/>
              <a:t>Walter Tull</a:t>
            </a:r>
          </a:p>
          <a:p>
            <a:r>
              <a:rPr lang="en-GB" sz="2100"/>
              <a:t>Workshop activity on role or significance of an individual – leading to a sequence of work/enquiry – choice of year group</a:t>
            </a:r>
          </a:p>
          <a:p>
            <a:r>
              <a:rPr lang="en-GB" sz="2100" b="1"/>
              <a:t>Stuart</a:t>
            </a:r>
            <a:r>
              <a:rPr lang="en-GB" sz="2100"/>
              <a:t> on CL ‘work in progress’ &amp; collaborative learning and talk under covid??</a:t>
            </a:r>
          </a:p>
          <a:p>
            <a:pPr marL="0" indent="0">
              <a:buNone/>
            </a:pPr>
            <a:r>
              <a:rPr lang="en-GB" sz="2100">
                <a:hlinkClick r:id="rId3"/>
              </a:rPr>
              <a:t>http://www.collaborativelearning.org/activities.html</a:t>
            </a:r>
            <a:endParaRPr lang="en-GB" sz="2100"/>
          </a:p>
          <a:p>
            <a:endParaRPr lang="en-GB" sz="2100"/>
          </a:p>
        </p:txBody>
      </p:sp>
    </p:spTree>
    <p:extLst>
      <p:ext uri="{BB962C8B-B14F-4D97-AF65-F5344CB8AC3E}">
        <p14:creationId xmlns:p14="http://schemas.microsoft.com/office/powerpoint/2010/main" val="3563809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5400" b="1"/>
              <a:t>Task 2 - Case study – Walter Tull</a:t>
            </a:r>
          </a:p>
        </p:txBody>
      </p:sp>
      <p:sp>
        <p:nvSpPr>
          <p:cNvPr id="3" name="Content Placeholder 2"/>
          <p:cNvSpPr>
            <a:spLocks noGrp="1"/>
          </p:cNvSpPr>
          <p:nvPr>
            <p:ph idx="1"/>
          </p:nvPr>
        </p:nvSpPr>
        <p:spPr>
          <a:xfrm>
            <a:off x="963930" y="2969469"/>
            <a:ext cx="6056111" cy="2800395"/>
          </a:xfrm>
        </p:spPr>
        <p:txBody>
          <a:bodyPr anchor="t">
            <a:normAutofit/>
          </a:bodyPr>
          <a:lstStyle/>
          <a:p>
            <a:r>
              <a:rPr lang="en-GB" sz="2100"/>
              <a:t>Look through the resources relating to Walter Tull – (ignore the HA descriptor of the SoW being KS1) </a:t>
            </a:r>
          </a:p>
          <a:p>
            <a:r>
              <a:rPr lang="en-GB" sz="2100"/>
              <a:t>Choose  a year group or key stage to focus on</a:t>
            </a:r>
          </a:p>
          <a:p>
            <a:r>
              <a:rPr lang="en-GB" sz="2100"/>
              <a:t>Can you ‘chart’ an enquiry/sequence of work along the lines of the Sutton Hoo/Anglo-Saxon example? </a:t>
            </a:r>
          </a:p>
          <a:p>
            <a:r>
              <a:rPr lang="en-GB" sz="2100"/>
              <a:t>What could the scope of such an enquiry be?</a:t>
            </a:r>
          </a:p>
          <a:p>
            <a:endParaRPr lang="en-GB" sz="2100"/>
          </a:p>
        </p:txBody>
      </p:sp>
    </p:spTree>
    <p:extLst>
      <p:ext uri="{BB962C8B-B14F-4D97-AF65-F5344CB8AC3E}">
        <p14:creationId xmlns:p14="http://schemas.microsoft.com/office/powerpoint/2010/main" val="7919921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F474090D-CD95-4B41-BE3D-6596953D32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8496" y="323519"/>
            <a:ext cx="3242924"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B8F3E811-B104-4DFF-951A-008C860FF1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19652" y="1443390"/>
            <a:ext cx="2451162" cy="3405880"/>
          </a:xfrm>
        </p:spPr>
        <p:txBody>
          <a:bodyPr>
            <a:normAutofit/>
          </a:bodyPr>
          <a:lstStyle/>
          <a:p>
            <a:r>
              <a:rPr lang="en-GB" b="1" dirty="0"/>
              <a:t>Re: Walter </a:t>
            </a:r>
            <a:r>
              <a:rPr lang="en-GB" b="1"/>
              <a:t>Tull</a:t>
            </a:r>
            <a:r>
              <a:rPr lang="en-GB" b="1" dirty="0"/>
              <a:t> - resources</a:t>
            </a:r>
          </a:p>
        </p:txBody>
      </p:sp>
      <p:sp>
        <p:nvSpPr>
          <p:cNvPr id="3" name="Content Placeholder 2"/>
          <p:cNvSpPr>
            <a:spLocks noGrp="1"/>
          </p:cNvSpPr>
          <p:nvPr>
            <p:ph idx="1"/>
          </p:nvPr>
        </p:nvSpPr>
        <p:spPr>
          <a:xfrm>
            <a:off x="966978" y="1266614"/>
            <a:ext cx="4326918" cy="3759434"/>
          </a:xfrm>
        </p:spPr>
        <p:txBody>
          <a:bodyPr anchor="ctr">
            <a:normAutofit/>
          </a:bodyPr>
          <a:lstStyle/>
          <a:p>
            <a:r>
              <a:rPr lang="en-GB" sz="1600">
                <a:hlinkClick r:id="rId3"/>
              </a:rPr>
              <a:t>http://www.collaborativelearning.org/waltertull.pdf</a:t>
            </a:r>
            <a:r>
              <a:rPr lang="en-GB" sz="1600"/>
              <a:t>  </a:t>
            </a:r>
          </a:p>
          <a:p>
            <a:r>
              <a:rPr lang="en-GB" sz="1600" u="sng">
                <a:hlinkClick r:id="rId4"/>
              </a:rPr>
              <a:t>http://www.collaborativelearning.org/14planning.pdf</a:t>
            </a:r>
            <a:endParaRPr lang="en-GB" sz="1600" u="sng"/>
          </a:p>
          <a:p>
            <a:r>
              <a:rPr lang="en-GB" sz="1600">
                <a:hlinkClick r:id="rId5"/>
              </a:rPr>
              <a:t>https://simple.wikipedia.org/wiki/Walter_Tull#:~:text=From%20Simple%20English%20Wikipedia%2C%20the%20free%20encyclopedia%20Walter,in%20the%20top%20division%20of%20the%20Football%20League</a:t>
            </a:r>
            <a:endParaRPr lang="en-GB" sz="1600"/>
          </a:p>
          <a:p>
            <a:r>
              <a:rPr lang="en-GB" sz="1600">
                <a:hlinkClick r:id="rId6"/>
              </a:rPr>
              <a:t>https://www.bbc.co.uk/bitesize/topics/zqhyb9q/articles/zbgxbdm</a:t>
            </a:r>
            <a:r>
              <a:rPr lang="en-GB" sz="1600"/>
              <a:t> </a:t>
            </a:r>
          </a:p>
          <a:p>
            <a:r>
              <a:rPr lang="en-GB" sz="1600">
                <a:hlinkClick r:id="rId7"/>
              </a:rPr>
              <a:t>http://www.collaborativelearning.org/19enquiry.pdf</a:t>
            </a:r>
            <a:r>
              <a:rPr lang="en-GB" sz="1600"/>
              <a:t> </a:t>
            </a:r>
          </a:p>
        </p:txBody>
      </p:sp>
    </p:spTree>
    <p:extLst>
      <p:ext uri="{BB962C8B-B14F-4D97-AF65-F5344CB8AC3E}">
        <p14:creationId xmlns:p14="http://schemas.microsoft.com/office/powerpoint/2010/main" val="2576037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5400" b="1"/>
              <a:t>3. Links - More Black history ….</a:t>
            </a:r>
          </a:p>
        </p:txBody>
      </p:sp>
      <p:sp>
        <p:nvSpPr>
          <p:cNvPr id="3" name="Content Placeholder 2"/>
          <p:cNvSpPr>
            <a:spLocks noGrp="1"/>
          </p:cNvSpPr>
          <p:nvPr>
            <p:ph idx="1"/>
          </p:nvPr>
        </p:nvSpPr>
        <p:spPr>
          <a:xfrm>
            <a:off x="963930" y="2969469"/>
            <a:ext cx="6056111" cy="2800395"/>
          </a:xfrm>
        </p:spPr>
        <p:txBody>
          <a:bodyPr anchor="t">
            <a:normAutofit/>
          </a:bodyPr>
          <a:lstStyle/>
          <a:p>
            <a:r>
              <a:rPr lang="en-GB" sz="2100">
                <a:hlinkClick r:id="rId3"/>
              </a:rPr>
              <a:t>http://www.collaborativelearning.org/05misc.pdf</a:t>
            </a:r>
            <a:r>
              <a:rPr lang="en-GB" sz="2100"/>
              <a:t> </a:t>
            </a:r>
          </a:p>
          <a:p>
            <a:r>
              <a:rPr lang="en-GB" sz="2100">
                <a:hlinkClick r:id="rId4"/>
              </a:rPr>
              <a:t>http://www.collaborativelearning.org/historyblack.html</a:t>
            </a:r>
            <a:r>
              <a:rPr lang="en-GB" sz="2100"/>
              <a:t>  </a:t>
            </a:r>
          </a:p>
          <a:p>
            <a:r>
              <a:rPr lang="en-GB" sz="2100">
                <a:hlinkClick r:id="rId5"/>
              </a:rPr>
              <a:t>https://www.bbc.co.uk/ideas/videos/how-one-womans-immortal-cells-changed-the-world/p08wr9gf</a:t>
            </a:r>
            <a:endParaRPr lang="en-GB" sz="2100"/>
          </a:p>
          <a:p>
            <a:endParaRPr lang="en-GB" sz="2100"/>
          </a:p>
        </p:txBody>
      </p:sp>
    </p:spTree>
    <p:extLst>
      <p:ext uri="{BB962C8B-B14F-4D97-AF65-F5344CB8AC3E}">
        <p14:creationId xmlns:p14="http://schemas.microsoft.com/office/powerpoint/2010/main" val="245023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xmlns=""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xmlns=""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723" y="809898"/>
            <a:ext cx="7457037" cy="1554480"/>
          </a:xfrm>
        </p:spPr>
        <p:txBody>
          <a:bodyPr anchor="ctr">
            <a:normAutofit/>
          </a:bodyPr>
          <a:lstStyle/>
          <a:p>
            <a:r>
              <a:rPr lang="en-GB" sz="4200" b="1"/>
              <a:t>POLLS - Who’s here today? - 2</a:t>
            </a:r>
          </a:p>
        </p:txBody>
      </p:sp>
      <p:sp>
        <p:nvSpPr>
          <p:cNvPr id="3" name="Content Placeholder 2"/>
          <p:cNvSpPr>
            <a:spLocks noGrp="1"/>
          </p:cNvSpPr>
          <p:nvPr>
            <p:ph idx="1"/>
          </p:nvPr>
        </p:nvSpPr>
        <p:spPr>
          <a:xfrm>
            <a:off x="783771" y="3017522"/>
            <a:ext cx="7455989" cy="3124658"/>
          </a:xfrm>
        </p:spPr>
        <p:txBody>
          <a:bodyPr anchor="ctr">
            <a:normAutofit/>
          </a:bodyPr>
          <a:lstStyle/>
          <a:p>
            <a:pPr marL="0" indent="0">
              <a:buNone/>
            </a:pPr>
            <a:r>
              <a:rPr lang="en-GB" sz="2100"/>
              <a:t>Which key stages do you have responsibility for?</a:t>
            </a:r>
          </a:p>
          <a:p>
            <a:r>
              <a:rPr lang="en-GB" sz="2100"/>
              <a:t>EYFS + KS1</a:t>
            </a:r>
          </a:p>
          <a:p>
            <a:r>
              <a:rPr lang="en-GB" sz="2100"/>
              <a:t>KS1 only</a:t>
            </a:r>
          </a:p>
          <a:p>
            <a:r>
              <a:rPr lang="en-GB" sz="2100"/>
              <a:t>KS2 only</a:t>
            </a:r>
          </a:p>
          <a:p>
            <a:r>
              <a:rPr lang="en-GB" sz="2100"/>
              <a:t>KS 1 &amp; 2</a:t>
            </a:r>
          </a:p>
          <a:p>
            <a:r>
              <a:rPr lang="en-GB" sz="2100"/>
              <a:t>All key stages</a:t>
            </a:r>
          </a:p>
        </p:txBody>
      </p:sp>
      <p:cxnSp>
        <p:nvCxnSpPr>
          <p:cNvPr id="17" name="Straight Connector 16">
            <a:extLst>
              <a:ext uri="{FF2B5EF4-FFF2-40B4-BE49-F238E27FC236}">
                <a16:creationId xmlns:a16="http://schemas.microsoft.com/office/drawing/2014/main" xmlns=""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076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sz="6300" b="1"/>
              <a:t>Resources</a:t>
            </a:r>
          </a:p>
        </p:txBody>
      </p:sp>
      <p:sp>
        <p:nvSpPr>
          <p:cNvPr id="3" name="Content Placeholder 2"/>
          <p:cNvSpPr>
            <a:spLocks noGrp="1"/>
          </p:cNvSpPr>
          <p:nvPr>
            <p:ph idx="1"/>
          </p:nvPr>
        </p:nvSpPr>
        <p:spPr>
          <a:xfrm>
            <a:off x="963930" y="2969469"/>
            <a:ext cx="6056111" cy="2800395"/>
          </a:xfrm>
        </p:spPr>
        <p:txBody>
          <a:bodyPr anchor="t">
            <a:normAutofit/>
          </a:bodyPr>
          <a:lstStyle/>
          <a:p>
            <a:r>
              <a:rPr lang="en-GB" sz="2100"/>
              <a:t>Black history timeline (Guardian) </a:t>
            </a:r>
            <a:r>
              <a:rPr lang="en-GB" sz="2100">
                <a:hlinkClick r:id="rId3"/>
              </a:rPr>
              <a:t>http://www.collaborativelearning.org/05misc.pdf</a:t>
            </a:r>
            <a:r>
              <a:rPr lang="en-GB" sz="2100"/>
              <a:t> </a:t>
            </a:r>
          </a:p>
          <a:p>
            <a:r>
              <a:rPr lang="en-GB" sz="2100">
                <a:hlinkClick r:id="rId4"/>
              </a:rPr>
              <a:t>http://www.collaborativelearning.org/historyblack.html</a:t>
            </a:r>
            <a:r>
              <a:rPr lang="en-GB" sz="2100"/>
              <a:t>  </a:t>
            </a:r>
          </a:p>
          <a:p>
            <a:r>
              <a:rPr lang="en-GB" sz="2100">
                <a:hlinkClick r:id="rId5"/>
              </a:rPr>
              <a:t>https://www.bbc.co.uk/ideas/videos/how-one-womans-immortal-cells-changed-the-world/p08wr9gf</a:t>
            </a:r>
            <a:endParaRPr lang="en-GB" sz="2100"/>
          </a:p>
          <a:p>
            <a:endParaRPr lang="en-GB" sz="2100"/>
          </a:p>
        </p:txBody>
      </p:sp>
    </p:spTree>
    <p:extLst>
      <p:ext uri="{BB962C8B-B14F-4D97-AF65-F5344CB8AC3E}">
        <p14:creationId xmlns:p14="http://schemas.microsoft.com/office/powerpoint/2010/main" val="68726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5400000">
            <a:off x="0" y="1495425"/>
            <a:ext cx="4648200" cy="3486150"/>
          </a:xfrm>
        </p:spPr>
      </p:pic>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4419600" y="1495425"/>
            <a:ext cx="4648200" cy="3486150"/>
          </a:xfrm>
        </p:spPr>
      </p:pic>
    </p:spTree>
    <p:extLst>
      <p:ext uri="{BB962C8B-B14F-4D97-AF65-F5344CB8AC3E}">
        <p14:creationId xmlns:p14="http://schemas.microsoft.com/office/powerpoint/2010/main" val="843115018"/>
      </p:ext>
    </p:extLst>
  </p:cSld>
  <p:clrMapOvr>
    <a:masterClrMapping/>
  </p:clrMapOvr>
  <p:transition xmlns:p14="http://schemas.microsoft.com/office/powerpoint/2010/main"/>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F474090D-CD95-4B41-BE3D-6596953D32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8496" y="323519"/>
            <a:ext cx="3242924"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xmlns=""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B8F3E811-B104-4DFF-951A-008C860FF1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19652" y="1443390"/>
            <a:ext cx="2451162" cy="3405880"/>
          </a:xfrm>
        </p:spPr>
        <p:txBody>
          <a:bodyPr>
            <a:normAutofit/>
          </a:bodyPr>
          <a:lstStyle/>
          <a:p>
            <a:r>
              <a:rPr lang="en-GB" sz="4000" b="1"/>
              <a:t>Diversity - criteria to use for your history policy</a:t>
            </a:r>
            <a:endParaRPr lang="en-GB" sz="4000"/>
          </a:p>
        </p:txBody>
      </p:sp>
      <p:sp>
        <p:nvSpPr>
          <p:cNvPr id="3" name="Content Placeholder 2"/>
          <p:cNvSpPr>
            <a:spLocks noGrp="1"/>
          </p:cNvSpPr>
          <p:nvPr>
            <p:ph idx="1"/>
          </p:nvPr>
        </p:nvSpPr>
        <p:spPr>
          <a:xfrm>
            <a:off x="966978" y="1266614"/>
            <a:ext cx="4326918" cy="3759434"/>
          </a:xfrm>
        </p:spPr>
        <p:txBody>
          <a:bodyPr anchor="ctr">
            <a:normAutofit/>
          </a:bodyPr>
          <a:lstStyle/>
          <a:p>
            <a:pPr marL="0" indent="0">
              <a:buNone/>
            </a:pPr>
            <a:r>
              <a:rPr lang="en-GB" sz="1500"/>
              <a:t>1. Ensure that teaching and learning about diversity is related to all aspects of ‘big-picture history’ including local, regional and British, European and world history from the distant to recent past. </a:t>
            </a:r>
          </a:p>
          <a:p>
            <a:pPr marL="0" indent="0">
              <a:buNone/>
            </a:pPr>
            <a:r>
              <a:rPr lang="en-GB" sz="1500"/>
              <a:t>2. Where appropriate, include gender, ethnicity, and social class, religion, different regions and localities, in order to gain an insight into the diversity of people’s experiences at different times in the past. </a:t>
            </a:r>
          </a:p>
          <a:p>
            <a:pPr marL="0" indent="0">
              <a:buNone/>
            </a:pPr>
            <a:r>
              <a:rPr lang="en-GB" sz="1500"/>
              <a:t>3. Examine gaps in the way in which textbooks and websites etc. reflect the diversity of people’s experiences at given times in the past. </a:t>
            </a:r>
          </a:p>
          <a:p>
            <a:pPr marL="0" indent="0">
              <a:buNone/>
            </a:pPr>
            <a:r>
              <a:rPr lang="en-GB" sz="1500"/>
              <a:t>4. Go beyond looking at significant people, specific groups or events to understand the diverse experiences of people during specific periods and events in the past. </a:t>
            </a:r>
          </a:p>
          <a:p>
            <a:endParaRPr lang="en-GB" sz="1500"/>
          </a:p>
          <a:p>
            <a:endParaRPr lang="en-GB" sz="1500"/>
          </a:p>
        </p:txBody>
      </p:sp>
    </p:spTree>
    <p:extLst>
      <p:ext uri="{BB962C8B-B14F-4D97-AF65-F5344CB8AC3E}">
        <p14:creationId xmlns:p14="http://schemas.microsoft.com/office/powerpoint/2010/main" val="5341402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8305" y="1396686"/>
            <a:ext cx="2430380" cy="4064628"/>
          </a:xfrm>
        </p:spPr>
        <p:txBody>
          <a:bodyPr>
            <a:normAutofit/>
          </a:bodyPr>
          <a:lstStyle/>
          <a:p>
            <a:r>
              <a:rPr lang="en-GB" b="1">
                <a:solidFill>
                  <a:srgbClr val="FFFFFF"/>
                </a:solidFill>
              </a:rPr>
              <a:t>Priorities for next time …. </a:t>
            </a: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4027614" y="1526033"/>
            <a:ext cx="4152298" cy="3935281"/>
          </a:xfrm>
        </p:spPr>
        <p:txBody>
          <a:bodyPr>
            <a:normAutofit/>
          </a:bodyPr>
          <a:lstStyle/>
          <a:p>
            <a:endParaRPr lang="en-GB" dirty="0"/>
          </a:p>
        </p:txBody>
      </p:sp>
    </p:spTree>
    <p:extLst>
      <p:ext uri="{BB962C8B-B14F-4D97-AF65-F5344CB8AC3E}">
        <p14:creationId xmlns:p14="http://schemas.microsoft.com/office/powerpoint/2010/main" val="2581306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xmlns=""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xmlns=""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723" y="809898"/>
            <a:ext cx="7457037" cy="1554480"/>
          </a:xfrm>
        </p:spPr>
        <p:txBody>
          <a:bodyPr anchor="ctr">
            <a:normAutofit/>
          </a:bodyPr>
          <a:lstStyle/>
          <a:p>
            <a:r>
              <a:rPr lang="en-GB" sz="4200" b="1"/>
              <a:t>POLLS - Who’s here today? - 3</a:t>
            </a:r>
          </a:p>
        </p:txBody>
      </p:sp>
      <p:sp>
        <p:nvSpPr>
          <p:cNvPr id="3" name="Content Placeholder 2"/>
          <p:cNvSpPr>
            <a:spLocks noGrp="1"/>
          </p:cNvSpPr>
          <p:nvPr>
            <p:ph idx="1"/>
          </p:nvPr>
        </p:nvSpPr>
        <p:spPr>
          <a:xfrm>
            <a:off x="783771" y="3017522"/>
            <a:ext cx="7455989" cy="3124658"/>
          </a:xfrm>
        </p:spPr>
        <p:txBody>
          <a:bodyPr anchor="ctr">
            <a:normAutofit/>
          </a:bodyPr>
          <a:lstStyle/>
          <a:p>
            <a:r>
              <a:rPr lang="en-GB" sz="2100"/>
              <a:t>When did your own history education stop?</a:t>
            </a:r>
          </a:p>
          <a:p>
            <a:r>
              <a:rPr lang="en-GB" sz="2100"/>
              <a:t>At 14</a:t>
            </a:r>
          </a:p>
          <a:p>
            <a:r>
              <a:rPr lang="en-GB" sz="2100"/>
              <a:t>At 16 (GCSE)</a:t>
            </a:r>
          </a:p>
          <a:p>
            <a:r>
              <a:rPr lang="en-GB" sz="2100"/>
              <a:t>At 18 (A’ level)</a:t>
            </a:r>
          </a:p>
          <a:p>
            <a:r>
              <a:rPr lang="en-GB" sz="2100"/>
              <a:t>With a history degree?</a:t>
            </a:r>
          </a:p>
        </p:txBody>
      </p:sp>
      <p:cxnSp>
        <p:nvCxnSpPr>
          <p:cNvPr id="17" name="Straight Connector 16">
            <a:extLst>
              <a:ext uri="{FF2B5EF4-FFF2-40B4-BE49-F238E27FC236}">
                <a16:creationId xmlns:a16="http://schemas.microsoft.com/office/drawing/2014/main" xmlns=""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747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1216597"/>
            <a:ext cx="548639" cy="673460"/>
            <a:chOff x="3940602" y="308034"/>
            <a:chExt cx="2116791" cy="3428999"/>
          </a:xfrm>
          <a:solidFill>
            <a:schemeClr val="accent4"/>
          </a:solidFill>
        </p:grpSpPr>
        <p:sp>
          <p:nvSpPr>
            <p:cNvPr id="11" name="Rectangle 10">
              <a:extLst>
                <a:ext uri="{FF2B5EF4-FFF2-40B4-BE49-F238E27FC236}">
                  <a16:creationId xmlns:a16="http://schemas.microsoft.com/office/drawing/2014/main" xmlns=""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xmlns=""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82723" y="809898"/>
            <a:ext cx="7457037" cy="1554480"/>
          </a:xfrm>
        </p:spPr>
        <p:txBody>
          <a:bodyPr anchor="ctr">
            <a:normAutofit/>
          </a:bodyPr>
          <a:lstStyle/>
          <a:p>
            <a:r>
              <a:rPr lang="en-GB" sz="4200" b="1"/>
              <a:t>POLLS - Who’s here today? - 4</a:t>
            </a:r>
          </a:p>
        </p:txBody>
      </p:sp>
      <p:sp>
        <p:nvSpPr>
          <p:cNvPr id="3" name="Content Placeholder 2"/>
          <p:cNvSpPr>
            <a:spLocks noGrp="1"/>
          </p:cNvSpPr>
          <p:nvPr>
            <p:ph idx="1"/>
          </p:nvPr>
        </p:nvSpPr>
        <p:spPr>
          <a:xfrm>
            <a:off x="783771" y="3017522"/>
            <a:ext cx="7455989" cy="3124658"/>
          </a:xfrm>
        </p:spPr>
        <p:txBody>
          <a:bodyPr anchor="ctr">
            <a:normAutofit/>
          </a:bodyPr>
          <a:lstStyle/>
          <a:p>
            <a:r>
              <a:rPr lang="en-GB" sz="2100"/>
              <a:t>Do you have responsibility for geography too?</a:t>
            </a:r>
          </a:p>
          <a:p>
            <a:endParaRPr lang="en-GB" sz="2100"/>
          </a:p>
          <a:p>
            <a:r>
              <a:rPr lang="en-GB" sz="2100"/>
              <a:t>Yes/no</a:t>
            </a:r>
          </a:p>
        </p:txBody>
      </p:sp>
      <p:cxnSp>
        <p:nvCxnSpPr>
          <p:cNvPr id="17" name="Straight Connector 16">
            <a:extLst>
              <a:ext uri="{FF2B5EF4-FFF2-40B4-BE49-F238E27FC236}">
                <a16:creationId xmlns:a16="http://schemas.microsoft.com/office/drawing/2014/main" xmlns=""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57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xmlns="" id="{4DA718D0-4865-4629-8134-44F68D41D5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xmlns="" id="{65167ED7-6315-43AB-B1B6-C326D5FD8F8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5400000">
            <a:off x="-2487837" y="2732147"/>
            <a:ext cx="5860051" cy="395784"/>
            <a:chOff x="6081624" y="1998368"/>
            <a:chExt cx="5613457" cy="782175"/>
          </a:xfrm>
          <a:solidFill>
            <a:schemeClr val="accent4"/>
          </a:solidFill>
        </p:grpSpPr>
        <p:sp>
          <p:nvSpPr>
            <p:cNvPr id="25" name="Rectangle 24">
              <a:extLst>
                <a:ext uri="{FF2B5EF4-FFF2-40B4-BE49-F238E27FC236}">
                  <a16:creationId xmlns:a16="http://schemas.microsoft.com/office/drawing/2014/main" xmlns="" id="{EF4D8839-FB03-487D-ACC8-8BFEDD4FEB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0EF75023-9A3B-42FC-B704-61A8F7BEF4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xmlns="" id="{CBC4F608-B4B8-48C3-9572-C0F061B1CD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4646" y="922919"/>
            <a:ext cx="8333796"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2222" y="1238080"/>
            <a:ext cx="7387313" cy="1349671"/>
          </a:xfrm>
        </p:spPr>
        <p:txBody>
          <a:bodyPr anchor="b">
            <a:normAutofit/>
          </a:bodyPr>
          <a:lstStyle/>
          <a:p>
            <a:r>
              <a:rPr lang="en-US" sz="2200" b="1"/>
              <a:t/>
            </a:r>
            <a:br>
              <a:rPr lang="en-US" sz="2200" b="1"/>
            </a:br>
            <a:r>
              <a:rPr lang="en-US" sz="2200" b="1">
                <a:latin typeface="Arial Rounded MT Bold" panose="020F0704030504030204" pitchFamily="34" charset="0"/>
              </a:rPr>
              <a:t>Bearing in mind the role of the subject leader in auditing provision….</a:t>
            </a:r>
            <a:r>
              <a:rPr lang="en-GB" sz="2200"/>
              <a:t/>
            </a:r>
            <a:br>
              <a:rPr lang="en-GB" sz="2200"/>
            </a:br>
            <a:endParaRPr lang="en-GB" sz="2200"/>
          </a:p>
        </p:txBody>
      </p:sp>
      <p:sp>
        <p:nvSpPr>
          <p:cNvPr id="3" name="Content Placeholder 2"/>
          <p:cNvSpPr>
            <a:spLocks noGrp="1"/>
          </p:cNvSpPr>
          <p:nvPr>
            <p:ph idx="1"/>
          </p:nvPr>
        </p:nvSpPr>
        <p:spPr>
          <a:xfrm>
            <a:off x="966978" y="2902913"/>
            <a:ext cx="7387313" cy="3032168"/>
          </a:xfrm>
        </p:spPr>
        <p:txBody>
          <a:bodyPr anchor="ctr">
            <a:normAutofit/>
          </a:bodyPr>
          <a:lstStyle/>
          <a:p>
            <a:r>
              <a:rPr lang="en-US" sz="1700"/>
              <a:t>Re-visiting planning and preparation with progression in mind KS1&gt;2</a:t>
            </a:r>
            <a:endParaRPr lang="en-GB" sz="1700"/>
          </a:p>
          <a:p>
            <a:r>
              <a:rPr lang="en-US" sz="1700"/>
              <a:t>Building on pupils’ existing knowledge and anticipating future learning</a:t>
            </a:r>
            <a:endParaRPr lang="en-GB" sz="1700"/>
          </a:p>
          <a:p>
            <a:r>
              <a:rPr lang="en-US" sz="1700"/>
              <a:t>Implications for teachers’ subject knowledge.</a:t>
            </a:r>
            <a:endParaRPr lang="en-GB" sz="1700"/>
          </a:p>
          <a:p>
            <a:endParaRPr lang="en-GB" sz="1700"/>
          </a:p>
        </p:txBody>
      </p:sp>
    </p:spTree>
    <p:extLst>
      <p:ext uri="{BB962C8B-B14F-4D97-AF65-F5344CB8AC3E}">
        <p14:creationId xmlns:p14="http://schemas.microsoft.com/office/powerpoint/2010/main" val="2589813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5770" y="1209086"/>
            <a:ext cx="2907636" cy="4064925"/>
          </a:xfrm>
        </p:spPr>
        <p:txBody>
          <a:bodyPr anchor="ctr">
            <a:normAutofit/>
          </a:bodyPr>
          <a:lstStyle/>
          <a:p>
            <a:r>
              <a:rPr lang="en-GB" b="1">
                <a:latin typeface="Arial Rounded MT Bold" panose="020F0704030504030204" pitchFamily="34" charset="0"/>
              </a:rPr>
              <a:t>… and given that ….</a:t>
            </a:r>
          </a:p>
        </p:txBody>
      </p:sp>
      <p:grpSp>
        <p:nvGrpSpPr>
          <p:cNvPr id="13" name="Group 12">
            <a:extLst>
              <a:ext uri="{FF2B5EF4-FFF2-40B4-BE49-F238E27FC236}">
                <a16:creationId xmlns:a16="http://schemas.microsoft.com/office/drawing/2014/main" xmlns="" id="{22725F33-435F-480E-996D-205671CDC40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5770" y="73152"/>
            <a:ext cx="884223" cy="232963"/>
            <a:chOff x="594360" y="73152"/>
            <a:chExt cx="1178966" cy="232963"/>
          </a:xfrm>
        </p:grpSpPr>
        <p:sp>
          <p:nvSpPr>
            <p:cNvPr id="14" name="Rectangle 64">
              <a:extLst>
                <a:ext uri="{FF2B5EF4-FFF2-40B4-BE49-F238E27FC236}">
                  <a16:creationId xmlns:a16="http://schemas.microsoft.com/office/drawing/2014/main" xmlns="" id="{07687CC5-056E-447F-A348-E9196E738B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418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xmlns="" id="{4B7194FF-E2A4-49A6-A54A-A0B6A1AC24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418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xmlns="" id="{7ED6E1D0-56BF-487D-9BD1-5D8FD79389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922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xmlns="" id="{AD27C1B6-91C6-4DFC-99E9-F0B83DC5DC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922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xmlns="" id="{B4A16B45-8536-4A38-B36E-A26F7ACEDA7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4427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xmlns="" id="{F64F5F52-7BB7-4B43-BB5B-67DB6668955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4427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xmlns="" id="{789C00E1-E374-485E-A40E-BCF0E6C8AD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1931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xmlns="" id="{9AEDDA19-1BE9-4BD1-A087-1107139056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1931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xmlns="" id="{9BF3970B-5A82-4527-AB38-536DF5FCFD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436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xmlns="" id="{B0A9D7D8-F150-43E1-83AD-CE553B3BD7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9436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xmlns="" id="{5F94325E-CD9B-4404-A2CF-D130B5387D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71895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xmlns="" id="{7E5DF248-D56C-4D96-920E-D1FC7FDDA6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71895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xmlns="" id="{C0B1AD48-9001-4AEF-AA30-56CAEC2B73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59400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xmlns="" id="{4864399F-6339-4CD7-A92C-52BA2D57AA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59400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xmlns="" id="{BA4AC9BF-79DA-4D77-8227-BC5CC7563E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46904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xmlns="" id="{84310BC6-6BB6-49A0-88BA-4302E8E4F8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46904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xmlns="" id="{4840B5CD-1F12-405E-89D3-92A9D17389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4409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xmlns="" id="{AD8181A7-FF60-4734-B51C-E622917E1B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34409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xmlns="" id="{BF5BAC90-7E94-452F-B85C-17EB7C2486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21913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xmlns="" id="{7DABFDCB-F31D-4192-A6C4-9841F0E4E5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21913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D04CE57F-2BEF-4AED-B090-33883002C154}"/>
              </a:ext>
            </a:extLst>
          </p:cNvPr>
          <p:cNvGraphicFramePr>
            <a:graphicFrameLocks noGrp="1"/>
          </p:cNvGraphicFramePr>
          <p:nvPr>
            <p:ph idx="1"/>
            <p:extLst>
              <p:ext uri="{D42A27DB-BD31-4B8C-83A1-F6EECF244321}">
                <p14:modId xmlns:p14="http://schemas.microsoft.com/office/powerpoint/2010/main" val="530948648"/>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19893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B9AA7C6-5E5A-498E-A6DF-A943376E09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xmlns="" id="{83EAB11A-76F7-48F4-9B4F-5BFDF4BF967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5725" y="2385102"/>
            <a:ext cx="430568" cy="2087796"/>
            <a:chOff x="209668" y="2857422"/>
            <a:chExt cx="463662" cy="2087796"/>
          </a:xfrm>
        </p:grpSpPr>
        <p:sp>
          <p:nvSpPr>
            <p:cNvPr id="11" name="Rectangle 10">
              <a:extLst>
                <a:ext uri="{FF2B5EF4-FFF2-40B4-BE49-F238E27FC236}">
                  <a16:creationId xmlns:a16="http://schemas.microsoft.com/office/drawing/2014/main" xmlns="" id="{74D4C416-D5F4-4F6F-A6F1-87A21CD4FC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xmlns="" id="{C6AC1C30-21C6-4BF6-93EE-B211D7A8501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xmlns="" id="{81E140AE-0ABF-47C8-BF32-7D2F0CF2B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023252" y="0"/>
            <a:ext cx="11207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CBC4F608-B4B8-48C3-9572-C0F061B1CD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4646" y="631767"/>
            <a:ext cx="8333796"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65213" y="1239927"/>
            <a:ext cx="3006440" cy="4680583"/>
          </a:xfrm>
        </p:spPr>
        <p:txBody>
          <a:bodyPr anchor="ctr">
            <a:normAutofit/>
          </a:bodyPr>
          <a:lstStyle/>
          <a:p>
            <a:r>
              <a:rPr lang="en-GB" sz="4500" b="1"/>
              <a:t>Group discussion – the last 6 months and the curriculum</a:t>
            </a:r>
          </a:p>
        </p:txBody>
      </p:sp>
      <p:sp>
        <p:nvSpPr>
          <p:cNvPr id="3" name="Content Placeholder 2"/>
          <p:cNvSpPr>
            <a:spLocks noGrp="1"/>
          </p:cNvSpPr>
          <p:nvPr>
            <p:ph idx="1"/>
          </p:nvPr>
        </p:nvSpPr>
        <p:spPr>
          <a:xfrm>
            <a:off x="4718942" y="1239927"/>
            <a:ext cx="3728868" cy="4680583"/>
          </a:xfrm>
        </p:spPr>
        <p:txBody>
          <a:bodyPr anchor="ctr">
            <a:normAutofit/>
          </a:bodyPr>
          <a:lstStyle/>
          <a:p>
            <a:r>
              <a:rPr lang="en-US" sz="1700" b="1"/>
              <a:t>What have been any developments and issues for history</a:t>
            </a:r>
            <a:r>
              <a:rPr lang="en-US" sz="1700"/>
              <a:t> (especially those arising since March)?</a:t>
            </a:r>
            <a:endParaRPr lang="en-GB" sz="1700"/>
          </a:p>
          <a:p>
            <a:r>
              <a:rPr lang="en-US" sz="1700"/>
              <a:t>What strategies have schools used to support learning since Covid struck?</a:t>
            </a:r>
            <a:endParaRPr lang="en-GB" sz="1700"/>
          </a:p>
          <a:p>
            <a:r>
              <a:rPr lang="en-US" sz="1700"/>
              <a:t>What are the implications for teaching and learning in the light of current constraints?</a:t>
            </a:r>
            <a:r>
              <a:rPr lang="en-GB" sz="1700"/>
              <a:t> </a:t>
            </a:r>
            <a:r>
              <a:rPr lang="en-US" sz="1700"/>
              <a:t>What provisions are in place in the case of disruption?</a:t>
            </a:r>
          </a:p>
          <a:p>
            <a:r>
              <a:rPr lang="en-US" sz="1700"/>
              <a:t>What resources (on-line &amp; other) have you seen/found that have been useful – &amp; that you’d like to share with colleagues?</a:t>
            </a:r>
          </a:p>
          <a:p>
            <a:endParaRPr lang="en-GB" sz="1700"/>
          </a:p>
        </p:txBody>
      </p:sp>
    </p:spTree>
    <p:extLst>
      <p:ext uri="{BB962C8B-B14F-4D97-AF65-F5344CB8AC3E}">
        <p14:creationId xmlns:p14="http://schemas.microsoft.com/office/powerpoint/2010/main" val="167067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3755</Words>
  <Application>Microsoft Macintosh PowerPoint</Application>
  <PresentationFormat>On-screen Show (4:3)</PresentationFormat>
  <Paragraphs>279</Paragraphs>
  <Slides>43</Slides>
  <Notes>41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Humanities SL INSET History</vt:lpstr>
      <vt:lpstr>Introductions, plan for the morning </vt:lpstr>
      <vt:lpstr>POLLS - Who’s here today? - 1 </vt:lpstr>
      <vt:lpstr>POLLS - Who’s here today? - 2</vt:lpstr>
      <vt:lpstr>POLLS - Who’s here today? - 3</vt:lpstr>
      <vt:lpstr>POLLS - Who’s here today? - 4</vt:lpstr>
      <vt:lpstr> Bearing in mind the role of the subject leader in auditing provision…. </vt:lpstr>
      <vt:lpstr>… and given that ….</vt:lpstr>
      <vt:lpstr>Group discussion – the last 6 months and the curriculum</vt:lpstr>
      <vt:lpstr>Break out rooms for discussion (1)</vt:lpstr>
      <vt:lpstr>1. Links Re: mastery &amp; enquiry   (for chat section)</vt:lpstr>
      <vt:lpstr>Mastery in history</vt:lpstr>
      <vt:lpstr>Mastery Model of Learning History and Geography</vt:lpstr>
      <vt:lpstr>Caveats</vt:lpstr>
      <vt:lpstr>…more caveats re: the humanities</vt:lpstr>
      <vt:lpstr>History - lesson &amp; curriculum ingredients</vt:lpstr>
      <vt:lpstr>Substantive knowledge  </vt:lpstr>
      <vt:lpstr>Disciplinary knowledge  </vt:lpstr>
      <vt:lpstr>Methods of enquiry  </vt:lpstr>
      <vt:lpstr>The curriculum as the model for progression</vt:lpstr>
      <vt:lpstr>Why is Historical Enquiry  so important? </vt:lpstr>
      <vt:lpstr> Historical Enquiry’s place in mastery </vt:lpstr>
      <vt:lpstr>So what is the process of Enquiry?  </vt:lpstr>
      <vt:lpstr>http://www.thinkinghistory.co.uk/ActivityBase/EnquiryImportance.html </vt:lpstr>
      <vt:lpstr>PowerPoint Presentation</vt:lpstr>
      <vt:lpstr>and another thing ….</vt:lpstr>
      <vt:lpstr>BUT…</vt:lpstr>
      <vt:lpstr>AND ……</vt:lpstr>
      <vt:lpstr>Links re: task 1 – Sutton Hoo</vt:lpstr>
      <vt:lpstr>Task 1 – Sutton Hoo case study</vt:lpstr>
      <vt:lpstr> Possible Key stage 1 task re: Sutton Hoo </vt:lpstr>
      <vt:lpstr>Deep Dive type questions…(viz.Ofsted)</vt:lpstr>
      <vt:lpstr>Task resources</vt:lpstr>
      <vt:lpstr>Book/pupils’ work scrutiny - indicators</vt:lpstr>
      <vt:lpstr>2. Links re: task 2 - Walter Tull</vt:lpstr>
      <vt:lpstr>Addressing diversity and Black history @ KS1 and 2 </vt:lpstr>
      <vt:lpstr>Task 2 - Case study – Walter Tull</vt:lpstr>
      <vt:lpstr>Re: Walter Tull - resources</vt:lpstr>
      <vt:lpstr>3. Links - More Black history ….</vt:lpstr>
      <vt:lpstr>Resources</vt:lpstr>
      <vt:lpstr>PowerPoint Presentation</vt:lpstr>
      <vt:lpstr>Diversity - criteria to use for your history policy</vt:lpstr>
      <vt:lpstr>Priorities for next time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Humanities SL INSET History</dc:title>
  <dc:creator>Kate Moorse</dc:creator>
  <cp:lastModifiedBy>Stuart Scott</cp:lastModifiedBy>
  <cp:revision>2</cp:revision>
  <dcterms:created xsi:type="dcterms:W3CDTF">2020-11-18T11:46:05Z</dcterms:created>
  <dcterms:modified xsi:type="dcterms:W3CDTF">2020-11-18T13:48:25Z</dcterms:modified>
</cp:coreProperties>
</file>