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53"/>
  </p:notesMasterIdLst>
  <p:handoutMasterIdLst>
    <p:handoutMasterId r:id="rId54"/>
  </p:handoutMasterIdLst>
  <p:sldIdLst>
    <p:sldId id="311" r:id="rId2"/>
    <p:sldId id="331" r:id="rId3"/>
    <p:sldId id="442" r:id="rId4"/>
    <p:sldId id="432" r:id="rId5"/>
    <p:sldId id="433" r:id="rId6"/>
    <p:sldId id="434" r:id="rId7"/>
    <p:sldId id="435" r:id="rId8"/>
    <p:sldId id="431" r:id="rId9"/>
    <p:sldId id="438" r:id="rId10"/>
    <p:sldId id="473" r:id="rId11"/>
    <p:sldId id="429" r:id="rId12"/>
    <p:sldId id="439" r:id="rId13"/>
    <p:sldId id="445" r:id="rId14"/>
    <p:sldId id="385" r:id="rId15"/>
    <p:sldId id="407" r:id="rId16"/>
    <p:sldId id="460" r:id="rId17"/>
    <p:sldId id="456" r:id="rId18"/>
    <p:sldId id="391" r:id="rId19"/>
    <p:sldId id="465" r:id="rId20"/>
    <p:sldId id="392" r:id="rId21"/>
    <p:sldId id="393" r:id="rId22"/>
    <p:sldId id="394" r:id="rId23"/>
    <p:sldId id="463" r:id="rId24"/>
    <p:sldId id="475" r:id="rId25"/>
    <p:sldId id="476" r:id="rId26"/>
    <p:sldId id="477" r:id="rId27"/>
    <p:sldId id="459" r:id="rId28"/>
    <p:sldId id="458" r:id="rId29"/>
    <p:sldId id="466" r:id="rId30"/>
    <p:sldId id="399" r:id="rId31"/>
    <p:sldId id="401" r:id="rId32"/>
    <p:sldId id="403" r:id="rId33"/>
    <p:sldId id="464" r:id="rId34"/>
    <p:sldId id="411" r:id="rId35"/>
    <p:sldId id="412" r:id="rId36"/>
    <p:sldId id="405" r:id="rId37"/>
    <p:sldId id="449" r:id="rId38"/>
    <p:sldId id="480" r:id="rId39"/>
    <p:sldId id="479" r:id="rId40"/>
    <p:sldId id="415" r:id="rId41"/>
    <p:sldId id="416" r:id="rId42"/>
    <p:sldId id="414" r:id="rId43"/>
    <p:sldId id="450" r:id="rId44"/>
    <p:sldId id="441" r:id="rId45"/>
    <p:sldId id="467" r:id="rId46"/>
    <p:sldId id="481" r:id="rId47"/>
    <p:sldId id="478" r:id="rId48"/>
    <p:sldId id="469" r:id="rId49"/>
    <p:sldId id="470" r:id="rId50"/>
    <p:sldId id="444" r:id="rId51"/>
    <p:sldId id="428" r:id="rId52"/>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0863D"/>
    <a:srgbClr val="2811AF"/>
    <a:srgbClr val="FF3300"/>
    <a:srgbClr val="E909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035" autoAdjust="0"/>
  </p:normalViewPr>
  <p:slideViewPr>
    <p:cSldViewPr>
      <p:cViewPr varScale="1">
        <p:scale>
          <a:sx n="45" d="100"/>
          <a:sy n="45" d="100"/>
        </p:scale>
        <p:origin x="-2184"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9" d="100"/>
          <a:sy n="49" d="100"/>
        </p:scale>
        <p:origin x="2748" y="5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notesMaster" Target="notesMasters/notesMaster1.xml"/><Relationship Id="rId54" Type="http://schemas.openxmlformats.org/officeDocument/2006/relationships/handoutMaster" Target="handoutMasters/handoutMaster1.xml"/><Relationship Id="rId55" Type="http://schemas.openxmlformats.org/officeDocument/2006/relationships/printerSettings" Target="printerSettings/printerSettings1.bin"/><Relationship Id="rId56" Type="http://schemas.openxmlformats.org/officeDocument/2006/relationships/presProps" Target="presProps.xml"/><Relationship Id="rId57" Type="http://schemas.openxmlformats.org/officeDocument/2006/relationships/viewProps" Target="viewProps.xml"/><Relationship Id="rId58" Type="http://schemas.openxmlformats.org/officeDocument/2006/relationships/theme" Target="theme/theme1.xml"/><Relationship Id="rId59"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E7DDA1-3FE4-40E8-AEC0-356B18CB2411}" type="doc">
      <dgm:prSet loTypeId="urn:microsoft.com/office/officeart/2005/8/layout/venn1" loCatId="relationship" qsTypeId="urn:microsoft.com/office/officeart/2005/8/quickstyle/simple1" qsCatId="simple" csTypeId="urn:microsoft.com/office/officeart/2005/8/colors/accent1_2" csCatId="accent1" phldr="1"/>
      <dgm:spPr/>
    </dgm:pt>
    <dgm:pt modelId="{E187F794-B85D-4495-851C-FDA3183A565C}">
      <dgm:prSet phldrT="[Text]"/>
      <dgm:spPr>
        <a:solidFill>
          <a:srgbClr val="FFC000">
            <a:alpha val="50000"/>
          </a:srgbClr>
        </a:solidFill>
      </dgm:spPr>
      <dgm:t>
        <a:bodyPr/>
        <a:lstStyle/>
        <a:p>
          <a:r>
            <a:rPr lang="en-GB" dirty="0"/>
            <a:t>Geographical enquiry</a:t>
          </a:r>
        </a:p>
      </dgm:t>
    </dgm:pt>
    <dgm:pt modelId="{DD7CC883-0616-435E-82E8-C14D3D8BB1F9}" type="parTrans" cxnId="{1DC6394A-5B8A-49B7-A573-FAF58C0D0A1F}">
      <dgm:prSet/>
      <dgm:spPr/>
      <dgm:t>
        <a:bodyPr/>
        <a:lstStyle/>
        <a:p>
          <a:endParaRPr lang="en-GB"/>
        </a:p>
      </dgm:t>
    </dgm:pt>
    <dgm:pt modelId="{761FCDA6-89FB-4E26-B199-18B5BBE411D1}" type="sibTrans" cxnId="{1DC6394A-5B8A-49B7-A573-FAF58C0D0A1F}">
      <dgm:prSet/>
      <dgm:spPr/>
      <dgm:t>
        <a:bodyPr/>
        <a:lstStyle/>
        <a:p>
          <a:endParaRPr lang="en-GB"/>
        </a:p>
      </dgm:t>
    </dgm:pt>
    <dgm:pt modelId="{76BBCC38-6A60-45F5-B456-60536184C59C}">
      <dgm:prSet phldrT="[Text]"/>
      <dgm:spPr>
        <a:solidFill>
          <a:srgbClr val="92D050"/>
        </a:solidFill>
      </dgm:spPr>
      <dgm:t>
        <a:bodyPr/>
        <a:lstStyle/>
        <a:p>
          <a:r>
            <a:rPr lang="en-GB" dirty="0"/>
            <a:t>Understanding</a:t>
          </a:r>
          <a:r>
            <a:rPr lang="en-GB" baseline="0" dirty="0"/>
            <a:t> </a:t>
          </a:r>
          <a:endParaRPr lang="en-GB" dirty="0"/>
        </a:p>
      </dgm:t>
    </dgm:pt>
    <dgm:pt modelId="{DA9D3D6C-5C8A-4433-8B37-69DF5946E63E}" type="parTrans" cxnId="{F658EC84-B649-42DA-8846-1DC5431DF32C}">
      <dgm:prSet/>
      <dgm:spPr/>
      <dgm:t>
        <a:bodyPr/>
        <a:lstStyle/>
        <a:p>
          <a:endParaRPr lang="en-GB"/>
        </a:p>
      </dgm:t>
    </dgm:pt>
    <dgm:pt modelId="{2F3119BD-B0F6-4143-93D3-5C39B38CB118}" type="sibTrans" cxnId="{F658EC84-B649-42DA-8846-1DC5431DF32C}">
      <dgm:prSet/>
      <dgm:spPr/>
      <dgm:t>
        <a:bodyPr/>
        <a:lstStyle/>
        <a:p>
          <a:endParaRPr lang="en-GB"/>
        </a:p>
      </dgm:t>
    </dgm:pt>
    <dgm:pt modelId="{CB4D6C81-511B-4BEA-B264-1CF9EC4BDE6E}">
      <dgm:prSet phldrT="[Text]"/>
      <dgm:spPr>
        <a:solidFill>
          <a:srgbClr val="00B0F0">
            <a:alpha val="50000"/>
          </a:srgbClr>
        </a:solidFill>
      </dgm:spPr>
      <dgm:t>
        <a:bodyPr/>
        <a:lstStyle/>
        <a:p>
          <a:r>
            <a:rPr lang="en-GB" dirty="0"/>
            <a:t>Contextual world knowledge</a:t>
          </a:r>
        </a:p>
      </dgm:t>
    </dgm:pt>
    <dgm:pt modelId="{758DB934-DAB6-417C-AA66-A04821668D30}" type="parTrans" cxnId="{24072405-9199-4005-A7C4-41A25928C4DE}">
      <dgm:prSet/>
      <dgm:spPr/>
      <dgm:t>
        <a:bodyPr/>
        <a:lstStyle/>
        <a:p>
          <a:endParaRPr lang="en-GB"/>
        </a:p>
      </dgm:t>
    </dgm:pt>
    <dgm:pt modelId="{80436AB2-4B64-4189-BA60-423995970208}" type="sibTrans" cxnId="{24072405-9199-4005-A7C4-41A25928C4DE}">
      <dgm:prSet/>
      <dgm:spPr/>
      <dgm:t>
        <a:bodyPr/>
        <a:lstStyle/>
        <a:p>
          <a:endParaRPr lang="en-GB"/>
        </a:p>
      </dgm:t>
    </dgm:pt>
    <dgm:pt modelId="{4AC08240-EBE3-470A-A522-3EE55F326AEE}" type="pres">
      <dgm:prSet presAssocID="{6DE7DDA1-3FE4-40E8-AEC0-356B18CB2411}" presName="compositeShape" presStyleCnt="0">
        <dgm:presLayoutVars>
          <dgm:chMax val="7"/>
          <dgm:dir/>
          <dgm:resizeHandles val="exact"/>
        </dgm:presLayoutVars>
      </dgm:prSet>
      <dgm:spPr/>
    </dgm:pt>
    <dgm:pt modelId="{B3CA465F-069B-4FF8-8B76-9B1880992AA8}" type="pres">
      <dgm:prSet presAssocID="{E187F794-B85D-4495-851C-FDA3183A565C}" presName="circ1" presStyleLbl="vennNode1" presStyleIdx="0" presStyleCnt="3" custLinFactNeighborX="21791" custLinFactNeighborY="170"/>
      <dgm:spPr/>
      <dgm:t>
        <a:bodyPr/>
        <a:lstStyle/>
        <a:p>
          <a:endParaRPr lang="en-US"/>
        </a:p>
      </dgm:t>
    </dgm:pt>
    <dgm:pt modelId="{6A4CCE63-FE6D-4A1B-B5EB-1C6BDB8C783D}" type="pres">
      <dgm:prSet presAssocID="{E187F794-B85D-4495-851C-FDA3183A565C}" presName="circ1Tx" presStyleLbl="revTx" presStyleIdx="0" presStyleCnt="0">
        <dgm:presLayoutVars>
          <dgm:chMax val="0"/>
          <dgm:chPref val="0"/>
          <dgm:bulletEnabled val="1"/>
        </dgm:presLayoutVars>
      </dgm:prSet>
      <dgm:spPr/>
      <dgm:t>
        <a:bodyPr/>
        <a:lstStyle/>
        <a:p>
          <a:endParaRPr lang="en-US"/>
        </a:p>
      </dgm:t>
    </dgm:pt>
    <dgm:pt modelId="{51F584ED-BA64-44A3-A68E-49CF3214F17F}" type="pres">
      <dgm:prSet presAssocID="{76BBCC38-6A60-45F5-B456-60536184C59C}" presName="circ2" presStyleLbl="vennNode1" presStyleIdx="1" presStyleCnt="3" custLinFactNeighborX="-61306" custLinFactNeighborY="3490"/>
      <dgm:spPr/>
      <dgm:t>
        <a:bodyPr/>
        <a:lstStyle/>
        <a:p>
          <a:endParaRPr lang="en-US"/>
        </a:p>
      </dgm:t>
    </dgm:pt>
    <dgm:pt modelId="{3FF68CA6-7E9F-4BEE-A2E6-B765452C5C9A}" type="pres">
      <dgm:prSet presAssocID="{76BBCC38-6A60-45F5-B456-60536184C59C}" presName="circ2Tx" presStyleLbl="revTx" presStyleIdx="0" presStyleCnt="0">
        <dgm:presLayoutVars>
          <dgm:chMax val="0"/>
          <dgm:chPref val="0"/>
          <dgm:bulletEnabled val="1"/>
        </dgm:presLayoutVars>
      </dgm:prSet>
      <dgm:spPr/>
      <dgm:t>
        <a:bodyPr/>
        <a:lstStyle/>
        <a:p>
          <a:endParaRPr lang="en-US"/>
        </a:p>
      </dgm:t>
    </dgm:pt>
    <dgm:pt modelId="{959F9E44-74E4-4866-9957-9EAA9B60DBA0}" type="pres">
      <dgm:prSet presAssocID="{CB4D6C81-511B-4BEA-B264-1CF9EC4BDE6E}" presName="circ3" presStyleLbl="vennNode1" presStyleIdx="2" presStyleCnt="3" custLinFactNeighborX="-20482" custLinFactNeighborY="-65464"/>
      <dgm:spPr/>
      <dgm:t>
        <a:bodyPr/>
        <a:lstStyle/>
        <a:p>
          <a:endParaRPr lang="en-US"/>
        </a:p>
      </dgm:t>
    </dgm:pt>
    <dgm:pt modelId="{0E3B0D08-BFBA-4BCB-86F0-085BD2E422D4}" type="pres">
      <dgm:prSet presAssocID="{CB4D6C81-511B-4BEA-B264-1CF9EC4BDE6E}" presName="circ3Tx" presStyleLbl="revTx" presStyleIdx="0" presStyleCnt="0">
        <dgm:presLayoutVars>
          <dgm:chMax val="0"/>
          <dgm:chPref val="0"/>
          <dgm:bulletEnabled val="1"/>
        </dgm:presLayoutVars>
      </dgm:prSet>
      <dgm:spPr/>
      <dgm:t>
        <a:bodyPr/>
        <a:lstStyle/>
        <a:p>
          <a:endParaRPr lang="en-US"/>
        </a:p>
      </dgm:t>
    </dgm:pt>
  </dgm:ptLst>
  <dgm:cxnLst>
    <dgm:cxn modelId="{58C1803C-1516-4B7F-90ED-141C9CF0ABAD}" type="presOf" srcId="{E187F794-B85D-4495-851C-FDA3183A565C}" destId="{6A4CCE63-FE6D-4A1B-B5EB-1C6BDB8C783D}" srcOrd="1" destOrd="0" presId="urn:microsoft.com/office/officeart/2005/8/layout/venn1"/>
    <dgm:cxn modelId="{133229B0-08FD-4047-8FC0-AEB71D14A00A}" type="presOf" srcId="{76BBCC38-6A60-45F5-B456-60536184C59C}" destId="{3FF68CA6-7E9F-4BEE-A2E6-B765452C5C9A}" srcOrd="1" destOrd="0" presId="urn:microsoft.com/office/officeart/2005/8/layout/venn1"/>
    <dgm:cxn modelId="{FC2F55C1-44EA-487F-BEAD-29CD733C3B01}" type="presOf" srcId="{E187F794-B85D-4495-851C-FDA3183A565C}" destId="{B3CA465F-069B-4FF8-8B76-9B1880992AA8}" srcOrd="0" destOrd="0" presId="urn:microsoft.com/office/officeart/2005/8/layout/venn1"/>
    <dgm:cxn modelId="{F658EC84-B649-42DA-8846-1DC5431DF32C}" srcId="{6DE7DDA1-3FE4-40E8-AEC0-356B18CB2411}" destId="{76BBCC38-6A60-45F5-B456-60536184C59C}" srcOrd="1" destOrd="0" parTransId="{DA9D3D6C-5C8A-4433-8B37-69DF5946E63E}" sibTransId="{2F3119BD-B0F6-4143-93D3-5C39B38CB118}"/>
    <dgm:cxn modelId="{01E582FC-C3BA-40A7-BEBA-878BF4128153}" type="presOf" srcId="{76BBCC38-6A60-45F5-B456-60536184C59C}" destId="{51F584ED-BA64-44A3-A68E-49CF3214F17F}" srcOrd="0" destOrd="0" presId="urn:microsoft.com/office/officeart/2005/8/layout/venn1"/>
    <dgm:cxn modelId="{1DC6394A-5B8A-49B7-A573-FAF58C0D0A1F}" srcId="{6DE7DDA1-3FE4-40E8-AEC0-356B18CB2411}" destId="{E187F794-B85D-4495-851C-FDA3183A565C}" srcOrd="0" destOrd="0" parTransId="{DD7CC883-0616-435E-82E8-C14D3D8BB1F9}" sibTransId="{761FCDA6-89FB-4E26-B199-18B5BBE411D1}"/>
    <dgm:cxn modelId="{4FD8D66E-E9FB-4038-BDA3-84F02C3CDC33}" type="presOf" srcId="{6DE7DDA1-3FE4-40E8-AEC0-356B18CB2411}" destId="{4AC08240-EBE3-470A-A522-3EE55F326AEE}" srcOrd="0" destOrd="0" presId="urn:microsoft.com/office/officeart/2005/8/layout/venn1"/>
    <dgm:cxn modelId="{B8B7CEF7-E722-4E71-AF17-A6463F6C25BA}" type="presOf" srcId="{CB4D6C81-511B-4BEA-B264-1CF9EC4BDE6E}" destId="{0E3B0D08-BFBA-4BCB-86F0-085BD2E422D4}" srcOrd="1" destOrd="0" presId="urn:microsoft.com/office/officeart/2005/8/layout/venn1"/>
    <dgm:cxn modelId="{51282BFF-0CF1-4F5B-B7A1-52D80799214F}" type="presOf" srcId="{CB4D6C81-511B-4BEA-B264-1CF9EC4BDE6E}" destId="{959F9E44-74E4-4866-9957-9EAA9B60DBA0}" srcOrd="0" destOrd="0" presId="urn:microsoft.com/office/officeart/2005/8/layout/venn1"/>
    <dgm:cxn modelId="{24072405-9199-4005-A7C4-41A25928C4DE}" srcId="{6DE7DDA1-3FE4-40E8-AEC0-356B18CB2411}" destId="{CB4D6C81-511B-4BEA-B264-1CF9EC4BDE6E}" srcOrd="2" destOrd="0" parTransId="{758DB934-DAB6-417C-AA66-A04821668D30}" sibTransId="{80436AB2-4B64-4189-BA60-423995970208}"/>
    <dgm:cxn modelId="{0E76C434-076F-43E7-884E-76F1E970228F}" type="presParOf" srcId="{4AC08240-EBE3-470A-A522-3EE55F326AEE}" destId="{B3CA465F-069B-4FF8-8B76-9B1880992AA8}" srcOrd="0" destOrd="0" presId="urn:microsoft.com/office/officeart/2005/8/layout/venn1"/>
    <dgm:cxn modelId="{6CFD9FD6-AB2D-44E7-8229-95B1AB2C2168}" type="presParOf" srcId="{4AC08240-EBE3-470A-A522-3EE55F326AEE}" destId="{6A4CCE63-FE6D-4A1B-B5EB-1C6BDB8C783D}" srcOrd="1" destOrd="0" presId="urn:microsoft.com/office/officeart/2005/8/layout/venn1"/>
    <dgm:cxn modelId="{CB4686BF-788C-4CEA-A8A8-070FE6FED598}" type="presParOf" srcId="{4AC08240-EBE3-470A-A522-3EE55F326AEE}" destId="{51F584ED-BA64-44A3-A68E-49CF3214F17F}" srcOrd="2" destOrd="0" presId="urn:microsoft.com/office/officeart/2005/8/layout/venn1"/>
    <dgm:cxn modelId="{21BBD7BF-3FB2-4EEF-BD2B-3D9339EEFCFA}" type="presParOf" srcId="{4AC08240-EBE3-470A-A522-3EE55F326AEE}" destId="{3FF68CA6-7E9F-4BEE-A2E6-B765452C5C9A}" srcOrd="3" destOrd="0" presId="urn:microsoft.com/office/officeart/2005/8/layout/venn1"/>
    <dgm:cxn modelId="{A1D8C960-4BD1-416C-A187-D2149F13EDA3}" type="presParOf" srcId="{4AC08240-EBE3-470A-A522-3EE55F326AEE}" destId="{959F9E44-74E4-4866-9957-9EAA9B60DBA0}" srcOrd="4" destOrd="0" presId="urn:microsoft.com/office/officeart/2005/8/layout/venn1"/>
    <dgm:cxn modelId="{B6421791-4711-4716-9AAF-A7A603A75482}" type="presParOf" srcId="{4AC08240-EBE3-470A-A522-3EE55F326AEE}" destId="{0E3B0D08-BFBA-4BCB-86F0-085BD2E422D4}"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CA465F-069B-4FF8-8B76-9B1880992AA8}">
      <dsp:nvSpPr>
        <dsp:cNvPr id="0" name=""/>
        <dsp:cNvSpPr/>
      </dsp:nvSpPr>
      <dsp:spPr>
        <a:xfrm>
          <a:off x="3466717" y="51768"/>
          <a:ext cx="2297430" cy="2297430"/>
        </a:xfrm>
        <a:prstGeom prst="ellipse">
          <a:avLst/>
        </a:prstGeom>
        <a:solidFill>
          <a:srgbClr val="FFC00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GB" sz="1800" kern="1200" dirty="0"/>
            <a:t>Geographical enquiry</a:t>
          </a:r>
        </a:p>
      </dsp:txBody>
      <dsp:txXfrm>
        <a:off x="3773041" y="453819"/>
        <a:ext cx="1684782" cy="1033843"/>
      </dsp:txXfrm>
    </dsp:sp>
    <dsp:sp modelId="{51F584ED-BA64-44A3-A68E-49CF3214F17F}">
      <dsp:nvSpPr>
        <dsp:cNvPr id="0" name=""/>
        <dsp:cNvSpPr/>
      </dsp:nvSpPr>
      <dsp:spPr>
        <a:xfrm>
          <a:off x="2386611" y="1531619"/>
          <a:ext cx="2297430" cy="2297430"/>
        </a:xfrm>
        <a:prstGeom prst="ellips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GB" sz="1800" kern="1200" dirty="0"/>
            <a:t>Understanding</a:t>
          </a:r>
          <a:r>
            <a:rPr lang="en-GB" sz="1800" kern="1200" baseline="0" dirty="0"/>
            <a:t> </a:t>
          </a:r>
          <a:endParaRPr lang="en-GB" sz="1800" kern="1200" dirty="0"/>
        </a:p>
      </dsp:txBody>
      <dsp:txXfrm>
        <a:off x="3089242" y="2125122"/>
        <a:ext cx="1378458" cy="1263586"/>
      </dsp:txXfrm>
    </dsp:sp>
    <dsp:sp modelId="{959F9E44-74E4-4866-9957-9EAA9B60DBA0}">
      <dsp:nvSpPr>
        <dsp:cNvPr id="0" name=""/>
        <dsp:cNvSpPr/>
      </dsp:nvSpPr>
      <dsp:spPr>
        <a:xfrm>
          <a:off x="1666536" y="0"/>
          <a:ext cx="2297430" cy="2297430"/>
        </a:xfrm>
        <a:prstGeom prst="ellipse">
          <a:avLst/>
        </a:prstGeom>
        <a:solidFill>
          <a:srgbClr val="00B0F0">
            <a:alpha val="50000"/>
          </a:srgb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r>
            <a:rPr lang="en-GB" sz="1800" kern="1200" dirty="0"/>
            <a:t>Contextual world knowledge</a:t>
          </a:r>
        </a:p>
      </dsp:txBody>
      <dsp:txXfrm>
        <a:off x="1882877" y="593502"/>
        <a:ext cx="1378458" cy="1263586"/>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8293" cy="470929"/>
          </a:xfrm>
          <a:prstGeom prst="rect">
            <a:avLst/>
          </a:prstGeom>
        </p:spPr>
        <p:txBody>
          <a:bodyPr vert="horz" lIns="91568" tIns="45784" rIns="91568" bIns="45784" rtlCol="0"/>
          <a:lstStyle>
            <a:lvl1pPr algn="l">
              <a:defRPr sz="1200"/>
            </a:lvl1pPr>
          </a:lstStyle>
          <a:p>
            <a:endParaRPr lang="en-US"/>
          </a:p>
        </p:txBody>
      </p:sp>
      <p:sp>
        <p:nvSpPr>
          <p:cNvPr id="3" name="Date Placeholder 2"/>
          <p:cNvSpPr>
            <a:spLocks noGrp="1"/>
          </p:cNvSpPr>
          <p:nvPr>
            <p:ph type="dt" sz="quarter" idx="1"/>
          </p:nvPr>
        </p:nvSpPr>
        <p:spPr>
          <a:xfrm>
            <a:off x="4022524" y="0"/>
            <a:ext cx="3078293" cy="470929"/>
          </a:xfrm>
          <a:prstGeom prst="rect">
            <a:avLst/>
          </a:prstGeom>
        </p:spPr>
        <p:txBody>
          <a:bodyPr vert="horz" lIns="91568" tIns="45784" rIns="91568" bIns="45784" rtlCol="0"/>
          <a:lstStyle>
            <a:lvl1pPr algn="r">
              <a:defRPr sz="1200"/>
            </a:lvl1pPr>
          </a:lstStyle>
          <a:p>
            <a:fld id="{EAB4C05A-56C9-4964-83B7-A50F27CC3041}" type="datetimeFigureOut">
              <a:rPr lang="en-US" smtClean="0"/>
              <a:t>17/11/2020</a:t>
            </a:fld>
            <a:endParaRPr lang="en-US"/>
          </a:p>
        </p:txBody>
      </p:sp>
      <p:sp>
        <p:nvSpPr>
          <p:cNvPr id="4" name="Footer Placeholder 3"/>
          <p:cNvSpPr>
            <a:spLocks noGrp="1"/>
          </p:cNvSpPr>
          <p:nvPr>
            <p:ph type="ftr" sz="quarter" idx="2"/>
          </p:nvPr>
        </p:nvSpPr>
        <p:spPr>
          <a:xfrm>
            <a:off x="1" y="8917547"/>
            <a:ext cx="3078293" cy="470928"/>
          </a:xfrm>
          <a:prstGeom prst="rect">
            <a:avLst/>
          </a:prstGeom>
        </p:spPr>
        <p:txBody>
          <a:bodyPr vert="horz" lIns="91568" tIns="45784" rIns="91568" bIns="45784" rtlCol="0" anchor="b"/>
          <a:lstStyle>
            <a:lvl1pPr algn="l">
              <a:defRPr sz="1200"/>
            </a:lvl1pPr>
          </a:lstStyle>
          <a:p>
            <a:endParaRPr lang="en-US"/>
          </a:p>
        </p:txBody>
      </p:sp>
      <p:sp>
        <p:nvSpPr>
          <p:cNvPr id="5" name="Slide Number Placeholder 4"/>
          <p:cNvSpPr>
            <a:spLocks noGrp="1"/>
          </p:cNvSpPr>
          <p:nvPr>
            <p:ph type="sldNum" sz="quarter" idx="3"/>
          </p:nvPr>
        </p:nvSpPr>
        <p:spPr>
          <a:xfrm>
            <a:off x="4022524" y="8917547"/>
            <a:ext cx="3078293" cy="470928"/>
          </a:xfrm>
          <a:prstGeom prst="rect">
            <a:avLst/>
          </a:prstGeom>
        </p:spPr>
        <p:txBody>
          <a:bodyPr vert="horz" lIns="91568" tIns="45784" rIns="91568" bIns="45784" rtlCol="0" anchor="b"/>
          <a:lstStyle>
            <a:lvl1pPr algn="r">
              <a:defRPr sz="1200"/>
            </a:lvl1pPr>
          </a:lstStyle>
          <a:p>
            <a:fld id="{93A0683A-F856-47FB-A630-57B6454D402D}" type="slidenum">
              <a:rPr lang="en-US" smtClean="0"/>
              <a:t>‹#›</a:t>
            </a:fld>
            <a:endParaRPr lang="en-US"/>
          </a:p>
        </p:txBody>
      </p:sp>
    </p:spTree>
    <p:extLst>
      <p:ext uri="{BB962C8B-B14F-4D97-AF65-F5344CB8AC3E}">
        <p14:creationId xmlns:p14="http://schemas.microsoft.com/office/powerpoint/2010/main" val="35783265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77739" cy="469424"/>
          </a:xfrm>
          <a:prstGeom prst="rect">
            <a:avLst/>
          </a:prstGeom>
        </p:spPr>
        <p:txBody>
          <a:bodyPr vert="horz" lIns="91568" tIns="45784" rIns="91568" bIns="45784" rtlCol="0"/>
          <a:lstStyle>
            <a:lvl1pPr algn="l">
              <a:defRPr sz="1200"/>
            </a:lvl1pPr>
          </a:lstStyle>
          <a:p>
            <a:endParaRPr lang="en-GB"/>
          </a:p>
        </p:txBody>
      </p:sp>
      <p:sp>
        <p:nvSpPr>
          <p:cNvPr id="3" name="Date Placeholder 2"/>
          <p:cNvSpPr>
            <a:spLocks noGrp="1"/>
          </p:cNvSpPr>
          <p:nvPr>
            <p:ph type="dt" idx="1"/>
          </p:nvPr>
        </p:nvSpPr>
        <p:spPr>
          <a:xfrm>
            <a:off x="4023094" y="0"/>
            <a:ext cx="3077739" cy="469424"/>
          </a:xfrm>
          <a:prstGeom prst="rect">
            <a:avLst/>
          </a:prstGeom>
        </p:spPr>
        <p:txBody>
          <a:bodyPr vert="horz" lIns="91568" tIns="45784" rIns="91568" bIns="45784" rtlCol="0"/>
          <a:lstStyle>
            <a:lvl1pPr algn="r">
              <a:defRPr sz="1200"/>
            </a:lvl1pPr>
          </a:lstStyle>
          <a:p>
            <a:fld id="{4CA69206-1A49-475A-9130-F9F4CF468656}" type="datetimeFigureOut">
              <a:rPr lang="en-GB" smtClean="0"/>
              <a:pPr/>
              <a:t>17/11/2020</a:t>
            </a:fld>
            <a:endParaRPr lang="en-GB"/>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1568" tIns="45784" rIns="91568" bIns="45784" rtlCol="0" anchor="ctr"/>
          <a:lstStyle/>
          <a:p>
            <a:endParaRPr lang="en-GB"/>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1568" tIns="45784" rIns="91568" bIns="4578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8917421"/>
            <a:ext cx="3077739" cy="469424"/>
          </a:xfrm>
          <a:prstGeom prst="rect">
            <a:avLst/>
          </a:prstGeom>
        </p:spPr>
        <p:txBody>
          <a:bodyPr vert="horz" lIns="91568" tIns="45784" rIns="91568" bIns="45784" rtlCol="0" anchor="b"/>
          <a:lstStyle>
            <a:lvl1pPr algn="l">
              <a:defRPr sz="1200"/>
            </a:lvl1pPr>
          </a:lstStyle>
          <a:p>
            <a:endParaRPr lang="en-GB"/>
          </a:p>
        </p:txBody>
      </p:sp>
      <p:sp>
        <p:nvSpPr>
          <p:cNvPr id="7" name="Slide Number Placeholder 6"/>
          <p:cNvSpPr>
            <a:spLocks noGrp="1"/>
          </p:cNvSpPr>
          <p:nvPr>
            <p:ph type="sldNum" sz="quarter" idx="5"/>
          </p:nvPr>
        </p:nvSpPr>
        <p:spPr>
          <a:xfrm>
            <a:off x="4023094" y="8917421"/>
            <a:ext cx="3077739" cy="469424"/>
          </a:xfrm>
          <a:prstGeom prst="rect">
            <a:avLst/>
          </a:prstGeom>
        </p:spPr>
        <p:txBody>
          <a:bodyPr vert="horz" lIns="91568" tIns="45784" rIns="91568" bIns="45784" rtlCol="0" anchor="b"/>
          <a:lstStyle>
            <a:lvl1pPr algn="r">
              <a:defRPr sz="1200"/>
            </a:lvl1pPr>
          </a:lstStyle>
          <a:p>
            <a:fld id="{4FAB7E3E-63EB-471E-9CE8-8830295EF26C}" type="slidenum">
              <a:rPr lang="en-GB" smtClean="0"/>
              <a:pPr/>
              <a:t>‹#›</a:t>
            </a:fld>
            <a:endParaRPr lang="en-GB"/>
          </a:p>
        </p:txBody>
      </p:sp>
    </p:spTree>
    <p:extLst>
      <p:ext uri="{BB962C8B-B14F-4D97-AF65-F5344CB8AC3E}">
        <p14:creationId xmlns:p14="http://schemas.microsoft.com/office/powerpoint/2010/main" val="37904811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 Id="rId3" Type="http://schemas.openxmlformats.org/officeDocument/2006/relationships/hyperlink" Target="http://www.collaborativelearning.org/activities.html" TargetMode="Externa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 Id="rId3" Type="http://schemas.openxmlformats.org/officeDocument/2006/relationships/hyperlink" Target="http://www.collaborativelearning.org/04coordinator.pdf" TargetMode="Externa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 Id="rId3" Type="http://schemas.openxmlformats.org/officeDocument/2006/relationships/hyperlink" Target="http://www.collaborativelearning.org/04coordinator.pdf"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1" Type="http://schemas.openxmlformats.org/officeDocument/2006/relationships/hyperlink" Target="http://www.collaborativelearning.org/rainforestvocabulary.pdf" TargetMode="External"/><Relationship Id="rId12" Type="http://schemas.openxmlformats.org/officeDocument/2006/relationships/hyperlink" Target="http://www.collaborativelearning.org/extremeweatherc4.pdf" TargetMode="External"/><Relationship Id="rId13" Type="http://schemas.openxmlformats.org/officeDocument/2006/relationships/hyperlink" Target="http://www.collaborativelearning.org/rovingrainforestreporters.pdf" TargetMode="External"/><Relationship Id="rId14" Type="http://schemas.openxmlformats.org/officeDocument/2006/relationships/hyperlink" Target="http://www.collaborativelearning.org/rainforestquestionsinfogap.pdf" TargetMode="External"/><Relationship Id="rId15" Type="http://schemas.openxmlformats.org/officeDocument/2006/relationships/hyperlink" Target="http://www.collaborativelearning.org/supplychain.pdf" TargetMode="External"/><Relationship Id="rId16" Type="http://schemas.openxmlformats.org/officeDocument/2006/relationships/hyperlink" Target="https://oxfamilibrary.openrepository.com/handle/10546/620919" TargetMode="External"/><Relationship Id="rId17" Type="http://schemas.openxmlformats.org/officeDocument/2006/relationships/hyperlink" Target="http://www.collaborativelearning.org/palmoil.pdf" TargetMode="External"/><Relationship Id="rId18" Type="http://schemas.openxmlformats.org/officeDocument/2006/relationships/hyperlink" Target="http://www.collaborativelearning.org/rivergangesinfogap.pdf" TargetMode="External"/><Relationship Id="rId1" Type="http://schemas.openxmlformats.org/officeDocument/2006/relationships/notesMaster" Target="../notesMasters/notesMaster1.xml"/><Relationship Id="rId2" Type="http://schemas.openxmlformats.org/officeDocument/2006/relationships/slide" Target="../slides/slide42.xml"/><Relationship Id="rId3" Type="http://schemas.openxmlformats.org/officeDocument/2006/relationships/hyperlink" Target="http://www.thinkinghistory.co.uk/ActivityBase/SuttonHooBurial.html" TargetMode="External"/><Relationship Id="rId4" Type="http://schemas.openxmlformats.org/officeDocument/2006/relationships/hyperlink" Target="http://www.collaborativelearning.org/08assessment.pdf" TargetMode="External"/><Relationship Id="rId5" Type="http://schemas.openxmlformats.org/officeDocument/2006/relationships/hyperlink" Target="https://www.metoffice.gov.uk/weather/climate-change/effects-of-climate-change" TargetMode="External"/><Relationship Id="rId6" Type="http://schemas.openxmlformats.org/officeDocument/2006/relationships/hyperlink" Target="https://climate.nasa.gov/effects/" TargetMode="External"/><Relationship Id="rId7" Type="http://schemas.openxmlformats.org/officeDocument/2006/relationships/hyperlink" Target="http://www.collaborativelearning.org/hurricaneirma.pdf" TargetMode="External"/><Relationship Id="rId8" Type="http://schemas.openxmlformats.org/officeDocument/2006/relationships/hyperlink" Target="http://www.collaborativelearning.org/glaciersdominoes.pdf" TargetMode="External"/><Relationship Id="rId9" Type="http://schemas.openxmlformats.org/officeDocument/2006/relationships/hyperlink" Target="http://www.collaborativelearning.org/seasons.pdf" TargetMode="External"/><Relationship Id="rId10" Type="http://schemas.openxmlformats.org/officeDocument/2006/relationships/hyperlink" Target="http://www.collaborativelearning.org/volcanoes.pdf" TargetMode="Externa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 Id="rId3" Type="http://schemas.openxmlformats.org/officeDocument/2006/relationships/hyperlink" Target="http://www.collaborativelearning.org/04coordinator.pdf" TargetMode="Externa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a:t>
            </a:fld>
            <a:endParaRPr lang="en-GB"/>
          </a:p>
        </p:txBody>
      </p:sp>
    </p:spTree>
    <p:extLst>
      <p:ext uri="{BB962C8B-B14F-4D97-AF65-F5344CB8AC3E}">
        <p14:creationId xmlns:p14="http://schemas.microsoft.com/office/powerpoint/2010/main" val="18513456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10</a:t>
            </a:fld>
            <a:endParaRPr lang="en-GB"/>
          </a:p>
        </p:txBody>
      </p:sp>
    </p:spTree>
    <p:extLst>
      <p:ext uri="{BB962C8B-B14F-4D97-AF65-F5344CB8AC3E}">
        <p14:creationId xmlns:p14="http://schemas.microsoft.com/office/powerpoint/2010/main" val="214089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11</a:t>
            </a:fld>
            <a:endParaRPr lang="en-GB"/>
          </a:p>
        </p:txBody>
      </p:sp>
    </p:spTree>
    <p:extLst>
      <p:ext uri="{BB962C8B-B14F-4D97-AF65-F5344CB8AC3E}">
        <p14:creationId xmlns:p14="http://schemas.microsoft.com/office/powerpoint/2010/main" val="13321899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12</a:t>
            </a:fld>
            <a:endParaRPr lang="en-GB"/>
          </a:p>
        </p:txBody>
      </p:sp>
    </p:spTree>
    <p:extLst>
      <p:ext uri="{BB962C8B-B14F-4D97-AF65-F5344CB8AC3E}">
        <p14:creationId xmlns:p14="http://schemas.microsoft.com/office/powerpoint/2010/main" val="27763201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http://www.collaborativelearning.org/activities.html</a:t>
            </a:r>
            <a:endParaRPr lang="en-GB" dirty="0"/>
          </a:p>
          <a:p>
            <a:r>
              <a:rPr lang="en-GB" dirty="0"/>
              <a:t>http://www.collaborativelearning.org/08coordinator.pdf </a:t>
            </a:r>
          </a:p>
        </p:txBody>
      </p:sp>
      <p:sp>
        <p:nvSpPr>
          <p:cNvPr id="4" name="Slide Number Placeholder 3"/>
          <p:cNvSpPr>
            <a:spLocks noGrp="1"/>
          </p:cNvSpPr>
          <p:nvPr>
            <p:ph type="sldNum" sz="quarter" idx="10"/>
          </p:nvPr>
        </p:nvSpPr>
        <p:spPr/>
        <p:txBody>
          <a:bodyPr/>
          <a:lstStyle/>
          <a:p>
            <a:fld id="{4FAB7E3E-63EB-471E-9CE8-8830295EF26C}" type="slidenum">
              <a:rPr lang="en-GB" smtClean="0"/>
              <a:pPr/>
              <a:t>13</a:t>
            </a:fld>
            <a:endParaRPr lang="en-GB"/>
          </a:p>
        </p:txBody>
      </p:sp>
    </p:spTree>
    <p:extLst>
      <p:ext uri="{BB962C8B-B14F-4D97-AF65-F5344CB8AC3E}">
        <p14:creationId xmlns:p14="http://schemas.microsoft.com/office/powerpoint/2010/main" val="15722349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14</a:t>
            </a:fld>
            <a:endParaRPr lang="en-GB"/>
          </a:p>
        </p:txBody>
      </p:sp>
    </p:spTree>
    <p:extLst>
      <p:ext uri="{BB962C8B-B14F-4D97-AF65-F5344CB8AC3E}">
        <p14:creationId xmlns:p14="http://schemas.microsoft.com/office/powerpoint/2010/main" val="36604441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Likely to span a wider range of time and processes in the humanities (in maths it seems to focus on mastering the aims, objectives &amp; content of a lesson or particular transaction before moving on to the next topic, process or stage) i.e. an incremental or linear model. Arguably the one exception in geography is</a:t>
            </a:r>
            <a:r>
              <a:rPr lang="en-GB" baseline="0" dirty="0"/>
              <a:t> map skills</a:t>
            </a:r>
            <a:endParaRPr lang="en-GB" dirty="0"/>
          </a:p>
          <a:p>
            <a:endParaRPr lang="en-GB" sz="1200" dirty="0"/>
          </a:p>
          <a:p>
            <a:r>
              <a:rPr lang="en-GB" sz="1200" dirty="0"/>
              <a:t>In the humanities, progress will be relative to context and involve a number of strands developed over a longer period. It is incremental but far more difficult to assess piecemeal.</a:t>
            </a:r>
          </a:p>
          <a:p>
            <a:r>
              <a:rPr lang="en-GB" sz="1200" dirty="0"/>
              <a:t>The research cites frequent testing (and repetition) as a reliable mechanism for setting to memory and consolidating learning. If we are to adopt these practices, we must be clear about what it is useful to test, when and how frequently and balance this against the amount of curriculum time available and range of desirable learning experiences we want to provide.</a:t>
            </a:r>
          </a:p>
          <a:p>
            <a:r>
              <a:rPr lang="en-GB" sz="1200" dirty="0"/>
              <a:t>Must not risk ‘reductionism’ to a narrow focus of fact checking to the exclusion of a more ‘holistic’ web of substantive subject knowledge, conceptual development and enquiry methodology.</a:t>
            </a:r>
          </a:p>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15</a:t>
            </a:fld>
            <a:endParaRPr lang="en-GB"/>
          </a:p>
        </p:txBody>
      </p:sp>
    </p:spTree>
    <p:extLst>
      <p:ext uri="{BB962C8B-B14F-4D97-AF65-F5344CB8AC3E}">
        <p14:creationId xmlns:p14="http://schemas.microsoft.com/office/powerpoint/2010/main" val="2332382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Notes on Mastery:</a:t>
            </a:r>
          </a:p>
          <a:p>
            <a:r>
              <a:rPr lang="en-GB" sz="1200" dirty="0"/>
              <a:t>The word mastery appears in assessment systems and in discussions about assessment. Unfortunately, it is used in a number of ways and there is a risk of confusion if it is not clear which meaning is intended.</a:t>
            </a:r>
          </a:p>
          <a:p>
            <a:r>
              <a:rPr lang="en-GB" sz="1200" dirty="0"/>
              <a:t>Many schools seem to have adopted the word ‘mastery’ to denote a high level of performance against curriculum expectations. </a:t>
            </a:r>
          </a:p>
          <a:p>
            <a:r>
              <a:rPr lang="en-GB" sz="1200" dirty="0"/>
              <a:t>Mastery has also been associated with particular teaching approaches; for example with the recent promotion of mathematics Mastery. Here, ‘mastery’ denotes a focus on achieving a deeper understanding of fewer topics, through problem-solving, questioning and encouraging deep mathematical thinking. </a:t>
            </a:r>
          </a:p>
          <a:p>
            <a:r>
              <a:rPr lang="en-GB" sz="1200" dirty="0"/>
              <a:t>Also sometimes associated with this ‘mastery’ approach is a belief that all children can achieve a high standard.</a:t>
            </a:r>
          </a:p>
          <a:p>
            <a:r>
              <a:rPr lang="en-GB" sz="1200" dirty="0"/>
              <a:t>‘Mastery Learning’ is a specific approach originally developed by Bloom in the 1960s. In Bloom’s version, learning is broken down into discrete units and presented in logical order. Students are required to demonstrate mastery of the learning from each unit before being allowed to move on to the next, with the assumption that all students will achieve this level of mastery if they are appropriately supported; some may take longer and need more help, but all will get there in the end.</a:t>
            </a:r>
          </a:p>
          <a:p>
            <a:r>
              <a:rPr lang="en-GB" sz="1200" dirty="0"/>
              <a:t>Assessment [formative] is built into this process…[the teacher] identifies specific ‘corrective’ activities to help them do this.</a:t>
            </a:r>
          </a:p>
          <a:p>
            <a:r>
              <a:rPr lang="en-GB" sz="1200" dirty="0"/>
              <a:t>The current national curriculum is premised on this kind of understanding of mastery, as something which every child can aspire to and every teacher should promote.</a:t>
            </a:r>
          </a:p>
          <a:p>
            <a:r>
              <a:rPr lang="en-GB" sz="1200" dirty="0"/>
              <a:t>Levels were considered not consistent with this approach as they encouraged progression onto more difficult work while pupils still had gaps in their knowledge or understanding.</a:t>
            </a:r>
          </a:p>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16</a:t>
            </a:fld>
            <a:endParaRPr lang="en-GB"/>
          </a:p>
        </p:txBody>
      </p:sp>
    </p:spTree>
    <p:extLst>
      <p:ext uri="{BB962C8B-B14F-4D97-AF65-F5344CB8AC3E}">
        <p14:creationId xmlns:p14="http://schemas.microsoft.com/office/powerpoint/2010/main" val="610011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 Despite the media hype, mastery learning is not new, nor did it originate from China (the recent iteration). It has a basis in educational research, from the work of Benjamin Bloom (1968). Its’ principles have been adopted by good geography teachers for decades. In 2001, Catherin Owen wrote in </a:t>
            </a:r>
            <a:r>
              <a:rPr lang="en-GB" sz="1200" b="0" i="1" u="none" strike="noStrike" kern="1200" baseline="0" dirty="0">
                <a:solidFill>
                  <a:schemeClr val="tx1"/>
                </a:solidFill>
                <a:latin typeface="+mn-lt"/>
                <a:ea typeface="+mn-ea"/>
                <a:cs typeface="+mn-cs"/>
              </a:rPr>
              <a:t>Teaching Geography</a:t>
            </a:r>
            <a:r>
              <a:rPr lang="en-GB" sz="1200" b="0" i="0" u="none" strike="noStrike" kern="1200" baseline="0" dirty="0">
                <a:solidFill>
                  <a:schemeClr val="tx1"/>
                </a:solidFill>
                <a:latin typeface="+mn-lt"/>
                <a:ea typeface="+mn-ea"/>
                <a:cs typeface="+mn-cs"/>
              </a:rPr>
              <a:t>: </a:t>
            </a:r>
          </a:p>
          <a:p>
            <a:r>
              <a:rPr lang="en-GB" sz="1200" b="0" i="1" u="none" strike="noStrike" kern="1200" baseline="0" dirty="0">
                <a:solidFill>
                  <a:schemeClr val="tx1"/>
                </a:solidFill>
                <a:latin typeface="+mn-lt"/>
                <a:ea typeface="+mn-ea"/>
                <a:cs typeface="+mn-cs"/>
              </a:rPr>
              <a:t>‘In developing a scheme of work I decided to use Bloom's (1976) 'Mastery learning' approach, teaching the unit through normal teaching methods and then through enrichment or support work. This approach appealed to me as it embraces differentiation as a core part of teaching rather than it being an “add on”.’ </a:t>
            </a:r>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 Bloom proposed that students should demonstrate ‘mastery’ of knowledge before they move on to learn new knowledge and he believed that all students are capable of learning anything if presented in the right way. Both ideas resonate with good geography teaching. However, the notion of ‘mastery’ does give the impression that knowledge is always right or wrong, which is not always the case in geography or the humanities more generally. </a:t>
            </a:r>
            <a:endParaRPr lang="en-GB" dirty="0"/>
          </a:p>
          <a:p>
            <a:endParaRPr lang="en-GB" sz="1200" b="0" i="0" u="none" strike="noStrike" kern="1200" baseline="0" dirty="0">
              <a:solidFill>
                <a:schemeClr val="tx1"/>
              </a:solidFill>
              <a:latin typeface="+mn-lt"/>
              <a:ea typeface="+mn-ea"/>
              <a:cs typeface="+mn-cs"/>
            </a:endParaRPr>
          </a:p>
          <a:p>
            <a:r>
              <a:rPr lang="en-GB" sz="1200" b="0" i="0" u="none" strike="noStrike" kern="1200" baseline="0" dirty="0">
                <a:solidFill>
                  <a:schemeClr val="tx1"/>
                </a:solidFill>
                <a:latin typeface="+mn-lt"/>
                <a:ea typeface="+mn-ea"/>
                <a:cs typeface="+mn-cs"/>
              </a:rPr>
              <a:t>Most users of mastery learning stress the importance of diagnostic assessment before the teaching sequence to hone the specific goals for the unit. All emphasise the importance of high-quality teaching and see the use of formative assessment to monitor student progress and give specific feedback as equally important. The ‘corrective’ teaching designed to remedy identified learning problems should not be described as ‘re-teaching’. It should adopted a different approach to the original teaching e.g. using different example and involving peer tutoring or collaborative activities. Mastery learning recognises high achievers and offers challenging, and rewarding enrichment experiences beyond the established curriculum. </a:t>
            </a:r>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17</a:t>
            </a:fld>
            <a:endParaRPr lang="en-GB"/>
          </a:p>
        </p:txBody>
      </p:sp>
    </p:spTree>
    <p:extLst>
      <p:ext uri="{BB962C8B-B14F-4D97-AF65-F5344CB8AC3E}">
        <p14:creationId xmlns:p14="http://schemas.microsoft.com/office/powerpoint/2010/main" val="4205681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18</a:t>
            </a:fld>
            <a:endParaRPr lang="en-GB"/>
          </a:p>
        </p:txBody>
      </p:sp>
    </p:spTree>
    <p:extLst>
      <p:ext uri="{BB962C8B-B14F-4D97-AF65-F5344CB8AC3E}">
        <p14:creationId xmlns:p14="http://schemas.microsoft.com/office/powerpoint/2010/main" val="41410141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a:latin typeface="Arial" panose="020B0604020202020204" pitchFamily="34" charset="0"/>
              </a:rPr>
              <a:t>What does it mean to get better at geography – and how will we recognise it in pupils’ work?  These dimensions add a sense of progress to each of the three aspects of achievement in the previous slide.</a:t>
            </a:r>
          </a:p>
        </p:txBody>
      </p:sp>
      <p:sp>
        <p:nvSpPr>
          <p:cNvPr id="4" name="Slide Number Placeholder 3"/>
          <p:cNvSpPr>
            <a:spLocks noGrp="1"/>
          </p:cNvSpPr>
          <p:nvPr>
            <p:ph type="sldNum" sz="quarter" idx="5"/>
          </p:nvPr>
        </p:nvSpPr>
        <p:spPr/>
        <p:txBody>
          <a:bodyPr/>
          <a:lstStyle>
            <a:lvl1pPr defTabSz="915988" eaLnBrk="0" hangingPunct="0">
              <a:defRPr sz="2000">
                <a:solidFill>
                  <a:schemeClr val="tx1"/>
                </a:solidFill>
                <a:latin typeface="Arial" panose="020B0604020202020204" pitchFamily="34" charset="0"/>
                <a:cs typeface="Arial" panose="020B0604020202020204" pitchFamily="34" charset="0"/>
              </a:defRPr>
            </a:lvl1pPr>
            <a:lvl2pPr marL="742950" indent="-285750" defTabSz="915988" eaLnBrk="0" hangingPunct="0">
              <a:defRPr sz="2000">
                <a:solidFill>
                  <a:schemeClr val="tx1"/>
                </a:solidFill>
                <a:latin typeface="Arial" panose="020B0604020202020204" pitchFamily="34" charset="0"/>
                <a:cs typeface="Arial" panose="020B0604020202020204" pitchFamily="34" charset="0"/>
              </a:defRPr>
            </a:lvl2pPr>
            <a:lvl3pPr marL="1143000" indent="-228600" defTabSz="915988" eaLnBrk="0" hangingPunct="0">
              <a:defRPr sz="2000">
                <a:solidFill>
                  <a:schemeClr val="tx1"/>
                </a:solidFill>
                <a:latin typeface="Arial" panose="020B0604020202020204" pitchFamily="34" charset="0"/>
                <a:cs typeface="Arial" panose="020B0604020202020204" pitchFamily="34" charset="0"/>
              </a:defRPr>
            </a:lvl3pPr>
            <a:lvl4pPr marL="1600200" indent="-228600" defTabSz="915988" eaLnBrk="0" hangingPunct="0">
              <a:defRPr sz="2000">
                <a:solidFill>
                  <a:schemeClr val="tx1"/>
                </a:solidFill>
                <a:latin typeface="Arial" panose="020B0604020202020204" pitchFamily="34" charset="0"/>
                <a:cs typeface="Arial" panose="020B0604020202020204" pitchFamily="34" charset="0"/>
              </a:defRPr>
            </a:lvl4pPr>
            <a:lvl5pPr marL="2057400" indent="-228600" defTabSz="915988" eaLnBrk="0" hangingPunct="0">
              <a:defRPr sz="2000">
                <a:solidFill>
                  <a:schemeClr val="tx1"/>
                </a:solidFill>
                <a:latin typeface="Arial" panose="020B0604020202020204" pitchFamily="34" charset="0"/>
                <a:cs typeface="Arial" panose="020B0604020202020204" pitchFamily="34" charset="0"/>
              </a:defRPr>
            </a:lvl5pPr>
            <a:lvl6pPr marL="2514600" indent="-228600" defTabSz="9159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defTabSz="9159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defTabSz="9159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defTabSz="9159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fld id="{96328BEE-C4A1-451F-B07A-22535C499506}" type="slidenum">
              <a:rPr lang="en-GB" altLang="en-US" sz="1000"/>
              <a:pPr/>
              <a:t>19</a:t>
            </a:fld>
            <a:endParaRPr lang="en-GB" altLang="en-US" sz="1000"/>
          </a:p>
        </p:txBody>
      </p:sp>
    </p:spTree>
    <p:extLst>
      <p:ext uri="{BB962C8B-B14F-4D97-AF65-F5344CB8AC3E}">
        <p14:creationId xmlns:p14="http://schemas.microsoft.com/office/powerpoint/2010/main" val="131625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a:t>KS1 option - 6 dinner Sid &amp;</a:t>
            </a:r>
            <a:r>
              <a:rPr lang="en-GB" altLang="en-US" baseline="0" dirty="0"/>
              <a:t> where does Sid live? - where does he go? How does he spend his day? Why does he move around so much? What forces him to move to another location?</a:t>
            </a:r>
            <a:endParaRPr lang="en-GB"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3990" indent="-286150">
              <a:defRPr>
                <a:solidFill>
                  <a:schemeClr val="tx1"/>
                </a:solidFill>
                <a:latin typeface="Arial" panose="020B0604020202020204" pitchFamily="34" charset="0"/>
                <a:cs typeface="Arial" panose="020B0604020202020204" pitchFamily="34" charset="0"/>
              </a:defRPr>
            </a:lvl2pPr>
            <a:lvl3pPr marL="1146190" indent="-228920">
              <a:defRPr>
                <a:solidFill>
                  <a:schemeClr val="tx1"/>
                </a:solidFill>
                <a:latin typeface="Arial" panose="020B0604020202020204" pitchFamily="34" charset="0"/>
                <a:cs typeface="Arial" panose="020B0604020202020204" pitchFamily="34" charset="0"/>
              </a:defRPr>
            </a:lvl3pPr>
            <a:lvl4pPr marL="1604031" indent="-228920">
              <a:defRPr>
                <a:solidFill>
                  <a:schemeClr val="tx1"/>
                </a:solidFill>
                <a:latin typeface="Arial" panose="020B0604020202020204" pitchFamily="34" charset="0"/>
                <a:cs typeface="Arial" panose="020B0604020202020204" pitchFamily="34" charset="0"/>
              </a:defRPr>
            </a:lvl4pPr>
            <a:lvl5pPr marL="2061871" indent="-228920">
              <a:defRPr>
                <a:solidFill>
                  <a:schemeClr val="tx1"/>
                </a:solidFill>
                <a:latin typeface="Arial" panose="020B0604020202020204" pitchFamily="34" charset="0"/>
                <a:cs typeface="Arial" panose="020B0604020202020204" pitchFamily="34" charset="0"/>
              </a:defRPr>
            </a:lvl5pPr>
            <a:lvl6pPr marL="251971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755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539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323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B36052-0D8A-43AE-9AF3-51BD141F3E65}" type="slidenum">
              <a:rPr lang="en-GB" altLang="en-US" smtClean="0"/>
              <a:pPr/>
              <a:t>2</a:t>
            </a:fld>
            <a:endParaRPr lang="en-GB" altLang="en-US"/>
          </a:p>
        </p:txBody>
      </p:sp>
    </p:spTree>
    <p:extLst>
      <p:ext uri="{BB962C8B-B14F-4D97-AF65-F5344CB8AC3E}">
        <p14:creationId xmlns:p14="http://schemas.microsoft.com/office/powerpoint/2010/main" val="40458753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This is factual content about people and events. You cannot teach history without historical facts. However, a fact in isolation means very little unless it is put in context. Thus, substantive knowledge is also about how facts are framed chronologically and how facts are linked together and connections made across and within time periods. Substantive knowledge is also about exploring key concepts such as power, empire, democracy and trade. Children will need to understand these concepts if they are to make sense of what they are learning. </a:t>
            </a:r>
          </a:p>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20</a:t>
            </a:fld>
            <a:endParaRPr lang="en-GB"/>
          </a:p>
        </p:txBody>
      </p:sp>
    </p:spTree>
    <p:extLst>
      <p:ext uri="{BB962C8B-B14F-4D97-AF65-F5344CB8AC3E}">
        <p14:creationId xmlns:p14="http://schemas.microsoft.com/office/powerpoint/2010/main" val="20080311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second-order concepts or procedural knowledge</a:t>
            </a:r>
            <a:r>
              <a:rPr lang="en-GB" i="1" baseline="0" dirty="0"/>
              <a:t> …. As in history</a:t>
            </a:r>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21</a:t>
            </a:fld>
            <a:endParaRPr lang="en-GB"/>
          </a:p>
        </p:txBody>
      </p:sp>
    </p:spTree>
    <p:extLst>
      <p:ext uri="{BB962C8B-B14F-4D97-AF65-F5344CB8AC3E}">
        <p14:creationId xmlns:p14="http://schemas.microsoft.com/office/powerpoint/2010/main" val="120936353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The third circle is about how children will investigate geography</a:t>
            </a:r>
            <a:r>
              <a:rPr lang="en-GB" i="1" baseline="0" dirty="0"/>
              <a:t> </a:t>
            </a:r>
            <a:r>
              <a:rPr lang="en-GB" i="1" dirty="0"/>
              <a:t>and communicate it. A good geography lesson should be framed around a key question for the children to investigate and they should have opportunities to ask questions of</a:t>
            </a:r>
            <a:r>
              <a:rPr lang="en-GB" i="1" baseline="0" dirty="0"/>
              <a:t> and about a wide range of </a:t>
            </a:r>
            <a:r>
              <a:rPr lang="en-GB" i="1" dirty="0"/>
              <a:t>sources that they use and draw conclusions from the evidence. They should be able to use a variety of ways of communicating their responses. </a:t>
            </a:r>
          </a:p>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22</a:t>
            </a:fld>
            <a:endParaRPr lang="en-GB"/>
          </a:p>
        </p:txBody>
      </p:sp>
    </p:spTree>
    <p:extLst>
      <p:ext uri="{BB962C8B-B14F-4D97-AF65-F5344CB8AC3E}">
        <p14:creationId xmlns:p14="http://schemas.microsoft.com/office/powerpoint/2010/main" val="3230771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25</a:t>
            </a:fld>
            <a:endParaRPr lang="en-GB"/>
          </a:p>
        </p:txBody>
      </p:sp>
    </p:spTree>
    <p:extLst>
      <p:ext uri="{BB962C8B-B14F-4D97-AF65-F5344CB8AC3E}">
        <p14:creationId xmlns:p14="http://schemas.microsoft.com/office/powerpoint/2010/main" val="28776653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21</a:t>
            </a:r>
            <a:r>
              <a:rPr lang="en-GB" sz="1200" b="0" i="0" u="none" strike="noStrike" kern="1200" baseline="30000" dirty="0">
                <a:solidFill>
                  <a:schemeClr val="tx1"/>
                </a:solidFill>
                <a:latin typeface="+mn-lt"/>
                <a:ea typeface="+mn-ea"/>
                <a:cs typeface="+mn-cs"/>
              </a:rPr>
              <a:t>st</a:t>
            </a:r>
            <a:r>
              <a:rPr lang="en-GB" sz="1200" b="0" i="0" u="none" strike="noStrike" kern="1200" baseline="0" dirty="0">
                <a:solidFill>
                  <a:schemeClr val="tx1"/>
                </a:solidFill>
                <a:latin typeface="+mn-lt"/>
                <a:ea typeface="+mn-ea"/>
                <a:cs typeface="+mn-cs"/>
              </a:rPr>
              <a:t> century fieldwork – Field Studies Council</a:t>
            </a:r>
          </a:p>
        </p:txBody>
      </p:sp>
      <p:sp>
        <p:nvSpPr>
          <p:cNvPr id="4" name="Slide Number Placeholder 3"/>
          <p:cNvSpPr>
            <a:spLocks noGrp="1"/>
          </p:cNvSpPr>
          <p:nvPr>
            <p:ph type="sldNum" sz="quarter" idx="10"/>
          </p:nvPr>
        </p:nvSpPr>
        <p:spPr/>
        <p:txBody>
          <a:bodyPr/>
          <a:lstStyle/>
          <a:p>
            <a:fld id="{4FAB7E3E-63EB-471E-9CE8-8830295EF26C}" type="slidenum">
              <a:rPr lang="en-GB" smtClean="0"/>
              <a:pPr/>
              <a:t>26</a:t>
            </a:fld>
            <a:endParaRPr lang="en-GB"/>
          </a:p>
        </p:txBody>
      </p:sp>
    </p:spTree>
    <p:extLst>
      <p:ext uri="{BB962C8B-B14F-4D97-AF65-F5344CB8AC3E}">
        <p14:creationId xmlns:p14="http://schemas.microsoft.com/office/powerpoint/2010/main" val="24560183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none" strike="noStrike" kern="1200" baseline="0" dirty="0">
                <a:solidFill>
                  <a:schemeClr val="tx1"/>
                </a:solidFill>
                <a:latin typeface="+mn-lt"/>
                <a:ea typeface="+mn-ea"/>
                <a:cs typeface="+mn-cs"/>
              </a:rPr>
              <a:t>The biggest problem with the notion of mastery learning is knowing when students have mastered something. Learning in geography takes time and new ideas have to be seen in different contexts for students to understand them securely. It is risky to assume that students have ‘mastered’ understanding a geographical concept or a skill it and you never have to return to it. It is returning to previous learning and consolidating it in a new context that is the premise for the idea of spiral progression1 in geography (see </a:t>
            </a:r>
            <a:r>
              <a:rPr lang="en-GB" sz="1200" b="0" i="1" u="none" strike="noStrike" kern="1200" baseline="0" dirty="0">
                <a:solidFill>
                  <a:schemeClr val="tx1"/>
                </a:solidFill>
                <a:latin typeface="+mn-lt"/>
                <a:ea typeface="+mn-ea"/>
                <a:cs typeface="+mn-cs"/>
              </a:rPr>
              <a:t>Planning for progression and Assessment and progression framework for geography http://www.collaborativelearning.org/18assessment.pdf </a:t>
            </a:r>
            <a:r>
              <a:rPr lang="en-GB" sz="1200" b="0" i="0" u="none" strike="noStrike" kern="1200" baseline="0" dirty="0">
                <a:solidFill>
                  <a:schemeClr val="tx1"/>
                </a:solidFill>
                <a:latin typeface="+mn-lt"/>
                <a:ea typeface="+mn-ea"/>
                <a:cs typeface="+mn-cs"/>
              </a:rPr>
              <a:t>). Think about teaching a skill such as six-figure grid references. Most teachers will feel that students have grasped this in Y7, but when they need to use this in later lessons, it often has to be retaught. </a:t>
            </a:r>
          </a:p>
          <a:p>
            <a:r>
              <a:rPr lang="en-GB" sz="1200" b="0" i="0" u="none" strike="noStrike" kern="1200" baseline="0" dirty="0">
                <a:solidFill>
                  <a:schemeClr val="tx1"/>
                </a:solidFill>
                <a:latin typeface="+mn-lt"/>
                <a:ea typeface="+mn-ea"/>
                <a:cs typeface="+mn-cs"/>
              </a:rPr>
              <a:t>An even greater problem is if ‘mastery’ learning is used as a template for every lesson. No teaching approach should be sacrosanct. For example, a mastery learning approach, with a prescriptive and structured style, might not sit comfortably within geographical enquiries. </a:t>
            </a:r>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27</a:t>
            </a:fld>
            <a:endParaRPr lang="en-GB"/>
          </a:p>
        </p:txBody>
      </p:sp>
    </p:spTree>
    <p:extLst>
      <p:ext uri="{BB962C8B-B14F-4D97-AF65-F5344CB8AC3E}">
        <p14:creationId xmlns:p14="http://schemas.microsoft.com/office/powerpoint/2010/main" val="23041372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The GA’s benchmark expectations can be used to inform your understanding of progression and expectations in geography when planning and provide guidance for writing </a:t>
            </a:r>
            <a:r>
              <a:rPr lang="en-GB" sz="1200" kern="1200" dirty="0" err="1">
                <a:solidFill>
                  <a:schemeClr val="tx1"/>
                </a:solidFill>
                <a:effectLst/>
                <a:latin typeface="+mn-lt"/>
                <a:ea typeface="+mn-ea"/>
                <a:cs typeface="+mn-cs"/>
              </a:rPr>
              <a:t>markschemes</a:t>
            </a:r>
            <a:r>
              <a:rPr lang="en-GB" sz="1200" kern="1200" dirty="0">
                <a:solidFill>
                  <a:schemeClr val="tx1"/>
                </a:solidFill>
                <a:effectLst/>
                <a:latin typeface="+mn-lt"/>
                <a:ea typeface="+mn-ea"/>
                <a:cs typeface="+mn-cs"/>
              </a:rPr>
              <a:t>. Their main use is to underpin long and medium term judgements of pupils’ attainment. They can be used or modified to set standards in your school, and shared with parents/pupils. The benchmarks can be adapted to show expectations for each year group, e.g. ‘an expert geographer in year 5 knows...’ and personalised by relating them to your curriculum plan, e.g. by adding specific places, themes and skills. </a:t>
            </a:r>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28</a:t>
            </a:fld>
            <a:endParaRPr lang="en-GB"/>
          </a:p>
        </p:txBody>
      </p:sp>
    </p:spTree>
    <p:extLst>
      <p:ext uri="{BB962C8B-B14F-4D97-AF65-F5344CB8AC3E}">
        <p14:creationId xmlns:p14="http://schemas.microsoft.com/office/powerpoint/2010/main" val="72389070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a:latin typeface="Arial" panose="020B0604020202020204" pitchFamily="34" charset="0"/>
              </a:rPr>
              <a:t>Putting together the three aspects of achievement and five dimensions of progress enables us to work out how pupils’ geographical knowledge, understanding and skills develop across schooling, and so to set expectations at particular ages.  Together, they help </a:t>
            </a:r>
          </a:p>
          <a:p>
            <a:r>
              <a:rPr lang="en-GB" altLang="en-US" dirty="0">
                <a:latin typeface="Arial" panose="020B0604020202020204" pitchFamily="34" charset="0"/>
              </a:rPr>
              <a:t># map out progression, so support planning to ensure that our curriculum delivers the experiences needed to meet these expectations</a:t>
            </a:r>
          </a:p>
          <a:p>
            <a:r>
              <a:rPr lang="en-GB" altLang="en-US" dirty="0">
                <a:latin typeface="Arial" panose="020B0604020202020204" pitchFamily="34" charset="0"/>
              </a:rPr>
              <a:t># recognition of achievement, a shared point of reference which can underpin long term judgements about pupils’ achievements and</a:t>
            </a:r>
          </a:p>
          <a:p>
            <a:r>
              <a:rPr lang="en-GB" altLang="en-US" dirty="0">
                <a:latin typeface="Arial" panose="020B0604020202020204" pitchFamily="34" charset="0"/>
              </a:rPr>
              <a:t># set the context for planning more detailed schemes of work which identify objectives and criteria for individual units/topics.</a:t>
            </a:r>
          </a:p>
          <a:p>
            <a:r>
              <a:rPr lang="en-GB" altLang="en-US" dirty="0">
                <a:latin typeface="Arial" panose="020B0604020202020204" pitchFamily="34" charset="0"/>
              </a:rPr>
              <a:t>Those of you with long memories will recognise echoes of QCA’s strands model to structure expectations – linking content from the old POS with levelness.  And if you want to find the footprint of the old levels within these benchmarks you should be able to do so – At the GA</a:t>
            </a:r>
            <a:r>
              <a:rPr lang="en-GB" altLang="en-US">
                <a:latin typeface="Arial" panose="020B0604020202020204" pitchFamily="34" charset="0"/>
              </a:rPr>
              <a:t>, they kept </a:t>
            </a:r>
            <a:r>
              <a:rPr lang="en-GB" altLang="en-US" dirty="0">
                <a:latin typeface="Arial" panose="020B0604020202020204" pitchFamily="34" charset="0"/>
              </a:rPr>
              <a:t>a weather eye on the (old) levels in England and in Wales as we did so.</a:t>
            </a:r>
          </a:p>
        </p:txBody>
      </p:sp>
      <p:sp>
        <p:nvSpPr>
          <p:cNvPr id="4" name="Slide Number Placeholder 3"/>
          <p:cNvSpPr>
            <a:spLocks noGrp="1"/>
          </p:cNvSpPr>
          <p:nvPr>
            <p:ph type="sldNum" sz="quarter" idx="5"/>
          </p:nvPr>
        </p:nvSpPr>
        <p:spPr/>
        <p:txBody>
          <a:bodyPr/>
          <a:lstStyle>
            <a:lvl1pPr defTabSz="915988" eaLnBrk="0" hangingPunct="0">
              <a:defRPr sz="2000">
                <a:solidFill>
                  <a:schemeClr val="tx1"/>
                </a:solidFill>
                <a:latin typeface="Arial" panose="020B0604020202020204" pitchFamily="34" charset="0"/>
                <a:cs typeface="Arial" panose="020B0604020202020204" pitchFamily="34" charset="0"/>
              </a:defRPr>
            </a:lvl1pPr>
            <a:lvl2pPr marL="742950" indent="-285750" defTabSz="915988" eaLnBrk="0" hangingPunct="0">
              <a:defRPr sz="2000">
                <a:solidFill>
                  <a:schemeClr val="tx1"/>
                </a:solidFill>
                <a:latin typeface="Arial" panose="020B0604020202020204" pitchFamily="34" charset="0"/>
                <a:cs typeface="Arial" panose="020B0604020202020204" pitchFamily="34" charset="0"/>
              </a:defRPr>
            </a:lvl2pPr>
            <a:lvl3pPr marL="1143000" indent="-228600" defTabSz="915988" eaLnBrk="0" hangingPunct="0">
              <a:defRPr sz="2000">
                <a:solidFill>
                  <a:schemeClr val="tx1"/>
                </a:solidFill>
                <a:latin typeface="Arial" panose="020B0604020202020204" pitchFamily="34" charset="0"/>
                <a:cs typeface="Arial" panose="020B0604020202020204" pitchFamily="34" charset="0"/>
              </a:defRPr>
            </a:lvl3pPr>
            <a:lvl4pPr marL="1600200" indent="-228600" defTabSz="915988" eaLnBrk="0" hangingPunct="0">
              <a:defRPr sz="2000">
                <a:solidFill>
                  <a:schemeClr val="tx1"/>
                </a:solidFill>
                <a:latin typeface="Arial" panose="020B0604020202020204" pitchFamily="34" charset="0"/>
                <a:cs typeface="Arial" panose="020B0604020202020204" pitchFamily="34" charset="0"/>
              </a:defRPr>
            </a:lvl4pPr>
            <a:lvl5pPr marL="2057400" indent="-228600" defTabSz="915988" eaLnBrk="0" hangingPunct="0">
              <a:defRPr sz="2000">
                <a:solidFill>
                  <a:schemeClr val="tx1"/>
                </a:solidFill>
                <a:latin typeface="Arial" panose="020B0604020202020204" pitchFamily="34" charset="0"/>
                <a:cs typeface="Arial" panose="020B0604020202020204" pitchFamily="34" charset="0"/>
              </a:defRPr>
            </a:lvl5pPr>
            <a:lvl6pPr marL="2514600" indent="-228600" defTabSz="9159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6pPr>
            <a:lvl7pPr marL="2971800" indent="-228600" defTabSz="9159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7pPr>
            <a:lvl8pPr marL="3429000" indent="-228600" defTabSz="9159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8pPr>
            <a:lvl9pPr marL="3886200" indent="-228600" defTabSz="915988" eaLnBrk="0" fontAlgn="base" hangingPunct="0">
              <a:spcBef>
                <a:spcPct val="0"/>
              </a:spcBef>
              <a:spcAft>
                <a:spcPct val="0"/>
              </a:spcAft>
              <a:defRPr sz="2000">
                <a:solidFill>
                  <a:schemeClr val="tx1"/>
                </a:solidFill>
                <a:latin typeface="Arial" panose="020B0604020202020204" pitchFamily="34" charset="0"/>
                <a:cs typeface="Arial" panose="020B0604020202020204" pitchFamily="34" charset="0"/>
              </a:defRPr>
            </a:lvl9pPr>
          </a:lstStyle>
          <a:p>
            <a:fld id="{F8E306EC-40A1-43FC-B9C0-DC30F2B7A015}" type="slidenum">
              <a:rPr lang="en-GB" altLang="en-US" sz="1000"/>
              <a:pPr/>
              <a:t>29</a:t>
            </a:fld>
            <a:endParaRPr lang="en-GB" altLang="en-US" sz="1000"/>
          </a:p>
        </p:txBody>
      </p:sp>
    </p:spTree>
    <p:extLst>
      <p:ext uri="{BB962C8B-B14F-4D97-AF65-F5344CB8AC3E}">
        <p14:creationId xmlns:p14="http://schemas.microsoft.com/office/powerpoint/2010/main" val="17277698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30</a:t>
            </a:fld>
            <a:endParaRPr lang="en-GB"/>
          </a:p>
        </p:txBody>
      </p:sp>
    </p:spTree>
    <p:extLst>
      <p:ext uri="{BB962C8B-B14F-4D97-AF65-F5344CB8AC3E}">
        <p14:creationId xmlns:p14="http://schemas.microsoft.com/office/powerpoint/2010/main" val="22350115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31</a:t>
            </a:fld>
            <a:endParaRPr lang="en-GB"/>
          </a:p>
        </p:txBody>
      </p:sp>
    </p:spTree>
    <p:extLst>
      <p:ext uri="{BB962C8B-B14F-4D97-AF65-F5344CB8AC3E}">
        <p14:creationId xmlns:p14="http://schemas.microsoft.com/office/powerpoint/2010/main" val="2951392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a:t>
            </a:fld>
            <a:endParaRPr lang="en-GB"/>
          </a:p>
        </p:txBody>
      </p:sp>
    </p:spTree>
    <p:extLst>
      <p:ext uri="{BB962C8B-B14F-4D97-AF65-F5344CB8AC3E}">
        <p14:creationId xmlns:p14="http://schemas.microsoft.com/office/powerpoint/2010/main" val="318597419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32</a:t>
            </a:fld>
            <a:endParaRPr lang="en-GB"/>
          </a:p>
        </p:txBody>
      </p:sp>
    </p:spTree>
    <p:extLst>
      <p:ext uri="{BB962C8B-B14F-4D97-AF65-F5344CB8AC3E}">
        <p14:creationId xmlns:p14="http://schemas.microsoft.com/office/powerpoint/2010/main" val="423431075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33</a:t>
            </a:fld>
            <a:endParaRPr lang="en-GB"/>
          </a:p>
        </p:txBody>
      </p:sp>
    </p:spTree>
    <p:extLst>
      <p:ext uri="{BB962C8B-B14F-4D97-AF65-F5344CB8AC3E}">
        <p14:creationId xmlns:p14="http://schemas.microsoft.com/office/powerpoint/2010/main" val="3929727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34</a:t>
            </a:fld>
            <a:endParaRPr lang="en-GB"/>
          </a:p>
        </p:txBody>
      </p:sp>
    </p:spTree>
    <p:extLst>
      <p:ext uri="{BB962C8B-B14F-4D97-AF65-F5344CB8AC3E}">
        <p14:creationId xmlns:p14="http://schemas.microsoft.com/office/powerpoint/2010/main" val="280594552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of the criticisms of the curriculum as currently expressed has been that</a:t>
            </a:r>
            <a:r>
              <a:rPr lang="en-GB" baseline="0" dirty="0"/>
              <a:t> it tends to lead to </a:t>
            </a:r>
            <a:r>
              <a:rPr lang="en-GB" dirty="0"/>
              <a:t>episodic and disjointed learning that gets in the way of understanding the ‘bigger picture’. </a:t>
            </a:r>
            <a:r>
              <a:rPr lang="en-GB" baseline="0" dirty="0"/>
              <a:t>There will always be gaps. Both teacher and learner must be aware of that. Building a repertoire of enquiry questions and attempting to answer them in a variety of contexts will quickly make this apparent</a:t>
            </a:r>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35</a:t>
            </a:fld>
            <a:endParaRPr lang="en-GB"/>
          </a:p>
        </p:txBody>
      </p:sp>
    </p:spTree>
    <p:extLst>
      <p:ext uri="{BB962C8B-B14F-4D97-AF65-F5344CB8AC3E}">
        <p14:creationId xmlns:p14="http://schemas.microsoft.com/office/powerpoint/2010/main" val="39543049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http://www.collaborativelearning.org/18assessment.pdf  </a:t>
            </a:r>
          </a:p>
          <a:p>
            <a:r>
              <a:rPr lang="en-GB" dirty="0"/>
              <a:t>GA – assessment &amp; progression framework</a:t>
            </a:r>
          </a:p>
          <a:p>
            <a:r>
              <a:rPr lang="en-GB" dirty="0">
                <a:hlinkClick r:id="rId3"/>
              </a:rPr>
              <a:t>http://www.collaborativelearning.org/04coordinator.pdf</a:t>
            </a:r>
            <a:r>
              <a:rPr lang="en-GB" dirty="0"/>
              <a:t> </a:t>
            </a:r>
          </a:p>
          <a:p>
            <a:r>
              <a:rPr lang="en-GB" dirty="0"/>
              <a:t>Curriculum indicators (co-ordination)</a:t>
            </a:r>
          </a:p>
        </p:txBody>
      </p:sp>
      <p:sp>
        <p:nvSpPr>
          <p:cNvPr id="4" name="Slide Number Placeholder 3"/>
          <p:cNvSpPr>
            <a:spLocks noGrp="1"/>
          </p:cNvSpPr>
          <p:nvPr>
            <p:ph type="sldNum" sz="quarter" idx="10"/>
          </p:nvPr>
        </p:nvSpPr>
        <p:spPr/>
        <p:txBody>
          <a:bodyPr/>
          <a:lstStyle/>
          <a:p>
            <a:fld id="{4FAB7E3E-63EB-471E-9CE8-8830295EF26C}" type="slidenum">
              <a:rPr lang="en-GB" smtClean="0"/>
              <a:pPr/>
              <a:t>36</a:t>
            </a:fld>
            <a:endParaRPr lang="en-GB"/>
          </a:p>
        </p:txBody>
      </p:sp>
    </p:spTree>
    <p:extLst>
      <p:ext uri="{BB962C8B-B14F-4D97-AF65-F5344CB8AC3E}">
        <p14:creationId xmlns:p14="http://schemas.microsoft.com/office/powerpoint/2010/main" val="329107477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37</a:t>
            </a:fld>
            <a:endParaRPr lang="en-GB"/>
          </a:p>
        </p:txBody>
      </p:sp>
    </p:spTree>
    <p:extLst>
      <p:ext uri="{BB962C8B-B14F-4D97-AF65-F5344CB8AC3E}">
        <p14:creationId xmlns:p14="http://schemas.microsoft.com/office/powerpoint/2010/main" val="369983273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38</a:t>
            </a:fld>
            <a:endParaRPr lang="en-GB"/>
          </a:p>
        </p:txBody>
      </p:sp>
    </p:spTree>
    <p:extLst>
      <p:ext uri="{BB962C8B-B14F-4D97-AF65-F5344CB8AC3E}">
        <p14:creationId xmlns:p14="http://schemas.microsoft.com/office/powerpoint/2010/main" val="75703071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39</a:t>
            </a:fld>
            <a:endParaRPr lang="en-GB"/>
          </a:p>
        </p:txBody>
      </p:sp>
    </p:spTree>
    <p:extLst>
      <p:ext uri="{BB962C8B-B14F-4D97-AF65-F5344CB8AC3E}">
        <p14:creationId xmlns:p14="http://schemas.microsoft.com/office/powerpoint/2010/main" val="37118681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40</a:t>
            </a:fld>
            <a:endParaRPr lang="en-GB"/>
          </a:p>
        </p:txBody>
      </p:sp>
    </p:spTree>
    <p:extLst>
      <p:ext uri="{BB962C8B-B14F-4D97-AF65-F5344CB8AC3E}">
        <p14:creationId xmlns:p14="http://schemas.microsoft.com/office/powerpoint/2010/main" val="120348875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0" indent="0" fontAlgn="auto">
              <a:spcBef>
                <a:spcPct val="20000"/>
              </a:spcBef>
              <a:spcAft>
                <a:spcPts val="0"/>
              </a:spcAft>
              <a:buFont typeface="Arial" panose="020B0604020202020204" pitchFamily="34" charset="0"/>
              <a:buNone/>
            </a:pPr>
            <a:r>
              <a:rPr lang="en-GB" sz="1200" dirty="0">
                <a:solidFill>
                  <a:prstClr val="black"/>
                </a:solidFill>
                <a:latin typeface="+mn-lt"/>
              </a:rPr>
              <a:t>Ofsted’s notes to inspectors on Deep Dives</a:t>
            </a:r>
          </a:p>
          <a:p>
            <a:pPr marL="342900" lvl="0" indent="-342900" fontAlgn="auto">
              <a:spcBef>
                <a:spcPct val="20000"/>
              </a:spcBef>
              <a:spcAft>
                <a:spcPts val="0"/>
              </a:spcAft>
              <a:buFont typeface="Arial" panose="020B0604020202020204" pitchFamily="34" charset="0"/>
              <a:buChar char="•"/>
            </a:pPr>
            <a:r>
              <a:rPr lang="en-GB" sz="1200" dirty="0">
                <a:solidFill>
                  <a:prstClr val="black"/>
                </a:solidFill>
                <a:latin typeface="+mn-lt"/>
              </a:rPr>
              <a:t>‘It’s not about making judgements, it’s about </a:t>
            </a:r>
            <a:r>
              <a:rPr lang="en-GB" sz="1200" b="1" dirty="0">
                <a:solidFill>
                  <a:prstClr val="black"/>
                </a:solidFill>
                <a:latin typeface="+mn-lt"/>
              </a:rPr>
              <a:t>asking questions</a:t>
            </a:r>
            <a:r>
              <a:rPr lang="en-GB" sz="1200" dirty="0">
                <a:solidFill>
                  <a:prstClr val="black"/>
                </a:solidFill>
                <a:latin typeface="+mn-lt"/>
              </a:rPr>
              <a:t>’</a:t>
            </a:r>
          </a:p>
          <a:p>
            <a:pPr marL="342900" lvl="0" indent="-342900" fontAlgn="auto">
              <a:spcBef>
                <a:spcPct val="20000"/>
              </a:spcBef>
              <a:spcAft>
                <a:spcPts val="0"/>
              </a:spcAft>
              <a:buFont typeface="Arial" panose="020B0604020202020204" pitchFamily="34" charset="0"/>
              <a:buChar char="•"/>
            </a:pPr>
            <a:r>
              <a:rPr lang="en-GB" sz="1200" dirty="0">
                <a:solidFill>
                  <a:prstClr val="black"/>
                </a:solidFill>
                <a:latin typeface="+mn-lt"/>
              </a:rPr>
              <a:t>Focus on intent choice &amp; sequencing, focus on </a:t>
            </a:r>
            <a:r>
              <a:rPr lang="en-GB" sz="1200" b="1" dirty="0">
                <a:solidFill>
                  <a:prstClr val="black"/>
                </a:solidFill>
                <a:latin typeface="+mn-lt"/>
              </a:rPr>
              <a:t>appropriate</a:t>
            </a:r>
            <a:r>
              <a:rPr lang="en-GB" sz="1200" dirty="0">
                <a:solidFill>
                  <a:prstClr val="black"/>
                </a:solidFill>
                <a:latin typeface="+mn-lt"/>
              </a:rPr>
              <a:t> pedagogy not general pedagogy</a:t>
            </a:r>
          </a:p>
          <a:p>
            <a:pPr marL="342900" lvl="0" indent="-342900" fontAlgn="auto">
              <a:spcBef>
                <a:spcPct val="20000"/>
              </a:spcBef>
              <a:spcAft>
                <a:spcPts val="0"/>
              </a:spcAft>
              <a:buFont typeface="Arial" panose="020B0604020202020204" pitchFamily="34" charset="0"/>
              <a:buChar char="•"/>
            </a:pPr>
            <a:r>
              <a:rPr lang="en-GB" sz="1200" dirty="0">
                <a:solidFill>
                  <a:prstClr val="black"/>
                </a:solidFill>
                <a:latin typeface="+mn-lt"/>
              </a:rPr>
              <a:t>Focus on  - do pupils </a:t>
            </a:r>
            <a:r>
              <a:rPr lang="en-GB" sz="1200" b="1" dirty="0">
                <a:solidFill>
                  <a:prstClr val="black"/>
                </a:solidFill>
                <a:latin typeface="+mn-lt"/>
              </a:rPr>
              <a:t>know more and remember more </a:t>
            </a:r>
            <a:r>
              <a:rPr lang="en-GB" sz="1200" dirty="0">
                <a:solidFill>
                  <a:prstClr val="black"/>
                </a:solidFill>
                <a:latin typeface="+mn-lt"/>
              </a:rPr>
              <a:t>rather than the old concept of progress?</a:t>
            </a:r>
          </a:p>
          <a:p>
            <a:pPr marL="342900" lvl="0" indent="-342900" fontAlgn="auto">
              <a:spcBef>
                <a:spcPct val="20000"/>
              </a:spcBef>
              <a:spcAft>
                <a:spcPts val="0"/>
              </a:spcAft>
              <a:buFont typeface="Arial" panose="020B0604020202020204" pitchFamily="34" charset="0"/>
              <a:buChar char="•"/>
            </a:pPr>
            <a:r>
              <a:rPr lang="en-GB" sz="1200" dirty="0">
                <a:solidFill>
                  <a:prstClr val="black"/>
                </a:solidFill>
                <a:latin typeface="+mn-lt"/>
              </a:rPr>
              <a:t>Work scrutiny is not about judging progress but is about seeing </a:t>
            </a:r>
            <a:r>
              <a:rPr lang="en-GB" sz="1200" b="1" dirty="0">
                <a:solidFill>
                  <a:prstClr val="black"/>
                </a:solidFill>
                <a:latin typeface="+mn-lt"/>
              </a:rPr>
              <a:t>what the planned curriculum looks like in practice </a:t>
            </a:r>
            <a:r>
              <a:rPr lang="en-GB" sz="1200" dirty="0">
                <a:solidFill>
                  <a:prstClr val="black"/>
                </a:solidFill>
                <a:latin typeface="+mn-lt"/>
              </a:rPr>
              <a:t>or how successfully the curriculum has been enacted</a:t>
            </a:r>
            <a:r>
              <a:rPr lang="en-GB" sz="1200" i="1" dirty="0">
                <a:solidFill>
                  <a:prstClr val="black"/>
                </a:solidFill>
                <a:latin typeface="+mn-lt"/>
              </a:rPr>
              <a:t>.</a:t>
            </a:r>
          </a:p>
          <a:p>
            <a:pPr marL="342900" lvl="0" indent="-342900" fontAlgn="auto">
              <a:spcBef>
                <a:spcPct val="20000"/>
              </a:spcBef>
              <a:spcAft>
                <a:spcPts val="0"/>
              </a:spcAft>
              <a:buFont typeface="Arial" panose="020B0604020202020204" pitchFamily="34" charset="0"/>
              <a:buChar char="•"/>
            </a:pPr>
            <a:r>
              <a:rPr lang="en-GB" sz="1200" i="1" dirty="0">
                <a:solidFill>
                  <a:prstClr val="black"/>
                </a:solidFill>
                <a:latin typeface="+mn-lt"/>
              </a:rPr>
              <a:t> </a:t>
            </a:r>
            <a:r>
              <a:rPr lang="en-GB" sz="1200" dirty="0">
                <a:solidFill>
                  <a:prstClr val="black"/>
                </a:solidFill>
                <a:latin typeface="+mn-lt"/>
              </a:rPr>
              <a:t>Is the stated curriculum evident in books? Are pupils drawing on a wide range of </a:t>
            </a:r>
            <a:r>
              <a:rPr lang="en-GB" sz="1200" b="1" dirty="0">
                <a:solidFill>
                  <a:prstClr val="black"/>
                </a:solidFill>
                <a:latin typeface="+mn-lt"/>
              </a:rPr>
              <a:t>prior</a:t>
            </a:r>
            <a:r>
              <a:rPr lang="en-GB" sz="1200" dirty="0">
                <a:solidFill>
                  <a:prstClr val="black"/>
                </a:solidFill>
                <a:latin typeface="+mn-lt"/>
              </a:rPr>
              <a:t> knowledge? A unit of learning is a </a:t>
            </a:r>
            <a:r>
              <a:rPr lang="en-GB" sz="1200" b="1" dirty="0">
                <a:solidFill>
                  <a:prstClr val="black"/>
                </a:solidFill>
                <a:latin typeface="+mn-lt"/>
              </a:rPr>
              <a:t>sequence of lessons </a:t>
            </a:r>
            <a:r>
              <a:rPr lang="en-GB" sz="1200" dirty="0">
                <a:solidFill>
                  <a:prstClr val="black"/>
                </a:solidFill>
                <a:latin typeface="+mn-lt"/>
              </a:rPr>
              <a:t>not an individual lesson.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dirty="0"/>
              <a:t>for chart on curriculum indicators</a:t>
            </a:r>
            <a:r>
              <a:rPr lang="en-GB" baseline="0" dirty="0"/>
              <a:t> http://www.collaborativelearning.org/09coordinator.pdf         </a:t>
            </a:r>
          </a:p>
          <a:p>
            <a:pPr marL="342900" marR="0" lvl="0" indent="-3429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en-GB" dirty="0">
                <a:hlinkClick r:id="rId3"/>
              </a:rPr>
              <a:t>http://www.collaborativelearning.org/04coordinator.pdf</a:t>
            </a:r>
            <a:endParaRPr lang="en-GB" sz="1200" dirty="0">
              <a:solidFill>
                <a:prstClr val="black"/>
              </a:solidFill>
              <a:latin typeface="+mn-lt"/>
            </a:endParaRPr>
          </a:p>
          <a:p>
            <a:endParaRPr lang="en-GB" altLang="en-US" dirty="0"/>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3990" indent="-286150">
              <a:defRPr>
                <a:solidFill>
                  <a:schemeClr val="tx1"/>
                </a:solidFill>
                <a:latin typeface="Arial" panose="020B0604020202020204" pitchFamily="34" charset="0"/>
                <a:cs typeface="Arial" panose="020B0604020202020204" pitchFamily="34" charset="0"/>
              </a:defRPr>
            </a:lvl2pPr>
            <a:lvl3pPr marL="1146190" indent="-228920">
              <a:defRPr>
                <a:solidFill>
                  <a:schemeClr val="tx1"/>
                </a:solidFill>
                <a:latin typeface="Arial" panose="020B0604020202020204" pitchFamily="34" charset="0"/>
                <a:cs typeface="Arial" panose="020B0604020202020204" pitchFamily="34" charset="0"/>
              </a:defRPr>
            </a:lvl3pPr>
            <a:lvl4pPr marL="1604031" indent="-228920">
              <a:defRPr>
                <a:solidFill>
                  <a:schemeClr val="tx1"/>
                </a:solidFill>
                <a:latin typeface="Arial" panose="020B0604020202020204" pitchFamily="34" charset="0"/>
                <a:cs typeface="Arial" panose="020B0604020202020204" pitchFamily="34" charset="0"/>
              </a:defRPr>
            </a:lvl4pPr>
            <a:lvl5pPr marL="2061871" indent="-228920">
              <a:defRPr>
                <a:solidFill>
                  <a:schemeClr val="tx1"/>
                </a:solidFill>
                <a:latin typeface="Arial" panose="020B0604020202020204" pitchFamily="34" charset="0"/>
                <a:cs typeface="Arial" panose="020B0604020202020204" pitchFamily="34" charset="0"/>
              </a:defRPr>
            </a:lvl5pPr>
            <a:lvl6pPr marL="251971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755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3539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93231" indent="-22892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4B36052-0D8A-43AE-9AF3-51BD141F3E65}" type="slidenum">
              <a:rPr lang="en-GB" altLang="en-US" smtClean="0"/>
              <a:pPr/>
              <a:t>41</a:t>
            </a:fld>
            <a:endParaRPr lang="en-GB" altLang="en-US"/>
          </a:p>
        </p:txBody>
      </p:sp>
    </p:spTree>
    <p:extLst>
      <p:ext uri="{BB962C8B-B14F-4D97-AF65-F5344CB8AC3E}">
        <p14:creationId xmlns:p14="http://schemas.microsoft.com/office/powerpoint/2010/main" val="26762208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a:t>
            </a:fld>
            <a:endParaRPr lang="en-GB"/>
          </a:p>
        </p:txBody>
      </p:sp>
    </p:spTree>
    <p:extLst>
      <p:ext uri="{BB962C8B-B14F-4D97-AF65-F5344CB8AC3E}">
        <p14:creationId xmlns:p14="http://schemas.microsoft.com/office/powerpoint/2010/main" val="8232930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u="none" dirty="0">
                <a:hlinkClick r:id="rId3"/>
              </a:rPr>
              <a:t>For</a:t>
            </a:r>
            <a:r>
              <a:rPr lang="en-GB" sz="1200" u="none" baseline="0" dirty="0">
                <a:hlinkClick r:id="rId3"/>
              </a:rPr>
              <a:t> related resources on topical/weather/climate issues</a:t>
            </a:r>
          </a:p>
          <a:p>
            <a:endParaRPr lang="en-GB" sz="1200" u="none" baseline="0" dirty="0">
              <a:hlinkClick r:id="rId3"/>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 enquiry</a:t>
            </a:r>
          </a:p>
          <a:p>
            <a:r>
              <a:rPr lang="en-GB" sz="1200" u="sng" kern="1200" dirty="0">
                <a:solidFill>
                  <a:schemeClr val="tx1"/>
                </a:solidFill>
                <a:effectLst/>
                <a:latin typeface="+mn-lt"/>
                <a:ea typeface="+mn-ea"/>
                <a:cs typeface="+mn-cs"/>
                <a:hlinkClick r:id="rId4"/>
              </a:rPr>
              <a:t>http://www.collaborativelearning.org/08assessment.pdf</a:t>
            </a:r>
            <a:endParaRPr lang="en-GB" sz="1200" u="sng" kern="1200" dirty="0">
              <a:solidFill>
                <a:schemeClr val="tx1"/>
              </a:solidFill>
              <a:effectLst/>
              <a:latin typeface="+mn-lt"/>
              <a:ea typeface="+mn-ea"/>
              <a:cs typeface="+mn-cs"/>
            </a:endParaRPr>
          </a:p>
          <a:p>
            <a:r>
              <a:rPr lang="en-GB" sz="1200" u="none" dirty="0">
                <a:hlinkClick r:id="rId3"/>
              </a:rPr>
              <a:t>http://www.collaborativelearning.org/06enquiry.pdf</a:t>
            </a:r>
          </a:p>
          <a:p>
            <a:endParaRPr lang="en-GB" sz="1200" u="none" dirty="0">
              <a:hlinkClick r:id="rId3"/>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https://www.gov.uk/guidance/climate-change-explained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aseline="0" dirty="0"/>
              <a:t>https://www.bing.com/videos/search?q=climate+change+facts&amp;docid=608031734435284301&amp;mid=25EF9B8282956EFA130125EF9B8282956EFA1301&amp;view=detail&amp;FORM=VIRE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u="sng" kern="1200" dirty="0">
                <a:solidFill>
                  <a:schemeClr val="tx1"/>
                </a:solidFill>
                <a:effectLst/>
                <a:latin typeface="+mn-lt"/>
                <a:ea typeface="+mn-ea"/>
                <a:cs typeface="+mn-cs"/>
                <a:hlinkClick r:id="rId5"/>
              </a:rPr>
              <a:t>https://www.metoffice.gov.uk/weather/climate-change/effects-of-climate-change</a:t>
            </a:r>
            <a:r>
              <a:rPr lang="en-GB"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https://www.conservation.org/stories/11-climate-change-facts-you-need-to-know </a:t>
            </a:r>
          </a:p>
          <a:p>
            <a:r>
              <a:rPr lang="en-GB" sz="1200" u="sng" kern="1200" dirty="0">
                <a:solidFill>
                  <a:schemeClr val="tx1"/>
                </a:solidFill>
                <a:effectLst/>
                <a:latin typeface="+mn-lt"/>
                <a:ea typeface="+mn-ea"/>
                <a:cs typeface="+mn-cs"/>
                <a:hlinkClick r:id="rId6"/>
              </a:rPr>
              <a:t>https://climate.nasa.gov/effects/</a:t>
            </a:r>
            <a:endParaRPr lang="en-GB" sz="1200" u="sng"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rPr>
              <a:t>https://www.conservation.org/stories/11-climate-change-facts-you-need-to-know</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u="sng" kern="1200" dirty="0">
                <a:solidFill>
                  <a:schemeClr val="tx1"/>
                </a:solidFill>
                <a:effectLst/>
                <a:latin typeface="+mn-lt"/>
                <a:ea typeface="+mn-ea"/>
                <a:cs typeface="+mn-cs"/>
                <a:hlinkClick r:id="rId7"/>
              </a:rPr>
              <a:t>http://www.collaborativelearning.org/hurricaneirma.pdf</a:t>
            </a:r>
            <a:endParaRPr lang="en-GB" sz="1200" dirty="0">
              <a:hlinkClick r:id="rId3"/>
            </a:endParaRPr>
          </a:p>
          <a:p>
            <a:r>
              <a:rPr lang="en-GB" sz="1200" u="sng" kern="1200" dirty="0">
                <a:solidFill>
                  <a:schemeClr val="tx1"/>
                </a:solidFill>
                <a:effectLst/>
                <a:latin typeface="+mn-lt"/>
                <a:ea typeface="+mn-ea"/>
                <a:cs typeface="+mn-cs"/>
                <a:hlinkClick r:id="rId8"/>
              </a:rPr>
              <a:t>http://www.collaborativelearning.org/glaciersdominoes.pdf</a:t>
            </a:r>
            <a:r>
              <a:rPr lang="en-GB" sz="1200" kern="1200" dirty="0">
                <a:solidFill>
                  <a:schemeClr val="tx1"/>
                </a:solidFill>
                <a:effectLst/>
                <a:latin typeface="+mn-lt"/>
                <a:ea typeface="+mn-ea"/>
                <a:cs typeface="+mn-cs"/>
              </a:rPr>
              <a:t> </a:t>
            </a:r>
          </a:p>
          <a:p>
            <a:r>
              <a:rPr lang="en-GB" sz="1200" u="sng" kern="1200" dirty="0">
                <a:solidFill>
                  <a:schemeClr val="tx1"/>
                </a:solidFill>
                <a:effectLst/>
                <a:latin typeface="+mn-lt"/>
                <a:ea typeface="+mn-ea"/>
                <a:cs typeface="+mn-cs"/>
                <a:hlinkClick r:id="rId9"/>
              </a:rPr>
              <a:t>http://www.collaborativelearning.org/seasons.pdf</a:t>
            </a:r>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r>
              <a:rPr lang="en-GB" sz="1200" u="sng" kern="1200" dirty="0">
                <a:solidFill>
                  <a:schemeClr val="tx1"/>
                </a:solidFill>
                <a:effectLst/>
                <a:latin typeface="+mn-lt"/>
                <a:ea typeface="+mn-ea"/>
                <a:cs typeface="+mn-cs"/>
                <a:hlinkClick r:id="rId10"/>
              </a:rPr>
              <a:t>http://www.collaborativelearning.org/volcanoes.pdf</a:t>
            </a:r>
            <a:r>
              <a:rPr lang="en-GB" sz="1200" kern="1200" dirty="0">
                <a:solidFill>
                  <a:schemeClr val="tx1"/>
                </a:solidFill>
                <a:effectLst/>
                <a:latin typeface="+mn-lt"/>
                <a:ea typeface="+mn-ea"/>
                <a:cs typeface="+mn-cs"/>
              </a:rPr>
              <a:t> </a:t>
            </a:r>
          </a:p>
          <a:p>
            <a:r>
              <a:rPr lang="en-GB" sz="1200" u="sng" kern="1200" dirty="0">
                <a:solidFill>
                  <a:schemeClr val="tx1"/>
                </a:solidFill>
                <a:effectLst/>
                <a:latin typeface="+mn-lt"/>
                <a:ea typeface="+mn-ea"/>
                <a:cs typeface="+mn-cs"/>
                <a:hlinkClick r:id="rId11"/>
              </a:rPr>
              <a:t>http://www.collaborativelearning.org/rainforestvocabulary.pdf</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12"/>
              </a:rPr>
              <a:t>http://www.collaborativelearning.org/extremeweatherc4.pdf</a:t>
            </a:r>
            <a:r>
              <a:rPr lang="en-GB" sz="1200" kern="1200" dirty="0">
                <a:solidFill>
                  <a:schemeClr val="tx1"/>
                </a:solidFill>
                <a:effectLst/>
                <a:latin typeface="+mn-lt"/>
                <a:ea typeface="+mn-ea"/>
                <a:cs typeface="+mn-cs"/>
              </a:rPr>
              <a:t> </a:t>
            </a:r>
          </a:p>
          <a:p>
            <a:r>
              <a:rPr lang="en-GB" sz="1200" u="sng" kern="1200" dirty="0">
                <a:solidFill>
                  <a:schemeClr val="tx1"/>
                </a:solidFill>
                <a:effectLst/>
                <a:latin typeface="+mn-lt"/>
                <a:ea typeface="+mn-ea"/>
                <a:cs typeface="+mn-cs"/>
                <a:hlinkClick r:id="rId13"/>
              </a:rPr>
              <a:t>http://www.collaborativelearning.org/rovingrainforestreporters.pdf</a:t>
            </a:r>
            <a:r>
              <a:rPr lang="en-GB" sz="1200" kern="1200" dirty="0">
                <a:solidFill>
                  <a:schemeClr val="tx1"/>
                </a:solidFill>
                <a:effectLst/>
                <a:latin typeface="+mn-lt"/>
                <a:ea typeface="+mn-ea"/>
                <a:cs typeface="+mn-cs"/>
              </a:rPr>
              <a:t> </a:t>
            </a:r>
          </a:p>
          <a:p>
            <a:r>
              <a:rPr lang="en-GB" sz="1200" u="sng" kern="1200" dirty="0">
                <a:solidFill>
                  <a:schemeClr val="tx1"/>
                </a:solidFill>
                <a:effectLst/>
                <a:latin typeface="+mn-lt"/>
                <a:ea typeface="+mn-ea"/>
                <a:cs typeface="+mn-cs"/>
                <a:hlinkClick r:id="rId14"/>
              </a:rPr>
              <a:t>http://www.collaborativelearning.org/rainforestquestionsinfogap.pdf</a:t>
            </a:r>
            <a:r>
              <a:rPr lang="en-GB" sz="1200" kern="1200" dirty="0">
                <a:solidFill>
                  <a:schemeClr val="tx1"/>
                </a:solidFill>
                <a:effectLst/>
                <a:latin typeface="+mn-lt"/>
                <a:ea typeface="+mn-ea"/>
                <a:cs typeface="+mn-cs"/>
              </a:rPr>
              <a:t> </a:t>
            </a:r>
          </a:p>
          <a:p>
            <a:r>
              <a:rPr lang="en-GB" sz="1200" u="sng" kern="1200" dirty="0">
                <a:solidFill>
                  <a:schemeClr val="tx1"/>
                </a:solidFill>
                <a:effectLst/>
                <a:latin typeface="+mn-lt"/>
                <a:ea typeface="+mn-ea"/>
                <a:cs typeface="+mn-cs"/>
                <a:hlinkClick r:id="rId15"/>
              </a:rPr>
              <a:t>http://www.collaborativelearning.org/supplychain.pdf</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16"/>
              </a:rPr>
              <a:t>https://oxfamilibrary.openrepository.com/handle/10546/620919</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17"/>
              </a:rPr>
              <a:t>http://www.collaborativelearning.org/palmoil.pdf</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18"/>
              </a:rPr>
              <a:t>http://www.collaborativelearning.org/rivergangesinfogap.pdf</a:t>
            </a:r>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 climate,</a:t>
            </a:r>
            <a:r>
              <a:rPr lang="en-GB" baseline="0" dirty="0"/>
              <a:t> weather and global dimension</a:t>
            </a:r>
          </a:p>
          <a:p>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FAB7E3E-63EB-471E-9CE8-8830295EF26C}" type="slidenum">
              <a:rPr lang="en-GB" smtClean="0"/>
              <a:pPr/>
              <a:t>42</a:t>
            </a:fld>
            <a:endParaRPr lang="en-GB"/>
          </a:p>
        </p:txBody>
      </p:sp>
    </p:spTree>
    <p:extLst>
      <p:ext uri="{BB962C8B-B14F-4D97-AF65-F5344CB8AC3E}">
        <p14:creationId xmlns:p14="http://schemas.microsoft.com/office/powerpoint/2010/main" val="180299903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Taken from Ofsted’s draft</a:t>
            </a:r>
            <a:r>
              <a:rPr lang="en-GB" baseline="0" dirty="0"/>
              <a:t> guidance for inspectors</a:t>
            </a:r>
            <a:endParaRPr lang="en-GB" dirty="0"/>
          </a:p>
        </p:txBody>
      </p:sp>
      <p:sp>
        <p:nvSpPr>
          <p:cNvPr id="4" name="Slide Number Placeholder 3"/>
          <p:cNvSpPr>
            <a:spLocks noGrp="1"/>
          </p:cNvSpPr>
          <p:nvPr>
            <p:ph type="sldNum" sz="quarter" idx="10"/>
          </p:nvPr>
        </p:nvSpPr>
        <p:spPr/>
        <p:txBody>
          <a:bodyPr/>
          <a:lstStyle/>
          <a:p>
            <a:fld id="{4FAB7E3E-63EB-471E-9CE8-8830295EF26C}" type="slidenum">
              <a:rPr lang="en-GB" smtClean="0"/>
              <a:pPr/>
              <a:t>43</a:t>
            </a:fld>
            <a:endParaRPr lang="en-GB"/>
          </a:p>
        </p:txBody>
      </p:sp>
    </p:spTree>
    <p:extLst>
      <p:ext uri="{BB962C8B-B14F-4D97-AF65-F5344CB8AC3E}">
        <p14:creationId xmlns:p14="http://schemas.microsoft.com/office/powerpoint/2010/main" val="201580575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44</a:t>
            </a:fld>
            <a:endParaRPr lang="en-GB"/>
          </a:p>
        </p:txBody>
      </p:sp>
    </p:spTree>
    <p:extLst>
      <p:ext uri="{BB962C8B-B14F-4D97-AF65-F5344CB8AC3E}">
        <p14:creationId xmlns:p14="http://schemas.microsoft.com/office/powerpoint/2010/main" val="364256582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46</a:t>
            </a:fld>
            <a:endParaRPr lang="en-GB"/>
          </a:p>
        </p:txBody>
      </p:sp>
    </p:spTree>
    <p:extLst>
      <p:ext uri="{BB962C8B-B14F-4D97-AF65-F5344CB8AC3E}">
        <p14:creationId xmlns:p14="http://schemas.microsoft.com/office/powerpoint/2010/main" val="108890689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47</a:t>
            </a:fld>
            <a:endParaRPr lang="en-GB"/>
          </a:p>
        </p:txBody>
      </p:sp>
    </p:spTree>
    <p:extLst>
      <p:ext uri="{BB962C8B-B14F-4D97-AF65-F5344CB8AC3E}">
        <p14:creationId xmlns:p14="http://schemas.microsoft.com/office/powerpoint/2010/main" val="183414942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48</a:t>
            </a:fld>
            <a:endParaRPr lang="en-GB"/>
          </a:p>
        </p:txBody>
      </p:sp>
    </p:spTree>
    <p:extLst>
      <p:ext uri="{BB962C8B-B14F-4D97-AF65-F5344CB8AC3E}">
        <p14:creationId xmlns:p14="http://schemas.microsoft.com/office/powerpoint/2010/main" val="296651917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Tips –</a:t>
            </a:r>
          </a:p>
        </p:txBody>
      </p:sp>
      <p:sp>
        <p:nvSpPr>
          <p:cNvPr id="4" name="Slide Number Placeholder 3"/>
          <p:cNvSpPr>
            <a:spLocks noGrp="1"/>
          </p:cNvSpPr>
          <p:nvPr>
            <p:ph type="sldNum" sz="quarter" idx="10"/>
          </p:nvPr>
        </p:nvSpPr>
        <p:spPr/>
        <p:txBody>
          <a:bodyPr/>
          <a:lstStyle/>
          <a:p>
            <a:fld id="{4FAB7E3E-63EB-471E-9CE8-8830295EF26C}" type="slidenum">
              <a:rPr lang="en-GB" smtClean="0"/>
              <a:pPr/>
              <a:t>49</a:t>
            </a:fld>
            <a:endParaRPr lang="en-GB"/>
          </a:p>
        </p:txBody>
      </p:sp>
    </p:spTree>
    <p:extLst>
      <p:ext uri="{BB962C8B-B14F-4D97-AF65-F5344CB8AC3E}">
        <p14:creationId xmlns:p14="http://schemas.microsoft.com/office/powerpoint/2010/main" val="207258240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50</a:t>
            </a:fld>
            <a:endParaRPr lang="en-GB"/>
          </a:p>
        </p:txBody>
      </p:sp>
    </p:spTree>
    <p:extLst>
      <p:ext uri="{BB962C8B-B14F-4D97-AF65-F5344CB8AC3E}">
        <p14:creationId xmlns:p14="http://schemas.microsoft.com/office/powerpoint/2010/main" val="69369053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51</a:t>
            </a:fld>
            <a:endParaRPr lang="en-GB"/>
          </a:p>
        </p:txBody>
      </p:sp>
    </p:spTree>
    <p:extLst>
      <p:ext uri="{BB962C8B-B14F-4D97-AF65-F5344CB8AC3E}">
        <p14:creationId xmlns:p14="http://schemas.microsoft.com/office/powerpoint/2010/main" val="34726030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5</a:t>
            </a:fld>
            <a:endParaRPr lang="en-GB"/>
          </a:p>
        </p:txBody>
      </p:sp>
    </p:spTree>
    <p:extLst>
      <p:ext uri="{BB962C8B-B14F-4D97-AF65-F5344CB8AC3E}">
        <p14:creationId xmlns:p14="http://schemas.microsoft.com/office/powerpoint/2010/main" val="31616302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6</a:t>
            </a:fld>
            <a:endParaRPr lang="en-GB"/>
          </a:p>
        </p:txBody>
      </p:sp>
    </p:spTree>
    <p:extLst>
      <p:ext uri="{BB962C8B-B14F-4D97-AF65-F5344CB8AC3E}">
        <p14:creationId xmlns:p14="http://schemas.microsoft.com/office/powerpoint/2010/main" val="2121762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7</a:t>
            </a:fld>
            <a:endParaRPr lang="en-GB"/>
          </a:p>
        </p:txBody>
      </p:sp>
    </p:spTree>
    <p:extLst>
      <p:ext uri="{BB962C8B-B14F-4D97-AF65-F5344CB8AC3E}">
        <p14:creationId xmlns:p14="http://schemas.microsoft.com/office/powerpoint/2010/main" val="4188380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hlinkClick r:id="rId3"/>
              </a:rPr>
              <a:t>http://www.collaborativelearning.org/18assessment.pdf</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An assessment and progression framework for geography - GA</a:t>
            </a:r>
          </a:p>
          <a:p>
            <a:endParaRPr lang="en-GB" dirty="0">
              <a:hlinkClick r:id="rId3"/>
            </a:endParaRPr>
          </a:p>
          <a:p>
            <a:r>
              <a:rPr lang="en-GB" dirty="0">
                <a:hlinkClick r:id="rId3"/>
              </a:rPr>
              <a:t>http://www.collaborativelearning.org/04coordinator.pdf</a:t>
            </a:r>
            <a:r>
              <a:rPr lang="en-GB" dirty="0"/>
              <a:t> </a:t>
            </a:r>
          </a:p>
          <a:p>
            <a:r>
              <a:rPr lang="en-GB" dirty="0"/>
              <a:t>Curriculum indicators (co-ordination)</a:t>
            </a:r>
          </a:p>
        </p:txBody>
      </p:sp>
      <p:sp>
        <p:nvSpPr>
          <p:cNvPr id="4" name="Slide Number Placeholder 3"/>
          <p:cNvSpPr>
            <a:spLocks noGrp="1"/>
          </p:cNvSpPr>
          <p:nvPr>
            <p:ph type="sldNum" sz="quarter" idx="10"/>
          </p:nvPr>
        </p:nvSpPr>
        <p:spPr/>
        <p:txBody>
          <a:bodyPr/>
          <a:lstStyle/>
          <a:p>
            <a:fld id="{4FAB7E3E-63EB-471E-9CE8-8830295EF26C}" type="slidenum">
              <a:rPr lang="en-GB" smtClean="0"/>
              <a:pPr/>
              <a:t>8</a:t>
            </a:fld>
            <a:endParaRPr lang="en-GB"/>
          </a:p>
        </p:txBody>
      </p:sp>
    </p:spTree>
    <p:extLst>
      <p:ext uri="{BB962C8B-B14F-4D97-AF65-F5344CB8AC3E}">
        <p14:creationId xmlns:p14="http://schemas.microsoft.com/office/powerpoint/2010/main" val="3428710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FAB7E3E-63EB-471E-9CE8-8830295EF26C}" type="slidenum">
              <a:rPr lang="en-GB" smtClean="0"/>
              <a:pPr/>
              <a:t>9</a:t>
            </a:fld>
            <a:endParaRPr lang="en-GB"/>
          </a:p>
        </p:txBody>
      </p:sp>
    </p:spTree>
    <p:extLst>
      <p:ext uri="{BB962C8B-B14F-4D97-AF65-F5344CB8AC3E}">
        <p14:creationId xmlns:p14="http://schemas.microsoft.com/office/powerpoint/2010/main" val="4100278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ight Triangle 8"/>
          <p:cNvSpPr/>
          <p:nvPr userDrawn="1"/>
        </p:nvSpPr>
        <p:spPr>
          <a:xfrm rot="5400000">
            <a:off x="3348856" y="-3404875"/>
            <a:ext cx="2408935" cy="9143999"/>
          </a:xfrm>
          <a:prstGeom prst="rtTriangle">
            <a:avLst/>
          </a:prstGeom>
          <a:ln>
            <a:noFill/>
          </a:ln>
        </p:spPr>
        <p:style>
          <a:lnRef idx="1">
            <a:schemeClr val="accent4"/>
          </a:lnRef>
          <a:fillRef idx="3">
            <a:schemeClr val="accent4"/>
          </a:fillRef>
          <a:effectRef idx="2">
            <a:schemeClr val="accent4"/>
          </a:effectRef>
          <a:fontRef idx="minor">
            <a:schemeClr val="lt1"/>
          </a:fontRef>
        </p:style>
        <p:txBody>
          <a:bodyPr rtlCol="0" anchor="ctr"/>
          <a:lstStyle/>
          <a:p>
            <a:pPr algn="ctr" defTabSz="457200"/>
            <a:endParaRPr lang="en-US">
              <a:solidFill>
                <a:srgbClr val="FBFCFF"/>
              </a:solidFill>
            </a:endParaRPr>
          </a:p>
        </p:txBody>
      </p:sp>
      <p:sp>
        <p:nvSpPr>
          <p:cNvPr id="7" name="Right Triangle 6"/>
          <p:cNvSpPr/>
          <p:nvPr userDrawn="1"/>
        </p:nvSpPr>
        <p:spPr>
          <a:xfrm>
            <a:off x="-18676" y="4070916"/>
            <a:ext cx="9144000" cy="2805758"/>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
        <p:nvSpPr>
          <p:cNvPr id="10" name="Right Triangle 9"/>
          <p:cNvSpPr/>
          <p:nvPr userDrawn="1"/>
        </p:nvSpPr>
        <p:spPr>
          <a:xfrm rot="10800000">
            <a:off x="6760538" y="-56022"/>
            <a:ext cx="2458164" cy="4351025"/>
          </a:xfrm>
          <a:prstGeom prst="rtTriangle">
            <a:avLst/>
          </a:prstGeom>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sp>
        <p:nvSpPr>
          <p:cNvPr id="11" name="Right Triangle 10"/>
          <p:cNvSpPr/>
          <p:nvPr userDrawn="1"/>
        </p:nvSpPr>
        <p:spPr>
          <a:xfrm rot="10800000" flipV="1">
            <a:off x="7694313" y="3637798"/>
            <a:ext cx="1543065" cy="3257550"/>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pic>
        <p:nvPicPr>
          <p:cNvPr id="12" name="Picture 11"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4" y="0"/>
            <a:ext cx="3977885" cy="1481127"/>
          </a:xfrm>
          <a:prstGeom prst="rect">
            <a:avLst/>
          </a:prstGeom>
        </p:spPr>
      </p:pic>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17/11/2020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992316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3FCE3FB5-6546-4532-8616-F8C67F556195}" type="datetimeFigureOut">
              <a:rPr lang="en-GB" smtClean="0"/>
              <a:t>17/11/2020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67CA91-1207-443E-9DD5-4853142A31D4}" type="slidenum">
              <a:rPr lang="en-GB" smtClean="0"/>
              <a:t>‹#›</a:t>
            </a:fld>
            <a:endParaRPr lang="en-GB"/>
          </a:p>
        </p:txBody>
      </p:sp>
    </p:spTree>
    <p:extLst>
      <p:ext uri="{BB962C8B-B14F-4D97-AF65-F5344CB8AC3E}">
        <p14:creationId xmlns:p14="http://schemas.microsoft.com/office/powerpoint/2010/main" val="3503827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11" name="Right Triangle 10"/>
          <p:cNvSpPr/>
          <p:nvPr userDrawn="1"/>
        </p:nvSpPr>
        <p:spPr>
          <a:xfrm rot="5943305">
            <a:off x="3454333" y="-2635554"/>
            <a:ext cx="2413988" cy="9055586"/>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sp>
        <p:nvSpPr>
          <p:cNvPr id="9" name="Right Triangle 8"/>
          <p:cNvSpPr/>
          <p:nvPr userDrawn="1"/>
        </p:nvSpPr>
        <p:spPr>
          <a:xfrm rot="5400000">
            <a:off x="2579026" y="-2635044"/>
            <a:ext cx="2595674" cy="7791078"/>
          </a:xfrm>
          <a:prstGeom prst="rtTriangle">
            <a:avLst/>
          </a:prstGeom>
          <a:ln>
            <a:noFill/>
          </a:ln>
        </p:spPr>
        <p:style>
          <a:lnRef idx="1">
            <a:schemeClr val="accent4"/>
          </a:lnRef>
          <a:fillRef idx="3">
            <a:schemeClr val="accent4"/>
          </a:fillRef>
          <a:effectRef idx="2">
            <a:schemeClr val="accent4"/>
          </a:effectRef>
          <a:fontRef idx="minor">
            <a:schemeClr val="lt1"/>
          </a:fontRef>
        </p:style>
        <p:txBody>
          <a:bodyPr rtlCol="0" anchor="ctr"/>
          <a:lstStyle/>
          <a:p>
            <a:pPr algn="ctr" defTabSz="457200"/>
            <a:endParaRPr lang="en-US">
              <a:solidFill>
                <a:srgbClr val="FBFCFF"/>
              </a:solidFill>
            </a:endParaRPr>
          </a:p>
        </p:txBody>
      </p:sp>
      <p:sp>
        <p:nvSpPr>
          <p:cNvPr id="10" name="Right Triangle 9"/>
          <p:cNvSpPr/>
          <p:nvPr userDrawn="1"/>
        </p:nvSpPr>
        <p:spPr>
          <a:xfrm rot="10800000">
            <a:off x="3124200" y="-56026"/>
            <a:ext cx="6094502" cy="2614357"/>
          </a:xfrm>
          <a:prstGeom prst="rtTriangle">
            <a:avLst/>
          </a:prstGeom>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pic>
        <p:nvPicPr>
          <p:cNvPr id="12" name="Picture 11"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6028" y="1"/>
            <a:ext cx="3660399" cy="1362914"/>
          </a:xfrm>
          <a:prstGeom prst="rect">
            <a:avLst/>
          </a:prstGeom>
        </p:spPr>
      </p:pic>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17/11/2020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
        <p:nvSpPr>
          <p:cNvPr id="7" name="Right Triangle 6"/>
          <p:cNvSpPr/>
          <p:nvPr userDrawn="1"/>
        </p:nvSpPr>
        <p:spPr>
          <a:xfrm rot="10800000">
            <a:off x="6741858" y="-72953"/>
            <a:ext cx="2439489" cy="2631284"/>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Tree>
    <p:extLst>
      <p:ext uri="{BB962C8B-B14F-4D97-AF65-F5344CB8AC3E}">
        <p14:creationId xmlns:p14="http://schemas.microsoft.com/office/powerpoint/2010/main" val="1108780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Right Triangle 7"/>
          <p:cNvSpPr/>
          <p:nvPr userDrawn="1"/>
        </p:nvSpPr>
        <p:spPr>
          <a:xfrm flipV="1">
            <a:off x="-1" y="0"/>
            <a:ext cx="9144001" cy="1213805"/>
          </a:xfrm>
          <a:prstGeom prst="rtTriangle">
            <a:avLst/>
          </a:prstGeom>
          <a:ln>
            <a:noFill/>
          </a:ln>
        </p:spPr>
        <p:style>
          <a:lnRef idx="1">
            <a:schemeClr val="accent4"/>
          </a:lnRef>
          <a:fillRef idx="3">
            <a:schemeClr val="accent4"/>
          </a:fillRef>
          <a:effectRef idx="2">
            <a:schemeClr val="accent4"/>
          </a:effectRef>
          <a:fontRef idx="minor">
            <a:schemeClr val="lt1"/>
          </a:fontRef>
        </p:style>
        <p:txBody>
          <a:bodyPr rtlCol="0" anchor="ctr"/>
          <a:lstStyle/>
          <a:p>
            <a:pPr algn="ctr" defTabSz="457200"/>
            <a:endParaRPr lang="en-US">
              <a:solidFill>
                <a:srgbClr val="FBFCFF"/>
              </a:solidFill>
            </a:endParaRPr>
          </a:p>
        </p:txBody>
      </p:sp>
      <p:sp>
        <p:nvSpPr>
          <p:cNvPr id="2" name="Title 1"/>
          <p:cNvSpPr>
            <a:spLocks noGrp="1"/>
          </p:cNvSpPr>
          <p:nvPr>
            <p:ph type="title"/>
          </p:nvPr>
        </p:nvSpPr>
        <p:spPr>
          <a:xfrm>
            <a:off x="457200" y="1021598"/>
            <a:ext cx="8229600" cy="1143000"/>
          </a:xfrm>
        </p:spPr>
        <p:txBody>
          <a:bodyPr/>
          <a:lstStyle/>
          <a:p>
            <a:r>
              <a:rPr lang="en-GB" dirty="0"/>
              <a:t>Click to edit Master title style</a:t>
            </a:r>
            <a:endParaRPr lang="en-US" dirty="0"/>
          </a:p>
        </p:txBody>
      </p:sp>
      <p:sp>
        <p:nvSpPr>
          <p:cNvPr id="3" name="Content Placeholder 2"/>
          <p:cNvSpPr>
            <a:spLocks noGrp="1"/>
          </p:cNvSpPr>
          <p:nvPr>
            <p:ph idx="1"/>
          </p:nvPr>
        </p:nvSpPr>
        <p:spPr>
          <a:xfrm>
            <a:off x="457200" y="2296893"/>
            <a:ext cx="8229600" cy="382927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17/11/2020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
        <p:nvSpPr>
          <p:cNvPr id="7" name="Right Triangle 6"/>
          <p:cNvSpPr/>
          <p:nvPr userDrawn="1"/>
        </p:nvSpPr>
        <p:spPr>
          <a:xfrm rot="10800000" flipH="1">
            <a:off x="-18676" y="-37349"/>
            <a:ext cx="747021" cy="1848719"/>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pic>
        <p:nvPicPr>
          <p:cNvPr id="12" name="Picture 11"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7022" y="-6208"/>
            <a:ext cx="2241062" cy="834438"/>
          </a:xfrm>
          <a:prstGeom prst="rect">
            <a:avLst/>
          </a:prstGeom>
        </p:spPr>
      </p:pic>
      <p:sp>
        <p:nvSpPr>
          <p:cNvPr id="16" name="Right Triangle 15"/>
          <p:cNvSpPr/>
          <p:nvPr userDrawn="1"/>
        </p:nvSpPr>
        <p:spPr>
          <a:xfrm rot="10800000">
            <a:off x="5982448" y="-56026"/>
            <a:ext cx="3198902" cy="1473664"/>
          </a:xfrm>
          <a:prstGeom prst="rtTriangle">
            <a:avLst/>
          </a:prstGeom>
          <a:gradFill flip="none" rotWithShape="1">
            <a:gsLst>
              <a:gs pos="0">
                <a:schemeClr val="accent3">
                  <a:tint val="100000"/>
                  <a:shade val="100000"/>
                  <a:satMod val="130000"/>
                </a:schemeClr>
              </a:gs>
              <a:gs pos="100000">
                <a:schemeClr val="accent3">
                  <a:tint val="50000"/>
                  <a:shade val="100000"/>
                  <a:satMod val="350000"/>
                </a:schemeClr>
              </a:gs>
            </a:gsLst>
            <a:lin ang="16200000" scaled="0"/>
            <a:tileRect/>
          </a:gradFill>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sp>
        <p:nvSpPr>
          <p:cNvPr id="17" name="Right Triangle 16"/>
          <p:cNvSpPr/>
          <p:nvPr userDrawn="1"/>
        </p:nvSpPr>
        <p:spPr>
          <a:xfrm rot="10800000">
            <a:off x="4575502" y="-72954"/>
            <a:ext cx="4605844" cy="726541"/>
          </a:xfrm>
          <a:prstGeom prst="rtTriangle">
            <a:avLst/>
          </a:prstGeom>
          <a:gradFill flip="none" rotWithShape="1">
            <a:gsLst>
              <a:gs pos="0">
                <a:schemeClr val="accent1">
                  <a:tint val="100000"/>
                  <a:shade val="100000"/>
                  <a:satMod val="130000"/>
                </a:schemeClr>
              </a:gs>
              <a:gs pos="100000">
                <a:schemeClr val="accent1">
                  <a:tint val="50000"/>
                  <a:shade val="100000"/>
                  <a:satMod val="350000"/>
                </a:schemeClr>
              </a:gs>
            </a:gsLst>
            <a:lin ang="1620000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Tree>
    <p:extLst>
      <p:ext uri="{BB962C8B-B14F-4D97-AF65-F5344CB8AC3E}">
        <p14:creationId xmlns:p14="http://schemas.microsoft.com/office/powerpoint/2010/main" val="3504914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ight Triangle 8"/>
          <p:cNvSpPr/>
          <p:nvPr userDrawn="1"/>
        </p:nvSpPr>
        <p:spPr>
          <a:xfrm rot="10800000">
            <a:off x="2590799" y="-37355"/>
            <a:ext cx="6553191" cy="4743183"/>
          </a:xfrm>
          <a:prstGeom prst="rtTriangle">
            <a:avLst/>
          </a:prstGeom>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pic>
        <p:nvPicPr>
          <p:cNvPr id="11" name="Picture 10"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9693" y="33087"/>
            <a:ext cx="2820004" cy="1050001"/>
          </a:xfrm>
          <a:prstGeom prst="rect">
            <a:avLst/>
          </a:prstGeom>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17/11/2020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
        <p:nvSpPr>
          <p:cNvPr id="12" name="Right Triangle 11"/>
          <p:cNvSpPr/>
          <p:nvPr userDrawn="1"/>
        </p:nvSpPr>
        <p:spPr>
          <a:xfrm rot="10800000">
            <a:off x="7619610" y="-37350"/>
            <a:ext cx="1561741" cy="4743179"/>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sp>
        <p:nvSpPr>
          <p:cNvPr id="15" name="Right Triangle 14"/>
          <p:cNvSpPr/>
          <p:nvPr userDrawn="1"/>
        </p:nvSpPr>
        <p:spPr>
          <a:xfrm rot="10800000">
            <a:off x="6741857" y="-72953"/>
            <a:ext cx="2439489" cy="1946546"/>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Tree>
    <p:extLst>
      <p:ext uri="{BB962C8B-B14F-4D97-AF65-F5344CB8AC3E}">
        <p14:creationId xmlns:p14="http://schemas.microsoft.com/office/powerpoint/2010/main" val="49252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14" name="Right Triangle 13"/>
          <p:cNvSpPr/>
          <p:nvPr userDrawn="1"/>
        </p:nvSpPr>
        <p:spPr>
          <a:xfrm rot="5400000">
            <a:off x="2471184" y="-2471180"/>
            <a:ext cx="4201629" cy="9143999"/>
          </a:xfrm>
          <a:prstGeom prst="rtTriangle">
            <a:avLst/>
          </a:prstGeom>
          <a:ln>
            <a:noFill/>
          </a:ln>
        </p:spPr>
        <p:style>
          <a:lnRef idx="1">
            <a:schemeClr val="accent4"/>
          </a:lnRef>
          <a:fillRef idx="3">
            <a:schemeClr val="accent4"/>
          </a:fillRef>
          <a:effectRef idx="2">
            <a:schemeClr val="accent4"/>
          </a:effectRef>
          <a:fontRef idx="minor">
            <a:schemeClr val="lt1"/>
          </a:fontRef>
        </p:style>
        <p:txBody>
          <a:bodyPr rtlCol="0" anchor="ctr"/>
          <a:lstStyle/>
          <a:p>
            <a:pPr algn="ctr" defTabSz="457200"/>
            <a:endParaRPr lang="en-US">
              <a:solidFill>
                <a:srgbClr val="FBFCFF"/>
              </a:solidFill>
            </a:endParaRPr>
          </a:p>
        </p:txBody>
      </p:sp>
      <p:sp>
        <p:nvSpPr>
          <p:cNvPr id="15" name="Right Triangle 14"/>
          <p:cNvSpPr/>
          <p:nvPr userDrawn="1"/>
        </p:nvSpPr>
        <p:spPr>
          <a:xfrm flipV="1">
            <a:off x="-2" y="-1"/>
            <a:ext cx="1325963" cy="5588173"/>
          </a:xfrm>
          <a:prstGeom prst="r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srgbClr val="FBFCFF"/>
              </a:solidFill>
            </a:endParaRPr>
          </a:p>
        </p:txBody>
      </p:sp>
      <p:sp>
        <p:nvSpPr>
          <p:cNvPr id="16" name="Right Triangle 15"/>
          <p:cNvSpPr/>
          <p:nvPr userDrawn="1"/>
        </p:nvSpPr>
        <p:spPr>
          <a:xfrm rot="10800000">
            <a:off x="5733384" y="-3"/>
            <a:ext cx="3410612" cy="2726396"/>
          </a:xfrm>
          <a:prstGeom prst="rtTriangle">
            <a:avLst/>
          </a:prstGeom>
          <a:ln>
            <a:noFill/>
          </a:ln>
        </p:spPr>
        <p:style>
          <a:lnRef idx="1">
            <a:schemeClr val="accent3"/>
          </a:lnRef>
          <a:fillRef idx="3">
            <a:schemeClr val="accent3"/>
          </a:fillRef>
          <a:effectRef idx="2">
            <a:schemeClr val="accent3"/>
          </a:effectRef>
          <a:fontRef idx="minor">
            <a:schemeClr val="lt1"/>
          </a:fontRef>
        </p:style>
        <p:txBody>
          <a:bodyPr rtlCol="0" anchor="ctr"/>
          <a:lstStyle/>
          <a:p>
            <a:pPr algn="ctr" defTabSz="457200"/>
            <a:endParaRPr lang="en-US">
              <a:solidFill>
                <a:srgbClr val="FBFCFF"/>
              </a:solidFill>
            </a:endParaRPr>
          </a:p>
        </p:txBody>
      </p:sp>
      <p:pic>
        <p:nvPicPr>
          <p:cNvPr id="17" name="Picture 16"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25961" y="448177"/>
            <a:ext cx="3977885" cy="1481127"/>
          </a:xfrm>
          <a:prstGeom prst="rect">
            <a:avLst/>
          </a:prstGeom>
        </p:spPr>
      </p:pic>
      <p:sp>
        <p:nvSpPr>
          <p:cNvPr id="18" name="Right Triangle 17"/>
          <p:cNvSpPr/>
          <p:nvPr userDrawn="1"/>
        </p:nvSpPr>
        <p:spPr>
          <a:xfrm rot="5400000">
            <a:off x="1960964" y="-1960958"/>
            <a:ext cx="765628" cy="4687557"/>
          </a:xfrm>
          <a:prstGeom prst="rtTriangle">
            <a:avLst/>
          </a:prstGeom>
          <a:ln>
            <a:noFill/>
          </a:ln>
        </p:spPr>
        <p:style>
          <a:lnRef idx="1">
            <a:schemeClr val="accent2"/>
          </a:lnRef>
          <a:fillRef idx="3">
            <a:schemeClr val="accent2"/>
          </a:fillRef>
          <a:effectRef idx="2">
            <a:schemeClr val="accent2"/>
          </a:effectRef>
          <a:fontRef idx="minor">
            <a:schemeClr val="lt1"/>
          </a:fontRef>
        </p:style>
        <p:txBody>
          <a:bodyPr rtlCol="0" anchor="ctr"/>
          <a:lstStyle/>
          <a:p>
            <a:pPr algn="ctr" defTabSz="457200"/>
            <a:endParaRPr lang="en-US">
              <a:solidFill>
                <a:srgbClr val="FBFCFF"/>
              </a:solidFill>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3579AFF8-657F-CD48-BD9A-414FA516412F}" type="datetimeFigureOut">
              <a:rPr lang="en-US" smtClean="0">
                <a:solidFill>
                  <a:srgbClr val="000000">
                    <a:tint val="75000"/>
                  </a:srgbClr>
                </a:solidFill>
              </a:rPr>
              <a:pPr/>
              <a:t>17/11/2020</a:t>
            </a:fld>
            <a:endParaRPr lang="en-US">
              <a:solidFill>
                <a:srgbClr val="000000">
                  <a:tint val="75000"/>
                </a:srgbClr>
              </a:solidFill>
            </a:endParaRPr>
          </a:p>
        </p:txBody>
      </p:sp>
      <p:sp>
        <p:nvSpPr>
          <p:cNvPr id="5" name="Footer Placeholder 4"/>
          <p:cNvSpPr>
            <a:spLocks noGrp="1"/>
          </p:cNvSpPr>
          <p:nvPr>
            <p:ph type="ftr" sz="quarter" idx="11"/>
          </p:nvPr>
        </p:nvSpPr>
        <p:spPr/>
        <p:txBody>
          <a:bodyPr/>
          <a:lstStyle/>
          <a:p>
            <a:endParaRPr lang="en-US">
              <a:solidFill>
                <a:srgbClr val="000000">
                  <a:tint val="75000"/>
                </a:srgbClr>
              </a:solidFill>
            </a:endParaRPr>
          </a:p>
        </p:txBody>
      </p:sp>
      <p:sp>
        <p:nvSpPr>
          <p:cNvPr id="6" name="Slide Number Placeholder 5"/>
          <p:cNvSpPr>
            <a:spLocks noGrp="1"/>
          </p:cNvSpPr>
          <p:nvPr>
            <p:ph type="sldNum" sz="quarter" idx="12"/>
          </p:nvPr>
        </p:nvSpPr>
        <p:spPr/>
        <p:txBody>
          <a:bodyPr/>
          <a:lstStyle/>
          <a:p>
            <a:fld id="{0B3D4DEC-EECA-7049-9877-C260CBD6C67A}"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791075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ight Triangle 5"/>
          <p:cNvSpPr/>
          <p:nvPr userDrawn="1"/>
        </p:nvSpPr>
        <p:spPr>
          <a:xfrm rot="5400000">
            <a:off x="2597057" y="-2628405"/>
            <a:ext cx="3881164" cy="9143999"/>
          </a:xfrm>
          <a:prstGeom prst="rtTriangle">
            <a:avLst/>
          </a:prstGeom>
          <a:ln>
            <a:no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endParaRPr lang="en-US">
              <a:solidFill>
                <a:srgbClr val="000000"/>
              </a:solidFill>
            </a:endParaRPr>
          </a:p>
        </p:txBody>
      </p:sp>
      <p:sp>
        <p:nvSpPr>
          <p:cNvPr id="8" name="Right Triangle 7"/>
          <p:cNvSpPr/>
          <p:nvPr userDrawn="1"/>
        </p:nvSpPr>
        <p:spPr>
          <a:xfrm rot="10800000">
            <a:off x="6019800" y="-15668"/>
            <a:ext cx="3183218" cy="4351025"/>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defTabSz="457200"/>
            <a:endParaRPr lang="en-US">
              <a:solidFill>
                <a:srgbClr val="000000"/>
              </a:solidFill>
            </a:endParaRPr>
          </a:p>
        </p:txBody>
      </p:sp>
      <p:sp>
        <p:nvSpPr>
          <p:cNvPr id="9" name="Right Triangle 8"/>
          <p:cNvSpPr/>
          <p:nvPr userDrawn="1"/>
        </p:nvSpPr>
        <p:spPr>
          <a:xfrm rot="10800000" flipV="1">
            <a:off x="6019800" y="2539654"/>
            <a:ext cx="3201894" cy="4396050"/>
          </a:xfrm>
          <a:prstGeom prst="rtTriangle">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a:endParaRPr lang="en-US">
              <a:solidFill>
                <a:srgbClr val="000000"/>
              </a:solidFill>
            </a:endParaRPr>
          </a:p>
        </p:txBody>
      </p:sp>
      <p:sp>
        <p:nvSpPr>
          <p:cNvPr id="16" name="Right Triangle 15"/>
          <p:cNvSpPr/>
          <p:nvPr userDrawn="1"/>
        </p:nvSpPr>
        <p:spPr>
          <a:xfrm>
            <a:off x="-34360" y="1848719"/>
            <a:ext cx="9144000" cy="5068311"/>
          </a:xfrm>
          <a:prstGeom prst="r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defTabSz="457200"/>
            <a:endParaRPr lang="en-US">
              <a:solidFill>
                <a:srgbClr val="000000"/>
              </a:solidFill>
            </a:endParaRPr>
          </a:p>
        </p:txBody>
      </p:sp>
      <p:pic>
        <p:nvPicPr>
          <p:cNvPr id="10" name="Picture 9"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3113" y="5924303"/>
            <a:ext cx="2578415" cy="960048"/>
          </a:xfrm>
          <a:prstGeom prst="rect">
            <a:avLst/>
          </a:prstGeom>
        </p:spPr>
      </p:pic>
      <p:sp>
        <p:nvSpPr>
          <p:cNvPr id="17" name="Title 1"/>
          <p:cNvSpPr>
            <a:spLocks noGrp="1"/>
          </p:cNvSpPr>
          <p:nvPr>
            <p:ph type="title"/>
          </p:nvPr>
        </p:nvSpPr>
        <p:spPr>
          <a:xfrm>
            <a:off x="457200" y="1021598"/>
            <a:ext cx="8229600" cy="1143000"/>
          </a:xfrm>
        </p:spPr>
        <p:txBody>
          <a:bodyPr/>
          <a:lstStyle/>
          <a:p>
            <a:r>
              <a:rPr lang="en-GB" dirty="0"/>
              <a:t>Click to edit Master title style</a:t>
            </a:r>
            <a:endParaRPr lang="en-US" dirty="0"/>
          </a:p>
        </p:txBody>
      </p:sp>
      <p:sp>
        <p:nvSpPr>
          <p:cNvPr id="18" name="Content Placeholder 2"/>
          <p:cNvSpPr>
            <a:spLocks noGrp="1"/>
          </p:cNvSpPr>
          <p:nvPr>
            <p:ph idx="1"/>
          </p:nvPr>
        </p:nvSpPr>
        <p:spPr>
          <a:xfrm>
            <a:off x="457200" y="2296893"/>
            <a:ext cx="8229600" cy="362741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731944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Right Triangle 5"/>
          <p:cNvSpPr/>
          <p:nvPr userDrawn="1"/>
        </p:nvSpPr>
        <p:spPr>
          <a:xfrm rot="10800000" flipV="1">
            <a:off x="0" y="-20437"/>
            <a:ext cx="9181352" cy="6915785"/>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defTabSz="457200"/>
            <a:endParaRPr lang="en-US">
              <a:solidFill>
                <a:srgbClr val="000000"/>
              </a:solidFill>
            </a:endParaRPr>
          </a:p>
        </p:txBody>
      </p:sp>
      <p:sp>
        <p:nvSpPr>
          <p:cNvPr id="7" name="Right Triangle 6"/>
          <p:cNvSpPr/>
          <p:nvPr userDrawn="1"/>
        </p:nvSpPr>
        <p:spPr>
          <a:xfrm rot="10800000" flipV="1">
            <a:off x="6922936" y="-20435"/>
            <a:ext cx="2277092" cy="6915779"/>
          </a:xfrm>
          <a:prstGeom prst="rtTriangle">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a:endParaRPr lang="en-US">
              <a:solidFill>
                <a:srgbClr val="000000"/>
              </a:solidFill>
            </a:endParaRPr>
          </a:p>
        </p:txBody>
      </p:sp>
      <p:sp>
        <p:nvSpPr>
          <p:cNvPr id="8" name="Right Triangle 7"/>
          <p:cNvSpPr/>
          <p:nvPr userDrawn="1"/>
        </p:nvSpPr>
        <p:spPr>
          <a:xfrm rot="16200000">
            <a:off x="5955433" y="3650753"/>
            <a:ext cx="2786254" cy="3702937"/>
          </a:xfrm>
          <a:prstGeom prst="r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defTabSz="457200"/>
            <a:endParaRPr lang="en-US">
              <a:solidFill>
                <a:srgbClr val="000000"/>
              </a:solidFill>
            </a:endParaRPr>
          </a:p>
        </p:txBody>
      </p:sp>
      <p:sp>
        <p:nvSpPr>
          <p:cNvPr id="9" name="Title 1"/>
          <p:cNvSpPr>
            <a:spLocks noGrp="1"/>
          </p:cNvSpPr>
          <p:nvPr>
            <p:ph type="title"/>
          </p:nvPr>
        </p:nvSpPr>
        <p:spPr>
          <a:xfrm>
            <a:off x="457200" y="1021598"/>
            <a:ext cx="8229600" cy="1143000"/>
          </a:xfrm>
        </p:spPr>
        <p:txBody>
          <a:bodyPr/>
          <a:lstStyle/>
          <a:p>
            <a:r>
              <a:rPr lang="en-GB" dirty="0"/>
              <a:t>Click to edit Master title style</a:t>
            </a:r>
            <a:endParaRPr lang="en-US" dirty="0"/>
          </a:p>
        </p:txBody>
      </p:sp>
      <p:sp>
        <p:nvSpPr>
          <p:cNvPr id="10" name="Content Placeholder 2"/>
          <p:cNvSpPr>
            <a:spLocks noGrp="1"/>
          </p:cNvSpPr>
          <p:nvPr>
            <p:ph idx="1"/>
          </p:nvPr>
        </p:nvSpPr>
        <p:spPr>
          <a:xfrm>
            <a:off x="457200" y="2296893"/>
            <a:ext cx="8229600" cy="362741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1" name="Picture 10"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3113" y="5924303"/>
            <a:ext cx="2578415" cy="960048"/>
          </a:xfrm>
          <a:prstGeom prst="rect">
            <a:avLst/>
          </a:prstGeom>
        </p:spPr>
      </p:pic>
    </p:spTree>
    <p:extLst>
      <p:ext uri="{BB962C8B-B14F-4D97-AF65-F5344CB8AC3E}">
        <p14:creationId xmlns:p14="http://schemas.microsoft.com/office/powerpoint/2010/main" val="2893745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Right Triangle 5"/>
          <p:cNvSpPr/>
          <p:nvPr userDrawn="1"/>
        </p:nvSpPr>
        <p:spPr>
          <a:xfrm rot="5400000">
            <a:off x="1143000" y="-1142997"/>
            <a:ext cx="6857995" cy="9143999"/>
          </a:xfrm>
          <a:prstGeom prst="rtTriangle">
            <a:avLst/>
          </a:prstGeom>
          <a:ln>
            <a:noFill/>
          </a:ln>
        </p:spPr>
        <p:style>
          <a:lnRef idx="1">
            <a:schemeClr val="accent4"/>
          </a:lnRef>
          <a:fillRef idx="2">
            <a:schemeClr val="accent4"/>
          </a:fillRef>
          <a:effectRef idx="1">
            <a:schemeClr val="accent4"/>
          </a:effectRef>
          <a:fontRef idx="minor">
            <a:schemeClr val="dk1"/>
          </a:fontRef>
        </p:style>
        <p:txBody>
          <a:bodyPr rtlCol="0" anchor="ctr"/>
          <a:lstStyle/>
          <a:p>
            <a:pPr algn="ctr" defTabSz="457200"/>
            <a:endParaRPr lang="en-US">
              <a:solidFill>
                <a:srgbClr val="000000"/>
              </a:solidFill>
            </a:endParaRPr>
          </a:p>
        </p:txBody>
      </p:sp>
      <p:sp>
        <p:nvSpPr>
          <p:cNvPr id="7" name="Right Triangle 6"/>
          <p:cNvSpPr/>
          <p:nvPr userDrawn="1"/>
        </p:nvSpPr>
        <p:spPr>
          <a:xfrm flipV="1">
            <a:off x="-2" y="-2"/>
            <a:ext cx="3529675" cy="6858002"/>
          </a:xfrm>
          <a:prstGeom prst="rtTriangle">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defTabSz="457200"/>
            <a:endParaRPr lang="en-US">
              <a:solidFill>
                <a:srgbClr val="000000"/>
              </a:solidFill>
            </a:endParaRPr>
          </a:p>
        </p:txBody>
      </p:sp>
      <p:sp>
        <p:nvSpPr>
          <p:cNvPr id="8" name="Right Triangle 7"/>
          <p:cNvSpPr/>
          <p:nvPr userDrawn="1"/>
        </p:nvSpPr>
        <p:spPr>
          <a:xfrm rot="10800000">
            <a:off x="5733384" y="-4"/>
            <a:ext cx="3410612" cy="6858003"/>
          </a:xfrm>
          <a:prstGeom prst="rtTriangle">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defTabSz="457200"/>
            <a:endParaRPr lang="en-US">
              <a:solidFill>
                <a:srgbClr val="000000"/>
              </a:solidFill>
            </a:endParaRPr>
          </a:p>
        </p:txBody>
      </p:sp>
      <p:sp>
        <p:nvSpPr>
          <p:cNvPr id="9" name="Right Triangle 8"/>
          <p:cNvSpPr/>
          <p:nvPr userDrawn="1"/>
        </p:nvSpPr>
        <p:spPr>
          <a:xfrm rot="5400000">
            <a:off x="915224" y="-915219"/>
            <a:ext cx="2857107" cy="4687557"/>
          </a:xfrm>
          <a:prstGeom prst="rtTriangle">
            <a:avLst/>
          </a:prstGeom>
          <a:ln>
            <a:noFill/>
          </a:ln>
        </p:spPr>
        <p:style>
          <a:lnRef idx="1">
            <a:schemeClr val="accent2"/>
          </a:lnRef>
          <a:fillRef idx="2">
            <a:schemeClr val="accent2"/>
          </a:fillRef>
          <a:effectRef idx="1">
            <a:schemeClr val="accent2"/>
          </a:effectRef>
          <a:fontRef idx="minor">
            <a:schemeClr val="dk1"/>
          </a:fontRef>
        </p:style>
        <p:txBody>
          <a:bodyPr rtlCol="0" anchor="ctr"/>
          <a:lstStyle/>
          <a:p>
            <a:pPr algn="ctr" defTabSz="457200"/>
            <a:endParaRPr lang="en-US">
              <a:solidFill>
                <a:srgbClr val="000000"/>
              </a:solidFill>
            </a:endParaRPr>
          </a:p>
        </p:txBody>
      </p:sp>
      <p:sp>
        <p:nvSpPr>
          <p:cNvPr id="10" name="Title 1"/>
          <p:cNvSpPr>
            <a:spLocks noGrp="1"/>
          </p:cNvSpPr>
          <p:nvPr>
            <p:ph type="title"/>
          </p:nvPr>
        </p:nvSpPr>
        <p:spPr>
          <a:xfrm>
            <a:off x="457200" y="1021598"/>
            <a:ext cx="8229600" cy="1143000"/>
          </a:xfrm>
        </p:spPr>
        <p:txBody>
          <a:bodyPr/>
          <a:lstStyle/>
          <a:p>
            <a:r>
              <a:rPr lang="en-GB" dirty="0"/>
              <a:t>Click to edit Master title style</a:t>
            </a:r>
            <a:endParaRPr lang="en-US" dirty="0"/>
          </a:p>
        </p:txBody>
      </p:sp>
      <p:sp>
        <p:nvSpPr>
          <p:cNvPr id="11" name="Content Placeholder 2"/>
          <p:cNvSpPr>
            <a:spLocks noGrp="1"/>
          </p:cNvSpPr>
          <p:nvPr>
            <p:ph idx="1"/>
          </p:nvPr>
        </p:nvSpPr>
        <p:spPr>
          <a:xfrm>
            <a:off x="457200" y="2296893"/>
            <a:ext cx="8229600" cy="3627410"/>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2" name="Picture 11" descr="BSP Logo-40.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3113" y="5924303"/>
            <a:ext cx="2578415" cy="960048"/>
          </a:xfrm>
          <a:prstGeom prst="rect">
            <a:avLst/>
          </a:prstGeom>
        </p:spPr>
      </p:pic>
    </p:spTree>
    <p:extLst>
      <p:ext uri="{BB962C8B-B14F-4D97-AF65-F5344CB8AC3E}">
        <p14:creationId xmlns:p14="http://schemas.microsoft.com/office/powerpoint/2010/main" val="280433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914400"/>
            <a:ext cx="4038600" cy="4648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4724400" y="914400"/>
            <a:ext cx="4038600" cy="4648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1580225806"/>
      </p:ext>
    </p:extLst>
  </p:cSld>
  <p:clrMapOvr>
    <a:masterClrMapping/>
  </p:clrMapOvr>
  <p:transition xmlns:p14="http://schemas.microsoft.com/office/powerpoint/2010/mai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3579AFF8-657F-CD48-BD9A-414FA516412F}" type="datetimeFigureOut">
              <a:rPr lang="en-US" smtClean="0">
                <a:solidFill>
                  <a:srgbClr val="000000">
                    <a:tint val="75000"/>
                  </a:srgbClr>
                </a:solidFill>
              </a:rPr>
              <a:pPr defTabSz="457200"/>
              <a:t>17/11/2020</a:t>
            </a:fld>
            <a:endParaRPr lang="en-US">
              <a:solidFill>
                <a:srgbClr val="000000">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a:solidFill>
                <a:srgbClr val="000000">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0B3D4DEC-EECA-7049-9877-C260CBD6C67A}" type="slidenum">
              <a:rPr lang="en-US" smtClean="0">
                <a:solidFill>
                  <a:srgbClr val="000000">
                    <a:tint val="75000"/>
                  </a:srgbClr>
                </a:solidFill>
              </a:rPr>
              <a:pPr defTabSz="457200"/>
              <a:t>‹#›</a:t>
            </a:fld>
            <a:endParaRPr lang="en-US">
              <a:solidFill>
                <a:srgbClr val="000000">
                  <a:tint val="75000"/>
                </a:srgbClr>
              </a:solidFill>
            </a:endParaRPr>
          </a:p>
        </p:txBody>
      </p:sp>
    </p:spTree>
    <p:extLst>
      <p:ext uri="{BB962C8B-B14F-4D97-AF65-F5344CB8AC3E}">
        <p14:creationId xmlns:p14="http://schemas.microsoft.com/office/powerpoint/2010/main" val="74345293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hyperlink" Target="http://www.collaborativelearning.org/18assessment.pdf" TargetMode="External"/><Relationship Id="rId4" Type="http://schemas.openxmlformats.org/officeDocument/2006/relationships/hyperlink" Target="http://www.collaborativelearning.org/11coordinator.pdf" TargetMode="External"/><Relationship Id="rId5" Type="http://schemas.openxmlformats.org/officeDocument/2006/relationships/hyperlink" Target="http://www.collaborativelearning.org/04coordinator.pdf" TargetMode="External"/><Relationship Id="rId6" Type="http://schemas.openxmlformats.org/officeDocument/2006/relationships/hyperlink" Target="http://www.collaborativelearning.org/09coordinator.pdf" TargetMode="External"/><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hyperlink" Target="http://www.geography.org.uk/news/2014nationalcurriculum/assessment/wheretostar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www.collaborativelearning.org/londonhumanities.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3" Type="http://schemas.openxmlformats.org/officeDocument/2006/relationships/hyperlink" Target="http://www.geography.org.uk/cpdevents/onlinecpd/younggeographersgolocal/" TargetMode="External"/><Relationship Id="rId4" Type="http://schemas.openxmlformats.org/officeDocument/2006/relationships/hyperlink" Target="http://www.geography.org.uk/cpdevents/onlinecpd/myplaceyourplaceourplace/takingrisks/" TargetMode="External"/><Relationship Id="rId5" Type="http://schemas.openxmlformats.org/officeDocument/2006/relationships/hyperlink" Target="http://www.digimapforschools.edina.ac.uk/" TargetMode="External"/><Relationship Id="rId6" Type="http://schemas.openxmlformats.org/officeDocument/2006/relationships/hyperlink" Target="http://www.geography.org.uk/cpdevents/onlinecpd/myplaceyourplaceourplace/mywalksandmessymaps/" TargetMode="External"/><Relationship Id="rId7" Type="http://schemas.openxmlformats.org/officeDocument/2006/relationships/hyperlink" Target="http://www.geography.org.uk/eyprimary/primaryqualitymark/" TargetMode="External"/><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hyperlink" Target="http://www.collaborativelearning.org/18assessment.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hyperlink" Target="http://www.geography.org.uk/download/GA%20NC14%20Aspects%20dimnensions%20and%20benchmarks.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31.xml"/><Relationship Id="rId3" Type="http://schemas.openxmlformats.org/officeDocument/2006/relationships/image" Target="../media/image2.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7.xml.rels><?xml version="1.0" encoding="UTF-8" standalone="yes"?>
<Relationships xmlns="http://schemas.openxmlformats.org/package/2006/relationships"><Relationship Id="rId3" Type="http://schemas.openxmlformats.org/officeDocument/2006/relationships/hyperlink" Target="http://www.collaborativelearning.org/05assessment.pdf" TargetMode="External"/><Relationship Id="rId4" Type="http://schemas.openxmlformats.org/officeDocument/2006/relationships/hyperlink" Target="http://www.collaborativelearning.org/20enquiry.pdf" TargetMode="External"/><Relationship Id="rId5" Type="http://schemas.openxmlformats.org/officeDocument/2006/relationships/hyperlink" Target="http://www.collaborativelearning.org/05enquiry.pdf" TargetMode="External"/><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hyperlink" Target="http://www.thinkinghistory.co.uk/ActivityBase/SuttonHooBurial.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3" Type="http://schemas.openxmlformats.org/officeDocument/2006/relationships/hyperlink" Target="http://www.collaborativelearning.org/20enquiry.pdf" TargetMode="External"/><Relationship Id="rId4" Type="http://schemas.openxmlformats.org/officeDocument/2006/relationships/hyperlink" Target="http://www.collaborativelearning.org/18assessment.pdf" TargetMode="External"/><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2.xml.rels><?xml version="1.0" encoding="UTF-8" standalone="yes"?>
<Relationships xmlns="http://schemas.openxmlformats.org/package/2006/relationships"><Relationship Id="rId3" Type="http://schemas.openxmlformats.org/officeDocument/2006/relationships/hyperlink" Target="http://www.collaborativelearning.org/18assessment.pdf" TargetMode="External"/><Relationship Id="rId4" Type="http://schemas.openxmlformats.org/officeDocument/2006/relationships/hyperlink" Target="http://www.collaborativelearning.org/20enquiry.pdf" TargetMode="External"/><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3.emf"/></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hyperlink" Target="http://www.collaborativelearning.org/activities.html"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hyperlink" Target="http://www.collaborativelearning.org/19enquiry.pdf"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 Id="rId3" Type="http://schemas.openxmlformats.org/officeDocument/2006/relationships/hyperlink" Target="http://www.live.co.uk/retail-consumer/list-shops-fallen-administration-2020-18177619"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ctrTitle"/>
          </p:nvPr>
        </p:nvSpPr>
        <p:spPr/>
        <p:txBody>
          <a:bodyPr/>
          <a:lstStyle/>
          <a:p>
            <a:r>
              <a:rPr lang="en-US" b="1" dirty="0"/>
              <a:t>Humanities SL INSET</a:t>
            </a:r>
            <a:br>
              <a:rPr lang="en-US" b="1" dirty="0"/>
            </a:br>
            <a:r>
              <a:rPr lang="en-US" b="1" dirty="0"/>
              <a:t>Geography</a:t>
            </a:r>
          </a:p>
        </p:txBody>
      </p:sp>
      <p:sp>
        <p:nvSpPr>
          <p:cNvPr id="11" name="Subtitle 10"/>
          <p:cNvSpPr>
            <a:spLocks noGrp="1"/>
          </p:cNvSpPr>
          <p:nvPr>
            <p:ph type="subTitle" idx="1"/>
          </p:nvPr>
        </p:nvSpPr>
        <p:spPr/>
        <p:txBody>
          <a:bodyPr/>
          <a:lstStyle/>
          <a:p>
            <a:r>
              <a:rPr lang="en-GB" b="1" dirty="0"/>
              <a:t>November 2020</a:t>
            </a:r>
          </a:p>
          <a:p>
            <a:endParaRPr lang="en-GB" b="1" dirty="0"/>
          </a:p>
          <a:p>
            <a:r>
              <a:rPr lang="en-GB" b="1" dirty="0"/>
              <a:t>Kate Moorse</a:t>
            </a:r>
            <a:endParaRPr lang="en-US" b="1" dirty="0"/>
          </a:p>
        </p:txBody>
      </p:sp>
    </p:spTree>
    <p:extLst>
      <p:ext uri="{BB962C8B-B14F-4D97-AF65-F5344CB8AC3E}">
        <p14:creationId xmlns:p14="http://schemas.microsoft.com/office/powerpoint/2010/main" val="4700074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b="1" dirty="0">
                <a:solidFill>
                  <a:srgbClr val="FF0000"/>
                </a:solidFill>
              </a:rPr>
              <a:t>Break out rooms for discussion (1)</a:t>
            </a:r>
          </a:p>
        </p:txBody>
      </p:sp>
      <p:sp>
        <p:nvSpPr>
          <p:cNvPr id="5" name="Subtitle 4"/>
          <p:cNvSpPr>
            <a:spLocks noGrp="1"/>
          </p:cNvSpPr>
          <p:nvPr>
            <p:ph type="subTitle" idx="1"/>
          </p:nvPr>
        </p:nvSpPr>
        <p:spPr/>
        <p:txBody>
          <a:bodyPr/>
          <a:lstStyle/>
          <a:p>
            <a:r>
              <a:rPr lang="en-GB" dirty="0"/>
              <a:t>See next slide (11)</a:t>
            </a:r>
          </a:p>
        </p:txBody>
      </p:sp>
    </p:spTree>
    <p:extLst>
      <p:ext uri="{BB962C8B-B14F-4D97-AF65-F5344CB8AC3E}">
        <p14:creationId xmlns:p14="http://schemas.microsoft.com/office/powerpoint/2010/main" val="3055565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Group discussion – the last 6 months and the curriculum</a:t>
            </a:r>
          </a:p>
        </p:txBody>
      </p:sp>
      <p:sp>
        <p:nvSpPr>
          <p:cNvPr id="3" name="Content Placeholder 2"/>
          <p:cNvSpPr>
            <a:spLocks noGrp="1"/>
          </p:cNvSpPr>
          <p:nvPr>
            <p:ph idx="1"/>
          </p:nvPr>
        </p:nvSpPr>
        <p:spPr/>
        <p:txBody>
          <a:bodyPr>
            <a:normAutofit fontScale="85000" lnSpcReduction="20000"/>
          </a:bodyPr>
          <a:lstStyle/>
          <a:p>
            <a:r>
              <a:rPr lang="en-US" b="1" dirty="0"/>
              <a:t>What have been any developments and issues for geography</a:t>
            </a:r>
            <a:r>
              <a:rPr lang="en-US" dirty="0"/>
              <a:t> (especially those arising since March)?</a:t>
            </a:r>
            <a:endParaRPr lang="en-GB" dirty="0"/>
          </a:p>
          <a:p>
            <a:r>
              <a:rPr lang="en-US" dirty="0"/>
              <a:t>What strategies have schools used to support learning since </a:t>
            </a:r>
            <a:r>
              <a:rPr lang="en-US" dirty="0" err="1"/>
              <a:t>Covid</a:t>
            </a:r>
            <a:r>
              <a:rPr lang="en-US" dirty="0"/>
              <a:t> struck?</a:t>
            </a:r>
            <a:endParaRPr lang="en-GB" dirty="0"/>
          </a:p>
          <a:p>
            <a:r>
              <a:rPr lang="en-US" dirty="0"/>
              <a:t>What are the implications for teaching and learning in the light of current constraints?</a:t>
            </a:r>
            <a:r>
              <a:rPr lang="en-GB" dirty="0"/>
              <a:t> </a:t>
            </a:r>
            <a:r>
              <a:rPr lang="en-US" dirty="0"/>
              <a:t>What provisions are in place in the case of disruption?</a:t>
            </a:r>
          </a:p>
          <a:p>
            <a:r>
              <a:rPr lang="en-US" dirty="0"/>
              <a:t>What resources (on-line &amp; other) have you seen/found that have been useful – &amp; that you’d like to share with colleagues?</a:t>
            </a:r>
          </a:p>
          <a:p>
            <a:endParaRPr lang="en-GB" dirty="0"/>
          </a:p>
        </p:txBody>
      </p:sp>
    </p:spTree>
    <p:extLst>
      <p:ext uri="{BB962C8B-B14F-4D97-AF65-F5344CB8AC3E}">
        <p14:creationId xmlns:p14="http://schemas.microsoft.com/office/powerpoint/2010/main" val="1670676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Feed back from discussion</a:t>
            </a:r>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1159750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1. Links Re: mastery &amp; enquiry </a:t>
            </a:r>
            <a:br>
              <a:rPr lang="en-GB" b="1" dirty="0">
                <a:solidFill>
                  <a:srgbClr val="FF0000"/>
                </a:solidFill>
              </a:rPr>
            </a:br>
            <a:r>
              <a:rPr lang="en-GB" b="1" dirty="0">
                <a:solidFill>
                  <a:srgbClr val="FF0000"/>
                </a:solidFill>
              </a:rPr>
              <a:t> </a:t>
            </a:r>
            <a:r>
              <a:rPr lang="en-GB" dirty="0">
                <a:solidFill>
                  <a:srgbClr val="FF0000"/>
                </a:solidFill>
              </a:rPr>
              <a:t>(for chat section)</a:t>
            </a:r>
          </a:p>
        </p:txBody>
      </p:sp>
      <p:sp>
        <p:nvSpPr>
          <p:cNvPr id="3" name="Content Placeholder 2"/>
          <p:cNvSpPr>
            <a:spLocks noGrp="1"/>
          </p:cNvSpPr>
          <p:nvPr>
            <p:ph idx="1"/>
          </p:nvPr>
        </p:nvSpPr>
        <p:spPr/>
        <p:txBody>
          <a:bodyPr>
            <a:normAutofit/>
          </a:bodyPr>
          <a:lstStyle/>
          <a:p>
            <a:r>
              <a:rPr lang="en-GB" sz="2800" dirty="0">
                <a:hlinkClick r:id="rId3"/>
              </a:rPr>
              <a:t>http://www.collaborativelearning.org/18assessment.pdf</a:t>
            </a:r>
            <a:endParaRPr lang="en-GB" sz="2800" dirty="0"/>
          </a:p>
          <a:p>
            <a:r>
              <a:rPr lang="en-GB" sz="2800" dirty="0">
                <a:solidFill>
                  <a:srgbClr val="FF0000"/>
                </a:solidFill>
                <a:hlinkClick r:id="rId4"/>
              </a:rPr>
              <a:t>http://www.collaborativelearning.org/11coordinator.pdf</a:t>
            </a:r>
            <a:endParaRPr lang="en-GB" sz="2800" dirty="0">
              <a:solidFill>
                <a:srgbClr val="FF0000"/>
              </a:solidFill>
            </a:endParaRPr>
          </a:p>
          <a:p>
            <a:r>
              <a:rPr lang="en-GB" sz="2800" dirty="0">
                <a:hlinkClick r:id="rId5"/>
              </a:rPr>
              <a:t>http://www.collaborativelearning.org/04coordinator.pdf</a:t>
            </a:r>
            <a:r>
              <a:rPr lang="en-GB" sz="2800" dirty="0"/>
              <a:t> </a:t>
            </a:r>
          </a:p>
          <a:p>
            <a:r>
              <a:rPr lang="en-GB" sz="2800" dirty="0">
                <a:hlinkClick r:id="rId6"/>
              </a:rPr>
              <a:t>http://www.collaborativelearning.org/09coordinator.pdf</a:t>
            </a:r>
            <a:r>
              <a:rPr lang="en-GB" sz="2800" dirty="0"/>
              <a:t> </a:t>
            </a:r>
          </a:p>
          <a:p>
            <a:endParaRPr lang="en-GB" dirty="0"/>
          </a:p>
          <a:p>
            <a:endParaRPr lang="en-GB" dirty="0">
              <a:solidFill>
                <a:srgbClr val="FF0000"/>
              </a:solidFill>
            </a:endParaRPr>
          </a:p>
          <a:p>
            <a:endParaRPr lang="en-GB" dirty="0"/>
          </a:p>
        </p:txBody>
      </p:sp>
    </p:spTree>
    <p:extLst>
      <p:ext uri="{BB962C8B-B14F-4D97-AF65-F5344CB8AC3E}">
        <p14:creationId xmlns:p14="http://schemas.microsoft.com/office/powerpoint/2010/main" val="2290282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864096"/>
          </a:xfrm>
        </p:spPr>
        <p:txBody>
          <a:bodyPr/>
          <a:lstStyle/>
          <a:p>
            <a:r>
              <a:rPr lang="en-GB" b="1" dirty="0"/>
              <a:t>Mastery in geography</a:t>
            </a:r>
          </a:p>
        </p:txBody>
      </p:sp>
      <p:sp>
        <p:nvSpPr>
          <p:cNvPr id="3" name="Content Placeholder 2"/>
          <p:cNvSpPr>
            <a:spLocks noGrp="1"/>
          </p:cNvSpPr>
          <p:nvPr>
            <p:ph idx="1"/>
          </p:nvPr>
        </p:nvSpPr>
        <p:spPr>
          <a:xfrm>
            <a:off x="457200" y="1556792"/>
            <a:ext cx="8229600" cy="4968552"/>
          </a:xfrm>
        </p:spPr>
        <p:txBody>
          <a:bodyPr>
            <a:normAutofit lnSpcReduction="10000"/>
          </a:bodyPr>
          <a:lstStyle/>
          <a:p>
            <a:r>
              <a:rPr lang="en-US" sz="3600" dirty="0"/>
              <a:t>What is meant by </a:t>
            </a:r>
            <a:r>
              <a:rPr lang="en-US" sz="3600" b="1" dirty="0"/>
              <a:t>‘mastery’ in geography</a:t>
            </a:r>
            <a:r>
              <a:rPr lang="en-US" sz="3600" dirty="0"/>
              <a:t>? What do we want it to mean?</a:t>
            </a:r>
          </a:p>
          <a:p>
            <a:r>
              <a:rPr lang="en-GB" sz="3600" dirty="0"/>
              <a:t>“the level of achievement of a particular standard or how well a student needs to know something in order to apply that skill,”</a:t>
            </a:r>
          </a:p>
          <a:p>
            <a:r>
              <a:rPr lang="en-GB" sz="3600" dirty="0"/>
              <a:t>expert skill or knowledge</a:t>
            </a:r>
          </a:p>
          <a:p>
            <a:r>
              <a:rPr lang="en-GB" sz="3600" b="1" i="1" dirty="0"/>
              <a:t>What does this look like?</a:t>
            </a:r>
          </a:p>
          <a:p>
            <a:endParaRPr lang="en-GB" dirty="0"/>
          </a:p>
        </p:txBody>
      </p:sp>
    </p:spTree>
    <p:extLst>
      <p:ext uri="{BB962C8B-B14F-4D97-AF65-F5344CB8AC3E}">
        <p14:creationId xmlns:p14="http://schemas.microsoft.com/office/powerpoint/2010/main" val="4046333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Caveats</a:t>
            </a:r>
          </a:p>
        </p:txBody>
      </p:sp>
      <p:sp>
        <p:nvSpPr>
          <p:cNvPr id="3" name="Content Placeholder 2"/>
          <p:cNvSpPr>
            <a:spLocks noGrp="1"/>
          </p:cNvSpPr>
          <p:nvPr>
            <p:ph idx="1"/>
          </p:nvPr>
        </p:nvSpPr>
        <p:spPr/>
        <p:txBody>
          <a:bodyPr>
            <a:normAutofit lnSpcReduction="10000"/>
          </a:bodyPr>
          <a:lstStyle/>
          <a:p>
            <a:r>
              <a:rPr lang="en-GB" dirty="0"/>
              <a:t>Theory generated from experience in maths  and speaks to linear subjects (and certain aspects of subjects </a:t>
            </a:r>
            <a:r>
              <a:rPr lang="en-GB" b="1" dirty="0"/>
              <a:t>e.g. </a:t>
            </a:r>
            <a:r>
              <a:rPr lang="en-GB" b="1" dirty="0" err="1"/>
              <a:t>mapskills</a:t>
            </a:r>
            <a:r>
              <a:rPr lang="en-GB" b="1" dirty="0"/>
              <a:t> for geography</a:t>
            </a:r>
            <a:r>
              <a:rPr lang="en-GB" dirty="0"/>
              <a:t>) more easily than to the humanities in general. </a:t>
            </a:r>
          </a:p>
          <a:p>
            <a:r>
              <a:rPr lang="en-GB" dirty="0"/>
              <a:t>The humanities – are far too ‘messy’</a:t>
            </a:r>
          </a:p>
          <a:p>
            <a:r>
              <a:rPr lang="en-GB" dirty="0"/>
              <a:t>Need therefore – to define what it should mean in our subjects.</a:t>
            </a:r>
          </a:p>
        </p:txBody>
      </p:sp>
    </p:spTree>
    <p:extLst>
      <p:ext uri="{BB962C8B-B14F-4D97-AF65-F5344CB8AC3E}">
        <p14:creationId xmlns:p14="http://schemas.microsoft.com/office/powerpoint/2010/main" val="4282555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Mastery Model of Learning</a:t>
            </a:r>
            <a:br>
              <a:rPr lang="en-GB" b="1" dirty="0"/>
            </a:br>
            <a:r>
              <a:rPr lang="en-GB" b="1" dirty="0"/>
              <a:t>Geography and History</a:t>
            </a:r>
            <a:endParaRPr lang="en-GB" dirty="0"/>
          </a:p>
        </p:txBody>
      </p:sp>
      <p:sp>
        <p:nvSpPr>
          <p:cNvPr id="3" name="Content Placeholder 2"/>
          <p:cNvSpPr>
            <a:spLocks noGrp="1"/>
          </p:cNvSpPr>
          <p:nvPr>
            <p:ph idx="1"/>
          </p:nvPr>
        </p:nvSpPr>
        <p:spPr/>
        <p:txBody>
          <a:bodyPr>
            <a:normAutofit fontScale="85000" lnSpcReduction="10000"/>
          </a:bodyPr>
          <a:lstStyle/>
          <a:p>
            <a:pPr marL="0" indent="0">
              <a:buNone/>
            </a:pPr>
            <a:r>
              <a:rPr lang="en-GB" dirty="0"/>
              <a:t>1. Procedural knowledge – particular, discrete and often</a:t>
            </a:r>
          </a:p>
          <a:p>
            <a:pPr marL="0" indent="0">
              <a:buNone/>
            </a:pPr>
            <a:r>
              <a:rPr lang="en-GB" dirty="0"/>
              <a:t>    </a:t>
            </a:r>
            <a:r>
              <a:rPr lang="en-GB" dirty="0" err="1"/>
              <a:t>decontextualised</a:t>
            </a:r>
            <a:r>
              <a:rPr lang="en-GB" dirty="0"/>
              <a:t> ‘knowing’;</a:t>
            </a:r>
          </a:p>
          <a:p>
            <a:pPr marL="0" indent="0">
              <a:buNone/>
            </a:pPr>
            <a:r>
              <a:rPr lang="en-GB" dirty="0"/>
              <a:t>2. Concept building – formulating general and often</a:t>
            </a:r>
          </a:p>
          <a:p>
            <a:pPr marL="0" indent="0">
              <a:buNone/>
            </a:pPr>
            <a:r>
              <a:rPr lang="en-GB" dirty="0"/>
              <a:t>    abstract ‘big ideas’ from the particular and discrete</a:t>
            </a:r>
          </a:p>
          <a:p>
            <a:pPr marL="0" indent="0">
              <a:buNone/>
            </a:pPr>
            <a:r>
              <a:rPr lang="en-GB" dirty="0"/>
              <a:t>    information which learners ‘know’;</a:t>
            </a:r>
          </a:p>
          <a:p>
            <a:pPr marL="0" indent="0">
              <a:buNone/>
            </a:pPr>
            <a:r>
              <a:rPr lang="en-GB" dirty="0"/>
              <a:t>3. Procedural fluency – applying concepts in new and</a:t>
            </a:r>
          </a:p>
          <a:p>
            <a:pPr marL="0" indent="0">
              <a:buNone/>
            </a:pPr>
            <a:r>
              <a:rPr lang="en-GB" dirty="0"/>
              <a:t>    unfamiliar contexts – connected, joined and linked</a:t>
            </a:r>
          </a:p>
          <a:p>
            <a:pPr marL="0" indent="0">
              <a:buNone/>
            </a:pPr>
            <a:r>
              <a:rPr lang="en-GB" dirty="0"/>
              <a:t>    </a:t>
            </a:r>
            <a:r>
              <a:rPr lang="en-GB" b="1" dirty="0"/>
              <a:t>‘thinking as a geographer or historian’</a:t>
            </a:r>
            <a:r>
              <a:rPr lang="en-GB" dirty="0"/>
              <a:t>.</a:t>
            </a:r>
          </a:p>
        </p:txBody>
      </p:sp>
    </p:spTree>
    <p:extLst>
      <p:ext uri="{BB962C8B-B14F-4D97-AF65-F5344CB8AC3E}">
        <p14:creationId xmlns:p14="http://schemas.microsoft.com/office/powerpoint/2010/main" val="1588230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08112"/>
          </a:xfrm>
        </p:spPr>
        <p:txBody>
          <a:bodyPr>
            <a:normAutofit fontScale="90000"/>
          </a:bodyPr>
          <a:lstStyle/>
          <a:p>
            <a:r>
              <a:rPr lang="en-GB" dirty="0"/>
              <a:t>Mastery, Bloom and the humanities </a:t>
            </a:r>
          </a:p>
        </p:txBody>
      </p:sp>
      <p:sp>
        <p:nvSpPr>
          <p:cNvPr id="3" name="Content Placeholder 2"/>
          <p:cNvSpPr>
            <a:spLocks noGrp="1"/>
          </p:cNvSpPr>
          <p:nvPr>
            <p:ph idx="1"/>
          </p:nvPr>
        </p:nvSpPr>
        <p:spPr>
          <a:xfrm>
            <a:off x="457200" y="1484784"/>
            <a:ext cx="8229600" cy="4968552"/>
          </a:xfrm>
        </p:spPr>
        <p:txBody>
          <a:bodyPr>
            <a:normAutofit fontScale="62500" lnSpcReduction="20000"/>
          </a:bodyPr>
          <a:lstStyle/>
          <a:p>
            <a:endParaRPr lang="en-GB" dirty="0"/>
          </a:p>
          <a:p>
            <a:r>
              <a:rPr lang="en-GB" dirty="0"/>
              <a:t>Bloom’s mastery learning strategy outlined, in summary: </a:t>
            </a:r>
          </a:p>
          <a:p>
            <a:r>
              <a:rPr lang="en-GB" dirty="0"/>
              <a:t>1) The teacher identifies the concepts and skills they want students to acquire and plans short learning units. </a:t>
            </a:r>
          </a:p>
          <a:p>
            <a:r>
              <a:rPr lang="en-GB" dirty="0"/>
              <a:t>2) High-quality initial teaching of these concepts/skills. </a:t>
            </a:r>
          </a:p>
          <a:p>
            <a:r>
              <a:rPr lang="en-GB" dirty="0"/>
              <a:t>3) Formative assessment to identify precisely what students have learned well by the end of the unit and where they still need additional work. The formative assessment provides </a:t>
            </a:r>
            <a:r>
              <a:rPr lang="en-GB" i="1" dirty="0"/>
              <a:t>correctives </a:t>
            </a:r>
            <a:r>
              <a:rPr lang="en-GB" dirty="0"/>
              <a:t>– i.e. what students must do to correct their learning difficulties and to master the desired learning outcomes. </a:t>
            </a:r>
          </a:p>
          <a:p>
            <a:r>
              <a:rPr lang="en-GB" dirty="0"/>
              <a:t>4) Students complete their corrective activities. Then there is a second formative assessment that addresses the same learning goals but includes different problems or questions. This offers students a second chance to succeed and finds out if correctives were successful. </a:t>
            </a:r>
          </a:p>
          <a:p>
            <a:r>
              <a:rPr lang="en-GB" dirty="0"/>
              <a:t>5) For students who demonstrate their proficiency on the first assessment, enrichment or extension activities are planned. These give opportunities to broaden and expand learning. </a:t>
            </a:r>
          </a:p>
          <a:p>
            <a:endParaRPr lang="en-GB" dirty="0"/>
          </a:p>
        </p:txBody>
      </p:sp>
    </p:spTree>
    <p:extLst>
      <p:ext uri="{BB962C8B-B14F-4D97-AF65-F5344CB8AC3E}">
        <p14:creationId xmlns:p14="http://schemas.microsoft.com/office/powerpoint/2010/main" val="5833332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Geography – 3 aspects of achievement</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93428240"/>
              </p:ext>
            </p:extLst>
          </p:nvPr>
        </p:nvGraphicFramePr>
        <p:xfrm>
          <a:off x="457200" y="2297113"/>
          <a:ext cx="8229600" cy="3829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454661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1488" y="476672"/>
            <a:ext cx="8472518" cy="1205040"/>
          </a:xfrm>
        </p:spPr>
        <p:txBody>
          <a:bodyPr>
            <a:normAutofit/>
          </a:bodyPr>
          <a:lstStyle/>
          <a:p>
            <a:pPr eaLnBrk="1" hangingPunct="1">
              <a:defRPr/>
            </a:pPr>
            <a:r>
              <a:rPr lang="en-GB" sz="2800" b="1" dirty="0"/>
              <a:t>Dimensions of progress: </a:t>
            </a:r>
            <a:br>
              <a:rPr lang="en-GB" sz="2800" b="1" dirty="0"/>
            </a:br>
            <a:r>
              <a:rPr lang="en-GB" sz="2400" b="1" dirty="0"/>
              <a:t>what does it mean to get better in geography?</a:t>
            </a:r>
          </a:p>
        </p:txBody>
      </p:sp>
      <p:sp>
        <p:nvSpPr>
          <p:cNvPr id="3" name="Content Placeholder 2"/>
          <p:cNvSpPr>
            <a:spLocks noGrp="1"/>
          </p:cNvSpPr>
          <p:nvPr>
            <p:ph idx="1"/>
          </p:nvPr>
        </p:nvSpPr>
        <p:spPr>
          <a:xfrm>
            <a:off x="395288" y="1557338"/>
            <a:ext cx="8353425" cy="4967287"/>
          </a:xfrm>
        </p:spPr>
        <p:txBody>
          <a:bodyPr>
            <a:normAutofit lnSpcReduction="10000"/>
          </a:bodyPr>
          <a:lstStyle/>
          <a:p>
            <a:pPr marL="0" indent="0" eaLnBrk="1" hangingPunct="1">
              <a:buFont typeface="Wingdings 2" panose="05020102010507070707" pitchFamily="18" charset="2"/>
              <a:buNone/>
              <a:defRPr/>
            </a:pPr>
            <a:r>
              <a:rPr lang="en-GB" sz="2400" dirty="0"/>
              <a:t>For the three </a:t>
            </a:r>
            <a:r>
              <a:rPr lang="en-GB" sz="2400" b="1" dirty="0"/>
              <a:t>aspects of achievement</a:t>
            </a:r>
            <a:r>
              <a:rPr lang="en-GB" sz="2400" dirty="0"/>
              <a:t>, we have identified these five </a:t>
            </a:r>
            <a:r>
              <a:rPr lang="en-GB" sz="2400" dirty="0">
                <a:hlinkClick r:id="rId3"/>
              </a:rPr>
              <a:t>dimensions of progress</a:t>
            </a:r>
            <a:r>
              <a:rPr lang="en-GB" sz="2400" dirty="0"/>
              <a:t> in geography:</a:t>
            </a:r>
            <a:endParaRPr lang="en-GB" sz="2400" b="1" dirty="0"/>
          </a:p>
          <a:p>
            <a:pPr eaLnBrk="1" hangingPunct="1">
              <a:buFont typeface="Wingdings 2" panose="05020102010507070707" pitchFamily="18" charset="2"/>
              <a:buNone/>
              <a:defRPr/>
            </a:pPr>
            <a:r>
              <a:rPr lang="en-GB" sz="2200" b="1" dirty="0"/>
              <a:t>Contextual world knowledge</a:t>
            </a:r>
            <a:endParaRPr lang="en-GB" sz="2200" dirty="0"/>
          </a:p>
          <a:p>
            <a:pPr eaLnBrk="1" hangingPunct="1">
              <a:defRPr/>
            </a:pPr>
            <a:r>
              <a:rPr lang="en-GB" sz="2000" dirty="0"/>
              <a:t>Demonstrating greater fluency with world knowledge by drawing on increasing breadth and depth of content and contexts.</a:t>
            </a:r>
          </a:p>
          <a:p>
            <a:pPr eaLnBrk="1" hangingPunct="1">
              <a:buFont typeface="Wingdings 2" panose="05020102010507070707" pitchFamily="18" charset="2"/>
              <a:buNone/>
              <a:defRPr/>
            </a:pPr>
            <a:r>
              <a:rPr lang="en-GB" sz="2200" b="1" dirty="0"/>
              <a:t>Understanding</a:t>
            </a:r>
          </a:p>
          <a:p>
            <a:pPr eaLnBrk="1" hangingPunct="1">
              <a:defRPr/>
            </a:pPr>
            <a:r>
              <a:rPr lang="en-GB" sz="2000" dirty="0"/>
              <a:t>Extending from the familiar and concrete to the unfamiliar and abstract.</a:t>
            </a:r>
          </a:p>
          <a:p>
            <a:pPr eaLnBrk="1" hangingPunct="1">
              <a:defRPr/>
            </a:pPr>
            <a:r>
              <a:rPr lang="en-GB" sz="2000" dirty="0"/>
              <a:t>Making greater sense of the world by organising and connecting information and ideas about people, places, processes and environments.</a:t>
            </a:r>
          </a:p>
          <a:p>
            <a:pPr eaLnBrk="1" hangingPunct="1">
              <a:defRPr/>
            </a:pPr>
            <a:r>
              <a:rPr lang="en-GB" sz="2000" dirty="0"/>
              <a:t>Working with more complex information about the world, including the relevance of people’s attitudes, values and beliefs.</a:t>
            </a:r>
          </a:p>
          <a:p>
            <a:pPr eaLnBrk="1" hangingPunct="1">
              <a:buFont typeface="Wingdings 2" panose="05020102010507070707" pitchFamily="18" charset="2"/>
              <a:buNone/>
              <a:defRPr/>
            </a:pPr>
            <a:r>
              <a:rPr lang="en-GB" sz="2200" b="1" dirty="0"/>
              <a:t>Geographical enquiry and skills</a:t>
            </a:r>
          </a:p>
          <a:p>
            <a:pPr eaLnBrk="1" hangingPunct="1">
              <a:defRPr/>
            </a:pPr>
            <a:r>
              <a:rPr lang="en-GB" sz="2000" dirty="0"/>
              <a:t>Increasing the range and accuracy of pupils’ investigative skills, and advancing their ability to select and apply these with increasing independence to geographical enquiry.</a:t>
            </a:r>
          </a:p>
          <a:p>
            <a:pPr eaLnBrk="1" hangingPunct="1">
              <a:buFont typeface="Wingdings 2" panose="05020102010507070707" pitchFamily="18" charset="2"/>
              <a:buNone/>
              <a:defRPr/>
            </a:pPr>
            <a:endParaRPr lang="en-GB" sz="2400" dirty="0"/>
          </a:p>
        </p:txBody>
      </p:sp>
      <p:sp>
        <p:nvSpPr>
          <p:cNvPr id="4" name="Footer Placeholder 3"/>
          <p:cNvSpPr>
            <a:spLocks noGrp="1"/>
          </p:cNvSpPr>
          <p:nvPr>
            <p:ph type="ftr" sz="quarter" idx="11"/>
          </p:nvPr>
        </p:nvSpPr>
        <p:spPr/>
        <p:txBody>
          <a:bodyPr/>
          <a:lstStyle/>
          <a:p>
            <a:pPr>
              <a:defRPr/>
            </a:pPr>
            <a:r>
              <a:rPr lang="en-US"/>
              <a:t>©GA 2014</a:t>
            </a:r>
          </a:p>
        </p:txBody>
      </p:sp>
    </p:spTree>
    <p:extLst>
      <p:ext uri="{BB962C8B-B14F-4D97-AF65-F5344CB8AC3E}">
        <p14:creationId xmlns:p14="http://schemas.microsoft.com/office/powerpoint/2010/main" val="523266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
          <p:cNvSpPr>
            <a:spLocks noGrp="1"/>
          </p:cNvSpPr>
          <p:nvPr>
            <p:ph type="title"/>
          </p:nvPr>
        </p:nvSpPr>
        <p:spPr bwMode="auto">
          <a:xfrm>
            <a:off x="0" y="1052736"/>
            <a:ext cx="9144000" cy="64807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US" b="1" dirty="0"/>
              <a:t>Introductions, plan for the morning</a:t>
            </a:r>
            <a:r>
              <a:rPr lang="en-US" dirty="0"/>
              <a:t/>
            </a:r>
            <a:br>
              <a:rPr lang="en-US" dirty="0"/>
            </a:br>
            <a:endParaRPr lang="en-GB" altLang="en-US" dirty="0"/>
          </a:p>
        </p:txBody>
      </p:sp>
      <p:sp>
        <p:nvSpPr>
          <p:cNvPr id="14339" name="Content Placeholder 1"/>
          <p:cNvSpPr>
            <a:spLocks noGrp="1"/>
          </p:cNvSpPr>
          <p:nvPr>
            <p:ph idx="1"/>
          </p:nvPr>
        </p:nvSpPr>
        <p:spPr bwMode="auto">
          <a:xfrm>
            <a:off x="791369" y="2060848"/>
            <a:ext cx="7561262" cy="398546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77500" lnSpcReduction="20000"/>
          </a:bodyPr>
          <a:lstStyle/>
          <a:p>
            <a:r>
              <a:rPr lang="en-GB" sz="3600" dirty="0"/>
              <a:t>Welcome &amp; introductions</a:t>
            </a:r>
          </a:p>
          <a:p>
            <a:r>
              <a:rPr lang="en-US" sz="3600" dirty="0"/>
              <a:t>How this session is going to work (hopefully!)</a:t>
            </a:r>
          </a:p>
          <a:p>
            <a:pPr marL="0" indent="0">
              <a:buNone/>
            </a:pPr>
            <a:r>
              <a:rPr lang="en-US" sz="3600" b="1" dirty="0"/>
              <a:t>Main foci  </a:t>
            </a:r>
          </a:p>
          <a:p>
            <a:r>
              <a:rPr lang="en-US" sz="3600" dirty="0"/>
              <a:t>Co-</a:t>
            </a:r>
            <a:r>
              <a:rPr lang="en-US" sz="3600" dirty="0" err="1"/>
              <a:t>ordinator</a:t>
            </a:r>
            <a:r>
              <a:rPr lang="en-US" sz="3600" dirty="0"/>
              <a:t> role &amp; curriculum audit</a:t>
            </a:r>
          </a:p>
          <a:p>
            <a:r>
              <a:rPr lang="en-US" sz="3600" dirty="0"/>
              <a:t>‘Mastery’ in geography</a:t>
            </a:r>
          </a:p>
          <a:p>
            <a:r>
              <a:rPr lang="en-US" sz="3600" dirty="0"/>
              <a:t>Geographical enquiry</a:t>
            </a:r>
          </a:p>
          <a:p>
            <a:r>
              <a:rPr lang="en-US" sz="3600" dirty="0"/>
              <a:t>Locality &amp; </a:t>
            </a:r>
            <a:r>
              <a:rPr lang="en-US" sz="3600" dirty="0" err="1"/>
              <a:t>covid</a:t>
            </a:r>
            <a:endParaRPr lang="en-US" sz="3600" dirty="0"/>
          </a:p>
          <a:p>
            <a:pPr marL="0" indent="0">
              <a:buNone/>
            </a:pPr>
            <a:r>
              <a:rPr lang="en-US" sz="3600" dirty="0"/>
              <a:t>(</a:t>
            </a:r>
            <a:r>
              <a:rPr lang="en-US" sz="3600" i="1" dirty="0">
                <a:solidFill>
                  <a:srgbClr val="FF0000"/>
                </a:solidFill>
              </a:rPr>
              <a:t>using polls, break out group discussions &amp; 2 tasks</a:t>
            </a:r>
            <a:r>
              <a:rPr lang="en-US" sz="3600" dirty="0"/>
              <a:t>)</a:t>
            </a:r>
          </a:p>
          <a:p>
            <a:pPr marL="0" indent="0">
              <a:buNone/>
            </a:pPr>
            <a:r>
              <a:rPr lang="en-US" sz="2900" dirty="0">
                <a:hlinkClick r:id="rId3"/>
              </a:rPr>
              <a:t>http://www.collaborativelearning.org/londonhumanities.html</a:t>
            </a:r>
            <a:r>
              <a:rPr lang="en-US" sz="2900" dirty="0"/>
              <a:t> </a:t>
            </a:r>
          </a:p>
          <a:p>
            <a:endParaRPr lang="en-GB" sz="3600" dirty="0"/>
          </a:p>
          <a:p>
            <a:endParaRPr lang="en-GB" sz="3600" dirty="0"/>
          </a:p>
          <a:p>
            <a:endParaRPr lang="en-GB" sz="3600" dirty="0"/>
          </a:p>
          <a:p>
            <a:endParaRPr lang="en-GB" altLang="en-US" sz="4000" dirty="0"/>
          </a:p>
        </p:txBody>
      </p:sp>
    </p:spTree>
    <p:extLst>
      <p:ext uri="{BB962C8B-B14F-4D97-AF65-F5344CB8AC3E}">
        <p14:creationId xmlns:p14="http://schemas.microsoft.com/office/powerpoint/2010/main" val="66399477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33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33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339">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33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Contextual world knowledge </a:t>
            </a:r>
            <a:r>
              <a:rPr lang="en-GB" dirty="0"/>
              <a:t/>
            </a:r>
            <a:br>
              <a:rPr lang="en-GB" dirty="0"/>
            </a:br>
            <a:endParaRPr lang="en-GB" dirty="0"/>
          </a:p>
        </p:txBody>
      </p:sp>
      <p:sp>
        <p:nvSpPr>
          <p:cNvPr id="3" name="Content Placeholder 2"/>
          <p:cNvSpPr>
            <a:spLocks noGrp="1"/>
          </p:cNvSpPr>
          <p:nvPr>
            <p:ph idx="1"/>
          </p:nvPr>
        </p:nvSpPr>
        <p:spPr>
          <a:xfrm>
            <a:off x="457200" y="1772816"/>
            <a:ext cx="8229600" cy="4353347"/>
          </a:xfrm>
        </p:spPr>
        <p:txBody>
          <a:bodyPr>
            <a:normAutofit/>
          </a:bodyPr>
          <a:lstStyle/>
          <a:p>
            <a:pPr marL="0" indent="0">
              <a:buNone/>
            </a:pPr>
            <a:r>
              <a:rPr lang="en-GB" dirty="0"/>
              <a:t>Contextual </a:t>
            </a:r>
            <a:r>
              <a:rPr lang="en-GB" b="1" dirty="0"/>
              <a:t>world knowledge </a:t>
            </a:r>
            <a:r>
              <a:rPr lang="en-GB" dirty="0"/>
              <a:t>of locations, places and geographical features.</a:t>
            </a:r>
          </a:p>
          <a:p>
            <a:pPr marL="0" indent="0">
              <a:buNone/>
            </a:pPr>
            <a:endParaRPr lang="en-GB" dirty="0"/>
          </a:p>
          <a:p>
            <a:r>
              <a:rPr lang="en-GB" dirty="0"/>
              <a:t>Demonstrating greater fluency with world knowledge by drawing on increasing breadth and depth of content and contexts.</a:t>
            </a:r>
          </a:p>
        </p:txBody>
      </p:sp>
    </p:spTree>
    <p:extLst>
      <p:ext uri="{BB962C8B-B14F-4D97-AF65-F5344CB8AC3E}">
        <p14:creationId xmlns:p14="http://schemas.microsoft.com/office/powerpoint/2010/main" val="2024864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598"/>
            <a:ext cx="8229600" cy="823226"/>
          </a:xfrm>
        </p:spPr>
        <p:txBody>
          <a:bodyPr>
            <a:normAutofit fontScale="90000"/>
          </a:bodyPr>
          <a:lstStyle/>
          <a:p>
            <a:r>
              <a:rPr lang="en-GB" b="1" dirty="0"/>
              <a:t/>
            </a:r>
            <a:br>
              <a:rPr lang="en-GB" b="1" dirty="0"/>
            </a:br>
            <a:r>
              <a:rPr lang="en-GB" b="1" dirty="0"/>
              <a:t>Understanding</a:t>
            </a:r>
            <a:br>
              <a:rPr lang="en-GB" b="1" dirty="0"/>
            </a:br>
            <a:endParaRPr lang="en-GB" b="1" dirty="0"/>
          </a:p>
        </p:txBody>
      </p:sp>
      <p:sp>
        <p:nvSpPr>
          <p:cNvPr id="3" name="Content Placeholder 2"/>
          <p:cNvSpPr>
            <a:spLocks noGrp="1"/>
          </p:cNvSpPr>
          <p:nvPr>
            <p:ph idx="1"/>
          </p:nvPr>
        </p:nvSpPr>
        <p:spPr>
          <a:xfrm>
            <a:off x="457200" y="2164598"/>
            <a:ext cx="8229600" cy="4360746"/>
          </a:xfrm>
        </p:spPr>
        <p:txBody>
          <a:bodyPr>
            <a:normAutofit fontScale="55000" lnSpcReduction="20000"/>
          </a:bodyPr>
          <a:lstStyle/>
          <a:p>
            <a:pPr marL="0" indent="0">
              <a:buNone/>
            </a:pPr>
            <a:r>
              <a:rPr lang="en-GB" sz="4400" b="1" dirty="0"/>
              <a:t>Understanding</a:t>
            </a:r>
            <a:r>
              <a:rPr lang="en-GB" sz="4400" dirty="0"/>
              <a:t> - of the conditions, processes and interactions that explain features and distributions, patterns and changes over time and space.</a:t>
            </a:r>
          </a:p>
          <a:p>
            <a:pPr>
              <a:buNone/>
              <a:defRPr/>
            </a:pPr>
            <a:r>
              <a:rPr lang="en-GB" sz="4400" b="1" dirty="0"/>
              <a:t>Understanding</a:t>
            </a:r>
          </a:p>
          <a:p>
            <a:pPr>
              <a:defRPr/>
            </a:pPr>
            <a:r>
              <a:rPr lang="en-GB" sz="4400" dirty="0"/>
              <a:t>Extending from the familiar and concrete to the unfamiliar and abstract.</a:t>
            </a:r>
          </a:p>
          <a:p>
            <a:pPr>
              <a:defRPr/>
            </a:pPr>
            <a:r>
              <a:rPr lang="en-GB" sz="4400" dirty="0"/>
              <a:t>Making greater sense of the world by organising and connecting information and ideas about people, places, processes and environments.</a:t>
            </a:r>
          </a:p>
          <a:p>
            <a:pPr>
              <a:defRPr/>
            </a:pPr>
            <a:r>
              <a:rPr lang="en-GB" sz="4400" dirty="0"/>
              <a:t>Working with more complex information about the world, including the relevance of people’s attitudes, values and beliefs.</a:t>
            </a:r>
          </a:p>
          <a:p>
            <a:pPr marL="0" indent="0">
              <a:buNone/>
            </a:pPr>
            <a:r>
              <a:rPr lang="en-GB" sz="4400" dirty="0">
                <a:solidFill>
                  <a:srgbClr val="00B050"/>
                </a:solidFill>
              </a:rPr>
              <a:t>This is sometimes known as </a:t>
            </a:r>
            <a:r>
              <a:rPr lang="en-GB" sz="4400" b="1" i="1" dirty="0">
                <a:solidFill>
                  <a:srgbClr val="00B050"/>
                </a:solidFill>
              </a:rPr>
              <a:t>procedural knowledge</a:t>
            </a:r>
            <a:r>
              <a:rPr lang="en-GB" sz="4400" b="1" dirty="0">
                <a:solidFill>
                  <a:srgbClr val="00B050"/>
                </a:solidFill>
              </a:rPr>
              <a:t>. </a:t>
            </a:r>
          </a:p>
          <a:p>
            <a:pPr marL="0" indent="0">
              <a:buNone/>
            </a:pPr>
            <a:endParaRPr lang="en-GB" dirty="0"/>
          </a:p>
        </p:txBody>
      </p:sp>
    </p:spTree>
    <p:extLst>
      <p:ext uri="{BB962C8B-B14F-4D97-AF65-F5344CB8AC3E}">
        <p14:creationId xmlns:p14="http://schemas.microsoft.com/office/powerpoint/2010/main" val="124929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598"/>
            <a:ext cx="8229600" cy="607202"/>
          </a:xfrm>
        </p:spPr>
        <p:txBody>
          <a:bodyPr>
            <a:normAutofit fontScale="90000"/>
          </a:bodyPr>
          <a:lstStyle/>
          <a:p>
            <a:r>
              <a:rPr lang="en-GB" b="1" dirty="0"/>
              <a:t/>
            </a:r>
            <a:br>
              <a:rPr lang="en-GB" b="1" dirty="0"/>
            </a:br>
            <a:r>
              <a:rPr lang="en-GB" b="1" dirty="0"/>
              <a:t>Geographical enquiry </a:t>
            </a:r>
            <a:r>
              <a:rPr lang="en-GB" dirty="0"/>
              <a:t/>
            </a:r>
            <a:br>
              <a:rPr lang="en-GB" dirty="0"/>
            </a:br>
            <a:endParaRPr lang="en-GB" dirty="0"/>
          </a:p>
        </p:txBody>
      </p:sp>
      <p:sp>
        <p:nvSpPr>
          <p:cNvPr id="3" name="Content Placeholder 2"/>
          <p:cNvSpPr>
            <a:spLocks noGrp="1"/>
          </p:cNvSpPr>
          <p:nvPr>
            <p:ph idx="1"/>
          </p:nvPr>
        </p:nvSpPr>
        <p:spPr>
          <a:xfrm>
            <a:off x="457200" y="1700808"/>
            <a:ext cx="8229600" cy="4425355"/>
          </a:xfrm>
        </p:spPr>
        <p:txBody>
          <a:bodyPr>
            <a:normAutofit/>
          </a:bodyPr>
          <a:lstStyle/>
          <a:p>
            <a:pPr marL="0" indent="0">
              <a:buNone/>
            </a:pPr>
            <a:r>
              <a:rPr lang="en-GB" dirty="0"/>
              <a:t>Competence in </a:t>
            </a:r>
            <a:r>
              <a:rPr lang="en-GB" b="1" dirty="0"/>
              <a:t>geographical enquiry </a:t>
            </a:r>
            <a:r>
              <a:rPr lang="en-GB" dirty="0"/>
              <a:t>- the application of skills in observing, collecting, analysing, mapping and communicating geographical information.</a:t>
            </a:r>
          </a:p>
          <a:p>
            <a:r>
              <a:rPr lang="en-GB" dirty="0"/>
              <a:t>Increasing the range and accuracy of investigative skills, and advancing their ability to select and apply these with increasing to geographical enquiry.</a:t>
            </a:r>
          </a:p>
          <a:p>
            <a:pPr marL="0" indent="0">
              <a:buNone/>
            </a:pPr>
            <a:endParaRPr lang="en-GB" dirty="0"/>
          </a:p>
        </p:txBody>
      </p:sp>
    </p:spTree>
    <p:extLst>
      <p:ext uri="{BB962C8B-B14F-4D97-AF65-F5344CB8AC3E}">
        <p14:creationId xmlns:p14="http://schemas.microsoft.com/office/powerpoint/2010/main" val="2405513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04800" y="1412776"/>
            <a:ext cx="4038600" cy="5184576"/>
          </a:xfrm>
        </p:spPr>
        <p:txBody>
          <a:bodyPr/>
          <a:lstStyle/>
          <a:p>
            <a:r>
              <a:rPr lang="en-GB" dirty="0"/>
              <a:t>What is it?</a:t>
            </a:r>
          </a:p>
          <a:p>
            <a:r>
              <a:rPr lang="en-GB" dirty="0"/>
              <a:t>Where is it?</a:t>
            </a:r>
          </a:p>
          <a:p>
            <a:r>
              <a:rPr lang="en-GB" dirty="0"/>
              <a:t>What is it like?</a:t>
            </a:r>
          </a:p>
          <a:p>
            <a:r>
              <a:rPr lang="en-GB" dirty="0"/>
              <a:t>What is it about?</a:t>
            </a:r>
          </a:p>
          <a:p>
            <a:r>
              <a:rPr lang="en-GB" dirty="0"/>
              <a:t>How did it get like this?</a:t>
            </a:r>
          </a:p>
          <a:p>
            <a:r>
              <a:rPr lang="en-GB" dirty="0"/>
              <a:t>How and why did it happen?</a:t>
            </a:r>
          </a:p>
        </p:txBody>
      </p:sp>
      <p:sp>
        <p:nvSpPr>
          <p:cNvPr id="5" name="Content Placeholder 4"/>
          <p:cNvSpPr>
            <a:spLocks noGrp="1"/>
          </p:cNvSpPr>
          <p:nvPr>
            <p:ph sz="half" idx="2"/>
          </p:nvPr>
        </p:nvSpPr>
        <p:spPr>
          <a:xfrm>
            <a:off x="4724400" y="1412776"/>
            <a:ext cx="4038600" cy="5184576"/>
          </a:xfrm>
        </p:spPr>
        <p:txBody>
          <a:bodyPr>
            <a:normAutofit fontScale="92500" lnSpcReduction="20000"/>
          </a:bodyPr>
          <a:lstStyle/>
          <a:p>
            <a:r>
              <a:rPr lang="en-GB" dirty="0"/>
              <a:t>What processes are involved?</a:t>
            </a:r>
          </a:p>
          <a:p>
            <a:r>
              <a:rPr lang="en-GB" dirty="0"/>
              <a:t>With what effect?</a:t>
            </a:r>
          </a:p>
          <a:p>
            <a:r>
              <a:rPr lang="en-GB" dirty="0"/>
              <a:t>What might happen?</a:t>
            </a:r>
          </a:p>
          <a:p>
            <a:r>
              <a:rPr lang="en-GB" dirty="0"/>
              <a:t>With what impacts?</a:t>
            </a:r>
          </a:p>
          <a:p>
            <a:r>
              <a:rPr lang="en-GB" dirty="0"/>
              <a:t>What decisions will be made?</a:t>
            </a:r>
          </a:p>
          <a:p>
            <a:r>
              <a:rPr lang="en-GB" dirty="0"/>
              <a:t>With what consequences?</a:t>
            </a:r>
          </a:p>
          <a:p>
            <a:r>
              <a:rPr lang="en-GB" dirty="0"/>
              <a:t>What do people think and feel about this?</a:t>
            </a:r>
          </a:p>
          <a:p>
            <a:r>
              <a:rPr lang="en-GB" dirty="0"/>
              <a:t>What do I think and feel about this?</a:t>
            </a:r>
          </a:p>
          <a:p>
            <a:r>
              <a:rPr lang="en-GB" dirty="0"/>
              <a:t>What next?</a:t>
            </a:r>
          </a:p>
        </p:txBody>
      </p:sp>
      <p:sp>
        <p:nvSpPr>
          <p:cNvPr id="2" name="Title 1"/>
          <p:cNvSpPr>
            <a:spLocks noGrp="1"/>
          </p:cNvSpPr>
          <p:nvPr>
            <p:ph type="title" idx="4294967295"/>
          </p:nvPr>
        </p:nvSpPr>
        <p:spPr>
          <a:xfrm>
            <a:off x="304800" y="0"/>
            <a:ext cx="8839200" cy="1412776"/>
          </a:xfrm>
        </p:spPr>
        <p:txBody>
          <a:bodyPr>
            <a:noAutofit/>
          </a:bodyPr>
          <a:lstStyle/>
          <a:p>
            <a:r>
              <a:rPr lang="en-GB" sz="2400" b="1" dirty="0"/>
              <a:t>GEOGRAPHICAL ENQUIRY -SOME QUESTIONS </a:t>
            </a:r>
            <a:br>
              <a:rPr lang="en-GB" sz="2400" b="1" dirty="0"/>
            </a:br>
            <a:r>
              <a:rPr lang="en-GB" sz="2000" b="1" dirty="0"/>
              <a:t>(focused on understanding places, changes that occur and ways in which people both affect and are affected by the features being studied)</a:t>
            </a:r>
          </a:p>
        </p:txBody>
      </p:sp>
    </p:spTree>
    <p:extLst>
      <p:ext uri="{BB962C8B-B14F-4D97-AF65-F5344CB8AC3E}">
        <p14:creationId xmlns:p14="http://schemas.microsoft.com/office/powerpoint/2010/main" val="5629005"/>
      </p:ext>
    </p:extLst>
  </p:cSld>
  <p:clrMapOvr>
    <a:masterClrMapping/>
  </p:clrMapOvr>
  <p:transition xmlns:p14="http://schemas.microsoft.com/office/powerpoint/2010/mai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706090"/>
          </a:xfrm>
        </p:spPr>
        <p:txBody>
          <a:bodyPr>
            <a:normAutofit fontScale="90000"/>
          </a:bodyPr>
          <a:lstStyle/>
          <a:p>
            <a:r>
              <a:rPr lang="en-GB" b="1" dirty="0"/>
              <a:t>Enquiry about a locality</a:t>
            </a:r>
          </a:p>
        </p:txBody>
      </p:sp>
      <p:sp>
        <p:nvSpPr>
          <p:cNvPr id="5" name="Content Placeholder 4"/>
          <p:cNvSpPr>
            <a:spLocks noGrp="1"/>
          </p:cNvSpPr>
          <p:nvPr>
            <p:ph sz="half" idx="1"/>
          </p:nvPr>
        </p:nvSpPr>
        <p:spPr>
          <a:xfrm>
            <a:off x="628650" y="980728"/>
            <a:ext cx="3886200" cy="5196235"/>
          </a:xfrm>
        </p:spPr>
        <p:txBody>
          <a:bodyPr>
            <a:normAutofit fontScale="77500" lnSpcReduction="20000"/>
          </a:bodyPr>
          <a:lstStyle/>
          <a:p>
            <a:r>
              <a:rPr lang="en-GB" dirty="0"/>
              <a:t>What is this place like?</a:t>
            </a:r>
          </a:p>
          <a:p>
            <a:r>
              <a:rPr lang="en-GB" dirty="0"/>
              <a:t>Why is it like this?</a:t>
            </a:r>
          </a:p>
          <a:p>
            <a:r>
              <a:rPr lang="en-GB" dirty="0"/>
              <a:t>How is it connected to other places?</a:t>
            </a:r>
          </a:p>
          <a:p>
            <a:r>
              <a:rPr lang="en-GB" dirty="0"/>
              <a:t>How has it changed?</a:t>
            </a:r>
          </a:p>
          <a:p>
            <a:r>
              <a:rPr lang="en-GB" dirty="0"/>
              <a:t>What does it feel like to be there?</a:t>
            </a:r>
          </a:p>
        </p:txBody>
      </p:sp>
      <p:sp>
        <p:nvSpPr>
          <p:cNvPr id="6" name="Content Placeholder 5"/>
          <p:cNvSpPr>
            <a:spLocks noGrp="1"/>
          </p:cNvSpPr>
          <p:nvPr>
            <p:ph sz="half" idx="2"/>
          </p:nvPr>
        </p:nvSpPr>
        <p:spPr>
          <a:xfrm>
            <a:off x="4629150" y="980728"/>
            <a:ext cx="3886200" cy="5544616"/>
          </a:xfrm>
        </p:spPr>
        <p:txBody>
          <a:bodyPr>
            <a:normAutofit fontScale="77500" lnSpcReduction="20000"/>
          </a:bodyPr>
          <a:lstStyle/>
          <a:p>
            <a:r>
              <a:rPr lang="en-GB" dirty="0"/>
              <a:t>Where is this place?</a:t>
            </a:r>
          </a:p>
          <a:p>
            <a:r>
              <a:rPr lang="en-GB" dirty="0"/>
              <a:t>What does it look like?</a:t>
            </a:r>
          </a:p>
          <a:p>
            <a:r>
              <a:rPr lang="en-GB" dirty="0"/>
              <a:t>What are the main features of the landscape?</a:t>
            </a:r>
          </a:p>
          <a:p>
            <a:r>
              <a:rPr lang="en-GB" dirty="0"/>
              <a:t>Do many or few people live there? Why?</a:t>
            </a:r>
          </a:p>
          <a:p>
            <a:r>
              <a:rPr lang="en-GB" dirty="0"/>
              <a:t>What do people do in this place?</a:t>
            </a:r>
          </a:p>
          <a:p>
            <a:r>
              <a:rPr lang="en-GB" dirty="0"/>
              <a:t>How is this activity distributed?</a:t>
            </a:r>
          </a:p>
          <a:p>
            <a:r>
              <a:rPr lang="en-GB" dirty="0"/>
              <a:t>Do many people visit this place? Why?</a:t>
            </a:r>
          </a:p>
          <a:p>
            <a:r>
              <a:rPr lang="en-GB" dirty="0"/>
              <a:t>How is it similar/different from our home area?</a:t>
            </a:r>
          </a:p>
        </p:txBody>
      </p:sp>
    </p:spTree>
    <p:extLst>
      <p:ext uri="{BB962C8B-B14F-4D97-AF65-F5344CB8AC3E}">
        <p14:creationId xmlns:p14="http://schemas.microsoft.com/office/powerpoint/2010/main" val="3110831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21410775">
            <a:off x="457200" y="502961"/>
            <a:ext cx="8229600" cy="45719"/>
          </a:xfrm>
        </p:spPr>
        <p:txBody>
          <a:bodyPr>
            <a:noAutofit/>
          </a:bodyPr>
          <a:lstStyle/>
          <a:p>
            <a:pPr lvl="0" defTabSz="914400" eaLnBrk="0" fontAlgn="base" hangingPunct="0">
              <a:spcAft>
                <a:spcPct val="0"/>
              </a:spcAft>
            </a:pPr>
            <a:r>
              <a:rPr lang="en-GB" altLang="en-US" sz="2800" b="1" dirty="0">
                <a:latin typeface="Arial" panose="020B0604020202020204" pitchFamily="34" charset="0"/>
                <a:ea typeface="Times New Roman" panose="02020603050405020304" pitchFamily="18" charset="0"/>
                <a:cs typeface="Arial" panose="020B0604020202020204" pitchFamily="34" charset="0"/>
              </a:rPr>
              <a:t>An Enquiry framework for fieldwork</a:t>
            </a:r>
            <a:endParaRPr lang="en-GB" altLang="en-US" sz="2800" dirty="0"/>
          </a:p>
        </p:txBody>
      </p:sp>
      <p:sp>
        <p:nvSpPr>
          <p:cNvPr id="3" name="Content Placeholder 2"/>
          <p:cNvSpPr>
            <a:spLocks noGrp="1"/>
          </p:cNvSpPr>
          <p:nvPr>
            <p:ph idx="1"/>
          </p:nvPr>
        </p:nvSpPr>
        <p:spPr>
          <a:xfrm>
            <a:off x="790575" y="889000"/>
            <a:ext cx="8229600" cy="5760640"/>
          </a:xfrm>
        </p:spPr>
        <p:txBody>
          <a:bodyPr/>
          <a:lstStyle/>
          <a:p>
            <a:pPr marL="0" indent="0" algn="ctr">
              <a:buNone/>
            </a:pPr>
            <a:endParaRPr lang="en-GB" dirty="0"/>
          </a:p>
        </p:txBody>
      </p:sp>
      <p:sp>
        <p:nvSpPr>
          <p:cNvPr id="4" name="AutoShape 18"/>
          <p:cNvSpPr>
            <a:spLocks noChangeArrowheads="1"/>
          </p:cNvSpPr>
          <p:nvPr/>
        </p:nvSpPr>
        <p:spPr bwMode="auto">
          <a:xfrm rot="4709376">
            <a:off x="2270157" y="-98270"/>
            <a:ext cx="6400800" cy="8093075"/>
          </a:xfrm>
          <a:custGeom>
            <a:avLst/>
            <a:gdLst>
              <a:gd name="G0" fmla="+- 4713184 0 0"/>
              <a:gd name="G1" fmla="+- 7165557 0 0"/>
              <a:gd name="G2" fmla="+- 4713184 0 7165557"/>
              <a:gd name="G3" fmla="+- 10800 0 0"/>
              <a:gd name="G4" fmla="+- 0 0 4713184"/>
              <a:gd name="T0" fmla="*/ 360 256 1"/>
              <a:gd name="T1" fmla="*/ 0 256 1"/>
              <a:gd name="G5" fmla="+- G2 T0 T1"/>
              <a:gd name="G6" fmla="?: G2 G2 G5"/>
              <a:gd name="G7" fmla="+- 0 0 G6"/>
              <a:gd name="G8" fmla="+- 4729 0 0"/>
              <a:gd name="G9" fmla="+- 0 0 7165557"/>
              <a:gd name="G10" fmla="+- 4729 0 2700"/>
              <a:gd name="G11" fmla="cos G10 4713184"/>
              <a:gd name="G12" fmla="sin G10 4713184"/>
              <a:gd name="G13" fmla="cos 13500 4713184"/>
              <a:gd name="G14" fmla="sin 13500 4713184"/>
              <a:gd name="G15" fmla="+- G11 10800 0"/>
              <a:gd name="G16" fmla="+- G12 10800 0"/>
              <a:gd name="G17" fmla="+- G13 10800 0"/>
              <a:gd name="G18" fmla="+- G14 10800 0"/>
              <a:gd name="G19" fmla="*/ 4729 1 2"/>
              <a:gd name="G20" fmla="+- G19 5400 0"/>
              <a:gd name="G21" fmla="cos G20 4713184"/>
              <a:gd name="G22" fmla="sin G20 4713184"/>
              <a:gd name="G23" fmla="+- G21 10800 0"/>
              <a:gd name="G24" fmla="+- G12 G23 G22"/>
              <a:gd name="G25" fmla="+- G22 G23 G11"/>
              <a:gd name="G26" fmla="cos 10800 4713184"/>
              <a:gd name="G27" fmla="sin 10800 4713184"/>
              <a:gd name="G28" fmla="cos 4729 4713184"/>
              <a:gd name="G29" fmla="sin 4729 4713184"/>
              <a:gd name="G30" fmla="+- G26 10800 0"/>
              <a:gd name="G31" fmla="+- G27 10800 0"/>
              <a:gd name="G32" fmla="+- G28 10800 0"/>
              <a:gd name="G33" fmla="+- G29 10800 0"/>
              <a:gd name="G34" fmla="+- G19 5400 0"/>
              <a:gd name="G35" fmla="cos G34 7165557"/>
              <a:gd name="G36" fmla="sin G34 7165557"/>
              <a:gd name="G37" fmla="+/ 7165557 4713184 2"/>
              <a:gd name="T2" fmla="*/ 180 256 1"/>
              <a:gd name="T3" fmla="*/ 0 256 1"/>
              <a:gd name="G38" fmla="+- G37 T2 T3"/>
              <a:gd name="G39" fmla="?: G2 G37 G38"/>
              <a:gd name="G40" fmla="cos 10800 G39"/>
              <a:gd name="G41" fmla="sin 10800 G39"/>
              <a:gd name="G42" fmla="cos 4729 G39"/>
              <a:gd name="G43" fmla="sin 4729 G39"/>
              <a:gd name="G44" fmla="+- G40 10800 0"/>
              <a:gd name="G45" fmla="+- G41 10800 0"/>
              <a:gd name="G46" fmla="+- G42 10800 0"/>
              <a:gd name="G47" fmla="+- G43 10800 0"/>
              <a:gd name="G48" fmla="+- G35 10800 0"/>
              <a:gd name="G49" fmla="+- G36 10800 0"/>
              <a:gd name="T4" fmla="*/ 10918 w 21600"/>
              <a:gd name="T5" fmla="*/ 0 h 21600"/>
              <a:gd name="T6" fmla="*/ 8228 w 21600"/>
              <a:gd name="T7" fmla="*/ 18126 h 21600"/>
              <a:gd name="T8" fmla="*/ 10851 w 21600"/>
              <a:gd name="T9" fmla="*/ 6071 h 21600"/>
              <a:gd name="T10" fmla="*/ 14990 w 21600"/>
              <a:gd name="T11" fmla="*/ 23633 h 21600"/>
              <a:gd name="T12" fmla="*/ 7757 w 21600"/>
              <a:gd name="T13" fmla="*/ 19962 h 21600"/>
              <a:gd name="T14" fmla="*/ 11429 w 21600"/>
              <a:gd name="T15" fmla="*/ 1272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2267" y="15295"/>
                </a:moveTo>
                <a:cubicBezTo>
                  <a:pt x="14212" y="14660"/>
                  <a:pt x="15529" y="12846"/>
                  <a:pt x="15529" y="10800"/>
                </a:cubicBezTo>
                <a:cubicBezTo>
                  <a:pt x="15529" y="8188"/>
                  <a:pt x="13411" y="6071"/>
                  <a:pt x="10800" y="6071"/>
                </a:cubicBezTo>
                <a:cubicBezTo>
                  <a:pt x="8188" y="6071"/>
                  <a:pt x="6071" y="8188"/>
                  <a:pt x="6071" y="10800"/>
                </a:cubicBezTo>
                <a:cubicBezTo>
                  <a:pt x="6071" y="12808"/>
                  <a:pt x="7339" y="14597"/>
                  <a:pt x="9234" y="15262"/>
                </a:cubicBezTo>
                <a:lnTo>
                  <a:pt x="7223" y="20990"/>
                </a:lnTo>
                <a:cubicBezTo>
                  <a:pt x="2896" y="19472"/>
                  <a:pt x="0" y="15386"/>
                  <a:pt x="0" y="10800"/>
                </a:cubicBezTo>
                <a:cubicBezTo>
                  <a:pt x="0" y="4835"/>
                  <a:pt x="4835" y="0"/>
                  <a:pt x="10800" y="0"/>
                </a:cubicBezTo>
                <a:cubicBezTo>
                  <a:pt x="16764" y="0"/>
                  <a:pt x="21600" y="4835"/>
                  <a:pt x="21600" y="10800"/>
                </a:cubicBezTo>
                <a:cubicBezTo>
                  <a:pt x="21600" y="15473"/>
                  <a:pt x="18594" y="19616"/>
                  <a:pt x="14152" y="21066"/>
                </a:cubicBezTo>
                <a:lnTo>
                  <a:pt x="14990" y="23633"/>
                </a:lnTo>
                <a:lnTo>
                  <a:pt x="7757" y="19962"/>
                </a:lnTo>
                <a:lnTo>
                  <a:pt x="11429" y="12728"/>
                </a:lnTo>
                <a:lnTo>
                  <a:pt x="12267" y="15295"/>
                </a:lnTo>
                <a:close/>
              </a:path>
            </a:pathLst>
          </a:custGeom>
          <a:solidFill>
            <a:srgbClr val="FABF8F">
              <a:alpha val="35001"/>
            </a:srgbClr>
          </a:solidFill>
          <a:ln w="3175">
            <a:solidFill>
              <a:srgbClr val="974706"/>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5" name="Text Box 17"/>
          <p:cNvSpPr txBox="1">
            <a:spLocks noChangeArrowheads="1"/>
          </p:cNvSpPr>
          <p:nvPr/>
        </p:nvSpPr>
        <p:spPr bwMode="auto">
          <a:xfrm>
            <a:off x="736600" y="2667000"/>
            <a:ext cx="2057400" cy="812800"/>
          </a:xfrm>
          <a:prstGeom prst="rect">
            <a:avLst/>
          </a:prstGeom>
          <a:noFill/>
          <a:ln>
            <a:noFill/>
          </a:ln>
          <a:extLst>
            <a:ext uri="{909E8E84-426E-40dd-AFC4-6F175D3DCCD1}">
              <a14:hiddenFill xmlns:a14="http://schemas.microsoft.com/office/drawing/2010/main">
                <a:solidFill>
                  <a:srgbClr val="99CC00">
                    <a:alpha val="34000"/>
                  </a:srgbClr>
                </a:solidFill>
              </a14:hiddenFill>
            </a:ext>
            <a:ext uri="{91240B29-F687-4f45-9708-019B960494DF}">
              <a14:hiddenLine xmlns:a14="http://schemas.microsoft.com/office/drawing/2010/main" w="12700">
                <a:solidFill>
                  <a:srgbClr val="FF66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What do I already know?</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What do I think I know?</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What do I want to know?</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Why do I want to know?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 name="Text Box 16"/>
          <p:cNvSpPr txBox="1">
            <a:spLocks noChangeArrowheads="1"/>
          </p:cNvSpPr>
          <p:nvPr/>
        </p:nvSpPr>
        <p:spPr bwMode="auto">
          <a:xfrm>
            <a:off x="3549650" y="1854200"/>
            <a:ext cx="1631950" cy="685800"/>
          </a:xfrm>
          <a:prstGeom prst="rect">
            <a:avLst/>
          </a:prstGeom>
          <a:noFill/>
          <a:ln>
            <a:noFill/>
          </a:ln>
          <a:extLst>
            <a:ext uri="{909E8E84-426E-40dd-AFC4-6F175D3DCCD1}">
              <a14:hiddenFill xmlns:a14="http://schemas.microsoft.com/office/drawing/2010/main">
                <a:solidFill>
                  <a:srgbClr val="99CC00">
                    <a:alpha val="30000"/>
                  </a:srgbClr>
                </a:solidFill>
              </a14:hiddenFill>
            </a:ext>
            <a:ext uri="{91240B29-F687-4f45-9708-019B960494DF}">
              <a14:hiddenLine xmlns:a14="http://schemas.microsoft.com/office/drawing/2010/main" w="12700">
                <a:solidFill>
                  <a:srgbClr val="FF66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Which are the best questions, tools and techniques?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Text Box 15"/>
          <p:cNvSpPr txBox="1">
            <a:spLocks noChangeArrowheads="1"/>
          </p:cNvSpPr>
          <p:nvPr/>
        </p:nvSpPr>
        <p:spPr bwMode="auto">
          <a:xfrm>
            <a:off x="5632450" y="4576763"/>
            <a:ext cx="2057400" cy="884237"/>
          </a:xfrm>
          <a:prstGeom prst="rect">
            <a:avLst/>
          </a:prstGeom>
          <a:noFill/>
          <a:ln>
            <a:noFill/>
          </a:ln>
          <a:extLst>
            <a:ext uri="{909E8E84-426E-40dd-AFC4-6F175D3DCCD1}">
              <a14:hiddenFill xmlns:a14="http://schemas.microsoft.com/office/drawing/2010/main">
                <a:solidFill>
                  <a:srgbClr val="99CC00">
                    <a:alpha val="30000"/>
                  </a:srgbClr>
                </a:solidFill>
              </a14:hiddenFill>
            </a:ext>
            <a:ext uri="{91240B29-F687-4f45-9708-019B960494DF}">
              <a14:hiddenLine xmlns:a14="http://schemas.microsoft.com/office/drawing/2010/main" w="12700">
                <a:solidFill>
                  <a:srgbClr val="FF66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What have we found out? </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What does it mean?</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How reliable is the evidence?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Text Box 14"/>
          <p:cNvSpPr txBox="1">
            <a:spLocks noChangeArrowheads="1"/>
          </p:cNvSpPr>
          <p:nvPr/>
        </p:nvSpPr>
        <p:spPr bwMode="auto">
          <a:xfrm>
            <a:off x="2311400" y="6216650"/>
            <a:ext cx="3429000" cy="552450"/>
          </a:xfrm>
          <a:prstGeom prst="rect">
            <a:avLst/>
          </a:prstGeom>
          <a:noFill/>
          <a:ln>
            <a:noFill/>
          </a:ln>
          <a:extLst>
            <a:ext uri="{909E8E84-426E-40dd-AFC4-6F175D3DCCD1}">
              <a14:hiddenFill xmlns:a14="http://schemas.microsoft.com/office/drawing/2010/main">
                <a:solidFill>
                  <a:srgbClr val="99CC00">
                    <a:alpha val="30000"/>
                  </a:srgbClr>
                </a:solidFill>
              </a14:hiddenFill>
            </a:ext>
            <a:ext uri="{91240B29-F687-4f45-9708-019B960494DF}">
              <a14:hiddenLine xmlns:a14="http://schemas.microsoft.com/office/drawing/2010/main" w="12700">
                <a:solidFill>
                  <a:srgbClr val="FF66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What do we do with this knowledge? Who can we share it with? And how?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Text Box 13"/>
          <p:cNvSpPr txBox="1">
            <a:spLocks noChangeArrowheads="1"/>
          </p:cNvSpPr>
          <p:nvPr/>
        </p:nvSpPr>
        <p:spPr bwMode="auto">
          <a:xfrm>
            <a:off x="381000" y="5105400"/>
            <a:ext cx="2705100" cy="712788"/>
          </a:xfrm>
          <a:prstGeom prst="rect">
            <a:avLst/>
          </a:prstGeom>
          <a:noFill/>
          <a:ln>
            <a:noFill/>
          </a:ln>
          <a:extLst>
            <a:ext uri="{909E8E84-426E-40dd-AFC4-6F175D3DCCD1}">
              <a14:hiddenFill xmlns:a14="http://schemas.microsoft.com/office/drawing/2010/main">
                <a:solidFill>
                  <a:srgbClr val="99CC00">
                    <a:alpha val="30000"/>
                  </a:srgbClr>
                </a:solidFill>
              </a14:hiddenFill>
            </a:ext>
            <a:ext uri="{91240B29-F687-4f45-9708-019B960494DF}">
              <a14:hiddenLine xmlns:a14="http://schemas.microsoft.com/office/drawing/2010/main" w="12700">
                <a:solidFill>
                  <a:srgbClr val="FF66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What have we learnt?</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What new questions do we have?</a:t>
            </a:r>
            <a:endParaRPr kumimoji="0" lang="en-US" altLang="en-US" sz="6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Where next?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Text Box 12"/>
          <p:cNvSpPr txBox="1">
            <a:spLocks noChangeArrowheads="1"/>
          </p:cNvSpPr>
          <p:nvPr/>
        </p:nvSpPr>
        <p:spPr bwMode="auto">
          <a:xfrm>
            <a:off x="1257300" y="2197100"/>
            <a:ext cx="952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984806"/>
                </a:solidFill>
                <a:effectLst/>
                <a:latin typeface="Arial" panose="020B0604020202020204" pitchFamily="34" charset="0"/>
                <a:ea typeface="Times New Roman" panose="02020603050405020304" pitchFamily="18" charset="0"/>
                <a:cs typeface="Arial" panose="020B0604020202020204" pitchFamily="34" charset="0"/>
              </a:rPr>
              <a:t>Asking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 name="Text Box 11"/>
          <p:cNvSpPr txBox="1">
            <a:spLocks noChangeArrowheads="1"/>
          </p:cNvSpPr>
          <p:nvPr/>
        </p:nvSpPr>
        <p:spPr bwMode="auto">
          <a:xfrm>
            <a:off x="3479800" y="1031875"/>
            <a:ext cx="1701800"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984806"/>
                </a:solidFill>
                <a:effectLst/>
                <a:latin typeface="Arial" panose="020B0604020202020204" pitchFamily="34" charset="0"/>
                <a:ea typeface="Times New Roman" panose="02020603050405020304" pitchFamily="18" charset="0"/>
                <a:cs typeface="Arial" panose="020B0604020202020204" pitchFamily="34" charset="0"/>
              </a:rPr>
              <a:t>Collaborating and Selecting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 name="Text Box 10"/>
          <p:cNvSpPr txBox="1">
            <a:spLocks noChangeArrowheads="1"/>
          </p:cNvSpPr>
          <p:nvPr/>
        </p:nvSpPr>
        <p:spPr bwMode="auto">
          <a:xfrm>
            <a:off x="3175000" y="5727700"/>
            <a:ext cx="18288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984806"/>
                </a:solidFill>
                <a:effectLst/>
                <a:latin typeface="Arial" panose="020B0604020202020204" pitchFamily="34" charset="0"/>
                <a:ea typeface="Times New Roman" panose="02020603050405020304" pitchFamily="18" charset="0"/>
                <a:cs typeface="Arial" panose="020B0604020202020204" pitchFamily="34" charset="0"/>
              </a:rPr>
              <a:t>Communicating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Text Box 9"/>
          <p:cNvSpPr txBox="1">
            <a:spLocks noChangeArrowheads="1"/>
          </p:cNvSpPr>
          <p:nvPr/>
        </p:nvSpPr>
        <p:spPr bwMode="auto">
          <a:xfrm>
            <a:off x="6248400" y="3908425"/>
            <a:ext cx="12954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984806"/>
                </a:solidFill>
                <a:effectLst/>
                <a:latin typeface="Arial" panose="020B0604020202020204" pitchFamily="34" charset="0"/>
                <a:ea typeface="Times New Roman" panose="02020603050405020304" pitchFamily="18" charset="0"/>
                <a:cs typeface="Arial" panose="020B0604020202020204" pitchFamily="34" charset="0"/>
              </a:rPr>
              <a:t>Reflecting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 name="Text Box 8"/>
          <p:cNvSpPr txBox="1">
            <a:spLocks noChangeArrowheads="1"/>
          </p:cNvSpPr>
          <p:nvPr/>
        </p:nvSpPr>
        <p:spPr bwMode="auto">
          <a:xfrm>
            <a:off x="622300" y="4576763"/>
            <a:ext cx="13716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984806"/>
                </a:solidFill>
                <a:effectLst/>
                <a:latin typeface="Arial" panose="020B0604020202020204" pitchFamily="34" charset="0"/>
                <a:ea typeface="Times New Roman" panose="02020603050405020304" pitchFamily="18" charset="0"/>
                <a:cs typeface="Arial" panose="020B0604020202020204" pitchFamily="34" charset="0"/>
              </a:rPr>
              <a:t>Evaluating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 name="Text Box 7"/>
          <p:cNvSpPr txBox="1">
            <a:spLocks noChangeArrowheads="1"/>
          </p:cNvSpPr>
          <p:nvPr/>
        </p:nvSpPr>
        <p:spPr bwMode="auto">
          <a:xfrm>
            <a:off x="5632450" y="1993900"/>
            <a:ext cx="95250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984806"/>
                </a:solidFill>
                <a:effectLst/>
                <a:latin typeface="Arial" panose="020B0604020202020204" pitchFamily="34" charset="0"/>
                <a:ea typeface="Times New Roman" panose="02020603050405020304" pitchFamily="18" charset="0"/>
                <a:cs typeface="Arial" panose="020B0604020202020204" pitchFamily="34" charset="0"/>
              </a:rPr>
              <a:t>Doing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Text Box 6"/>
          <p:cNvSpPr txBox="1">
            <a:spLocks noChangeArrowheads="1"/>
          </p:cNvSpPr>
          <p:nvPr/>
        </p:nvSpPr>
        <p:spPr bwMode="auto">
          <a:xfrm>
            <a:off x="5911850" y="2451100"/>
            <a:ext cx="1631950" cy="685800"/>
          </a:xfrm>
          <a:prstGeom prst="rect">
            <a:avLst/>
          </a:prstGeom>
          <a:noFill/>
          <a:ln>
            <a:noFill/>
          </a:ln>
          <a:extLst>
            <a:ext uri="{909E8E84-426E-40dd-AFC4-6F175D3DCCD1}">
              <a14:hiddenFill xmlns:a14="http://schemas.microsoft.com/office/drawing/2010/main">
                <a:solidFill>
                  <a:srgbClr val="99CC00">
                    <a:alpha val="30000"/>
                  </a:srgbClr>
                </a:solidFill>
              </a14:hiddenFill>
            </a:ext>
            <a:ext uri="{91240B29-F687-4f45-9708-019B960494DF}">
              <a14:hiddenLine xmlns:a14="http://schemas.microsoft.com/office/drawing/2010/main" w="12700">
                <a:solidFill>
                  <a:srgbClr val="FF66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Fieldwork, research, active data gathering</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AutoShape 5"/>
          <p:cNvSpPr>
            <a:spLocks noChangeArrowheads="1"/>
          </p:cNvSpPr>
          <p:nvPr/>
        </p:nvSpPr>
        <p:spPr bwMode="auto">
          <a:xfrm>
            <a:off x="-17462" y="1526580"/>
            <a:ext cx="1768475" cy="749300"/>
          </a:xfrm>
          <a:prstGeom prst="wedgeRoundRectCallout">
            <a:avLst>
              <a:gd name="adj1" fmla="val 45880"/>
              <a:gd name="adj2" fmla="val 150338"/>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Times New Roman" panose="02020603050405020304" pitchFamily="18" charset="0"/>
              </a:rPr>
              <a:t> </a:t>
            </a: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hlinkClick r:id="rId3"/>
              </a:rPr>
              <a:t>Young geographers go local</a:t>
            </a:r>
            <a:endParaRPr kumimoji="0" lang="en-US" altLang="en-US"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8" name="AutoShape 4"/>
          <p:cNvSpPr>
            <a:spLocks noChangeArrowheads="1"/>
          </p:cNvSpPr>
          <p:nvPr/>
        </p:nvSpPr>
        <p:spPr bwMode="auto">
          <a:xfrm>
            <a:off x="5740400" y="690563"/>
            <a:ext cx="1473200" cy="630237"/>
          </a:xfrm>
          <a:prstGeom prst="wedgeRoundRectCallout">
            <a:avLst>
              <a:gd name="adj1" fmla="val -64528"/>
              <a:gd name="adj2" fmla="val 181218"/>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hlinkClick r:id="rId4"/>
              </a:rPr>
              <a:t>Doing a risk assessment with pupils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 name="AutoShape 3"/>
          <p:cNvSpPr>
            <a:spLocks noChangeArrowheads="1"/>
          </p:cNvSpPr>
          <p:nvPr/>
        </p:nvSpPr>
        <p:spPr bwMode="auto">
          <a:xfrm>
            <a:off x="1866900" y="815975"/>
            <a:ext cx="1219200" cy="508000"/>
          </a:xfrm>
          <a:prstGeom prst="wedgeRoundRectCallout">
            <a:avLst>
              <a:gd name="adj1" fmla="val 78440"/>
              <a:gd name="adj2" fmla="val 161500"/>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hlinkClick r:id="rId5"/>
              </a:rPr>
              <a:t>Investigating OS maps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 name="AutoShape 2"/>
          <p:cNvSpPr>
            <a:spLocks noChangeArrowheads="1"/>
          </p:cNvSpPr>
          <p:nvPr/>
        </p:nvSpPr>
        <p:spPr bwMode="auto">
          <a:xfrm>
            <a:off x="7213600" y="1600200"/>
            <a:ext cx="1054100" cy="935038"/>
          </a:xfrm>
          <a:prstGeom prst="wedgeRoundRectCallout">
            <a:avLst>
              <a:gd name="adj1" fmla="val -117773"/>
              <a:gd name="adj2" fmla="val 8926"/>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hlinkClick r:id="rId6"/>
              </a:rPr>
              <a:t>Messy Maps</a:t>
            </a:r>
            <a:r>
              <a:rPr kumimoji="0" lang="en-US" altLang="en-US" sz="1200" b="0" i="0" u="none" strike="noStrike" cap="none" normalizeH="0" baseline="0">
                <a:ln>
                  <a:noFill/>
                </a:ln>
                <a:solidFill>
                  <a:schemeClr val="tx1"/>
                </a:solidFill>
                <a:effectLst/>
                <a:latin typeface="Arial" panose="020B0604020202020204" pitchFamily="34" charset="0"/>
                <a:ea typeface="Times New Roman" panose="02020603050405020304" pitchFamily="18" charset="0"/>
              </a:rPr>
              <a:t> and other approaches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 name="AutoShape 1"/>
          <p:cNvSpPr>
            <a:spLocks noChangeArrowheads="1"/>
          </p:cNvSpPr>
          <p:nvPr/>
        </p:nvSpPr>
        <p:spPr bwMode="auto">
          <a:xfrm>
            <a:off x="123825" y="3914180"/>
            <a:ext cx="1333500" cy="736600"/>
          </a:xfrm>
          <a:prstGeom prst="wedgeRoundRectCallout">
            <a:avLst>
              <a:gd name="adj1" fmla="val 87810"/>
              <a:gd name="adj2" fmla="val 25778"/>
              <a:gd name="adj3" fmla="val 16667"/>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Using the </a:t>
            </a: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hlinkClick r:id="rId7"/>
              </a:rPr>
              <a:t>PGQM</a:t>
            </a:r>
            <a:r>
              <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Framework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 name="Rectangle 19"/>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23" name="Rectangle 37"/>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0324631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598"/>
            <a:ext cx="8229600" cy="895234"/>
          </a:xfrm>
        </p:spPr>
        <p:txBody>
          <a:bodyPr>
            <a:noAutofit/>
          </a:bodyPr>
          <a:lstStyle/>
          <a:p>
            <a:r>
              <a:rPr lang="en-US" altLang="en-US" sz="2800" b="1" dirty="0">
                <a:latin typeface="Arial" panose="020B0604020202020204" pitchFamily="34" charset="0"/>
              </a:rPr>
              <a:t/>
            </a:r>
            <a:br>
              <a:rPr lang="en-US" altLang="en-US" sz="2800" b="1" dirty="0">
                <a:latin typeface="Arial" panose="020B0604020202020204" pitchFamily="34" charset="0"/>
              </a:rPr>
            </a:br>
            <a:r>
              <a:rPr lang="en-US" altLang="en-US" sz="2800" b="1" dirty="0">
                <a:latin typeface="Arial" panose="020B0604020202020204" pitchFamily="34" charset="0"/>
              </a:rPr>
              <a:t>So what is the process of Geographical Enquiry? </a:t>
            </a:r>
            <a:r>
              <a:rPr lang="en-US" altLang="en-US" sz="3200" b="1" dirty="0">
                <a:latin typeface="Arial" panose="020B0604020202020204" pitchFamily="34" charset="0"/>
              </a:rPr>
              <a:t/>
            </a:r>
            <a:br>
              <a:rPr lang="en-US" altLang="en-US" sz="3200" b="1" dirty="0">
                <a:latin typeface="Arial" panose="020B0604020202020204" pitchFamily="34" charset="0"/>
              </a:rPr>
            </a:br>
            <a:endParaRPr lang="en-GB" sz="3200" dirty="0"/>
          </a:p>
        </p:txBody>
      </p:sp>
      <p:sp>
        <p:nvSpPr>
          <p:cNvPr id="4" name="Rectangle 1"/>
          <p:cNvSpPr>
            <a:spLocks noGrp="1" noChangeArrowheads="1"/>
          </p:cNvSpPr>
          <p:nvPr>
            <p:ph idx="1"/>
          </p:nvPr>
        </p:nvSpPr>
        <p:spPr bwMode="auto">
          <a:xfrm>
            <a:off x="457200" y="1795484"/>
            <a:ext cx="7904728"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1" i="0" u="none" strike="noStrike" cap="none" normalizeH="0" baseline="0" dirty="0">
                <a:ln>
                  <a:noFill/>
                </a:ln>
                <a:solidFill>
                  <a:schemeClr val="tx1"/>
                </a:solidFill>
                <a:effectLst/>
                <a:latin typeface="Arial" panose="020B0604020202020204" pitchFamily="34" charset="0"/>
              </a:rPr>
              <a:t>Becoming</a:t>
            </a:r>
            <a:r>
              <a:rPr kumimoji="0" lang="en-US" altLang="en-US" sz="2800" b="1" i="0" u="none" strike="noStrike" cap="none" normalizeH="0" dirty="0">
                <a:ln>
                  <a:noFill/>
                </a:ln>
                <a:solidFill>
                  <a:schemeClr val="tx1"/>
                </a:solidFill>
                <a:effectLst/>
                <a:latin typeface="Arial" panose="020B0604020202020204" pitchFamily="34" charset="0"/>
              </a:rPr>
              <a:t> a geographical ‘researcher’</a:t>
            </a:r>
            <a:r>
              <a:rPr kumimoji="0" lang="en-US" altLang="en-US" sz="2800" b="1" i="0" u="none" strike="noStrike" cap="none" normalizeH="0" baseline="0" dirty="0">
                <a:ln>
                  <a:noFill/>
                </a:ln>
                <a:solidFill>
                  <a:schemeClr val="tx1"/>
                </a:solidFill>
                <a:effectLst/>
                <a:latin typeface="Arial" panose="020B0604020202020204" pitchFamily="34" charset="0"/>
              </a:rPr>
              <a:t>: </a:t>
            </a:r>
          </a:p>
          <a:p>
            <a:pPr marR="0" lvl="0" algn="l" defTabSz="914400" rtl="0" eaLnBrk="0" fontAlgn="base" latinLnBrk="0" hangingPunct="0">
              <a:lnSpc>
                <a:spcPct val="100000"/>
              </a:lnSpc>
              <a:spcBef>
                <a:spcPct val="0"/>
              </a:spcBef>
              <a:spcAft>
                <a:spcPct val="0"/>
              </a:spcAft>
              <a:buClrTx/>
              <a:buSzTx/>
              <a:buFontTx/>
              <a:buAutoNum type="alphaLcParenR"/>
              <a:tabLst/>
            </a:pPr>
            <a:r>
              <a:rPr kumimoji="0" lang="en-US" altLang="en-US" sz="2800" b="0" i="0" u="none" strike="noStrike" cap="none" normalizeH="0" baseline="0" dirty="0">
                <a:ln>
                  <a:noFill/>
                </a:ln>
                <a:solidFill>
                  <a:schemeClr val="tx1"/>
                </a:solidFill>
                <a:effectLst/>
                <a:latin typeface="Arial" panose="020B0604020202020204" pitchFamily="34" charset="0"/>
              </a:rPr>
              <a:t> Find data - look at a source or two</a:t>
            </a:r>
          </a:p>
          <a:p>
            <a:pPr marR="0" lvl="0" algn="l" defTabSz="914400" rtl="0" eaLnBrk="0" fontAlgn="base" latinLnBrk="0" hangingPunct="0">
              <a:lnSpc>
                <a:spcPct val="100000"/>
              </a:lnSpc>
              <a:spcBef>
                <a:spcPct val="0"/>
              </a:spcBef>
              <a:spcAft>
                <a:spcPct val="0"/>
              </a:spcAft>
              <a:buClrTx/>
              <a:buSzTx/>
              <a:buFontTx/>
              <a:buAutoNum type="alphaLcParenR"/>
              <a:tabLst/>
            </a:pPr>
            <a:r>
              <a:rPr kumimoji="0" lang="en-US" altLang="en-US" sz="2800" b="0" i="0" u="none" strike="noStrike" cap="none" normalizeH="0" baseline="0" dirty="0">
                <a:ln>
                  <a:noFill/>
                </a:ln>
                <a:solidFill>
                  <a:schemeClr val="tx1"/>
                </a:solidFill>
                <a:effectLst/>
                <a:latin typeface="Arial" panose="020B0604020202020204" pitchFamily="34" charset="0"/>
              </a:rPr>
              <a:t> Select and sort - ask questions about this material</a:t>
            </a:r>
          </a:p>
          <a:p>
            <a:pPr marR="0" lvl="0" algn="l" defTabSz="914400" rtl="0" eaLnBrk="0" fontAlgn="base" latinLnBrk="0" hangingPunct="0">
              <a:lnSpc>
                <a:spcPct val="100000"/>
              </a:lnSpc>
              <a:spcBef>
                <a:spcPct val="0"/>
              </a:spcBef>
              <a:spcAft>
                <a:spcPct val="0"/>
              </a:spcAft>
              <a:buClrTx/>
              <a:buSzTx/>
              <a:buFontTx/>
              <a:buAutoNum type="alphaLcParenR"/>
              <a:tabLst/>
            </a:pPr>
            <a:r>
              <a:rPr kumimoji="0" lang="en-US" altLang="en-US" sz="2800" b="0" i="0" u="none" strike="noStrike" cap="none" normalizeH="0" baseline="0" dirty="0">
                <a:ln>
                  <a:noFill/>
                </a:ln>
                <a:solidFill>
                  <a:schemeClr val="tx1"/>
                </a:solidFill>
                <a:effectLst/>
                <a:latin typeface="Arial" panose="020B0604020202020204" pitchFamily="34" charset="0"/>
              </a:rPr>
              <a:t> suggest a hypothesis (a possible answer) to your question/s</a:t>
            </a:r>
          </a:p>
          <a:p>
            <a:pPr marR="0" lvl="0" algn="l" defTabSz="914400" rtl="0" eaLnBrk="0" fontAlgn="base" latinLnBrk="0" hangingPunct="0">
              <a:lnSpc>
                <a:spcPct val="100000"/>
              </a:lnSpc>
              <a:spcBef>
                <a:spcPct val="0"/>
              </a:spcBef>
              <a:spcAft>
                <a:spcPct val="0"/>
              </a:spcAft>
              <a:buClrTx/>
              <a:buSzTx/>
              <a:buFontTx/>
              <a:buAutoNum type="alphaLcParenR"/>
              <a:tabLst/>
            </a:pPr>
            <a:r>
              <a:rPr kumimoji="0" lang="en-US" altLang="en-US" sz="2800" b="0" i="0" u="none" strike="noStrike" cap="none" normalizeH="0" baseline="0" dirty="0">
                <a:ln>
                  <a:noFill/>
                </a:ln>
                <a:solidFill>
                  <a:schemeClr val="tx1"/>
                </a:solidFill>
                <a:effectLst/>
                <a:latin typeface="Arial" panose="020B0604020202020204" pitchFamily="34" charset="0"/>
              </a:rPr>
              <a:t> investigate some more data/source material</a:t>
            </a:r>
          </a:p>
          <a:p>
            <a:pPr marR="0" lvl="0" algn="l" defTabSz="914400" rtl="0" eaLnBrk="0" fontAlgn="base" latinLnBrk="0" hangingPunct="0">
              <a:lnSpc>
                <a:spcPct val="100000"/>
              </a:lnSpc>
              <a:spcBef>
                <a:spcPct val="0"/>
              </a:spcBef>
              <a:spcAft>
                <a:spcPct val="0"/>
              </a:spcAft>
              <a:buClrTx/>
              <a:buSzTx/>
              <a:buFontTx/>
              <a:buAutoNum type="alphaLcParenR"/>
              <a:tabLst/>
            </a:pPr>
            <a:r>
              <a:rPr kumimoji="0" lang="en-US" altLang="en-US" sz="2800" b="0" i="0" u="none" strike="noStrike" cap="none" normalizeH="0" baseline="0" dirty="0">
                <a:ln>
                  <a:noFill/>
                </a:ln>
                <a:solidFill>
                  <a:schemeClr val="tx1"/>
                </a:solidFill>
                <a:effectLst/>
                <a:latin typeface="Arial" panose="020B0604020202020204" pitchFamily="34" charset="0"/>
              </a:rPr>
              <a:t> use this new material to test and build your hypothesis until you reach an answer you are happy with.</a:t>
            </a:r>
            <a:endParaRPr lang="en-US" altLang="en-US" sz="2800" dirty="0">
              <a:latin typeface="Arial" panose="020B0604020202020204" pitchFamily="34" charset="0"/>
            </a:endParaRPr>
          </a:p>
          <a:p>
            <a:pPr marR="0" lvl="0" algn="l" defTabSz="914400" rtl="0" eaLnBrk="0" fontAlgn="base" latinLnBrk="0" hangingPunct="0">
              <a:lnSpc>
                <a:spcPct val="100000"/>
              </a:lnSpc>
              <a:spcBef>
                <a:spcPct val="0"/>
              </a:spcBef>
              <a:spcAft>
                <a:spcPct val="0"/>
              </a:spcAft>
              <a:buClrTx/>
              <a:buSzTx/>
              <a:buFontTx/>
              <a:buAutoNum type="alphaLcParenR"/>
              <a:tabLst/>
            </a:pPr>
            <a:r>
              <a:rPr kumimoji="0" lang="en-US" altLang="en-US" sz="2800" b="0" i="0" u="none" strike="noStrike" cap="none" normalizeH="0" baseline="0" dirty="0">
                <a:ln>
                  <a:noFill/>
                </a:ln>
                <a:solidFill>
                  <a:schemeClr val="tx1"/>
                </a:solidFill>
                <a:effectLst/>
                <a:latin typeface="Arial" panose="020B0604020202020204" pitchFamily="34" charset="0"/>
              </a:rPr>
              <a:t>Record and report</a:t>
            </a:r>
          </a:p>
        </p:txBody>
      </p:sp>
    </p:spTree>
    <p:extLst>
      <p:ext uri="{BB962C8B-B14F-4D97-AF65-F5344CB8AC3E}">
        <p14:creationId xmlns:p14="http://schemas.microsoft.com/office/powerpoint/2010/main" val="2634223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1143000"/>
          </a:xfrm>
        </p:spPr>
        <p:txBody>
          <a:bodyPr>
            <a:normAutofit fontScale="90000"/>
          </a:bodyPr>
          <a:lstStyle/>
          <a:p>
            <a:r>
              <a:rPr lang="en-GB" sz="4000" b="1" dirty="0"/>
              <a:t>Mastery learning &amp; the spiral curriculum</a:t>
            </a:r>
            <a:r>
              <a:rPr lang="en-GB" b="1" dirty="0"/>
              <a:t>. </a:t>
            </a:r>
            <a:endParaRPr lang="en-GB" dirty="0"/>
          </a:p>
        </p:txBody>
      </p:sp>
      <p:sp>
        <p:nvSpPr>
          <p:cNvPr id="3" name="Content Placeholder 2"/>
          <p:cNvSpPr>
            <a:spLocks noGrp="1"/>
          </p:cNvSpPr>
          <p:nvPr>
            <p:ph idx="1"/>
          </p:nvPr>
        </p:nvSpPr>
        <p:spPr/>
        <p:txBody>
          <a:bodyPr>
            <a:normAutofit fontScale="85000" lnSpcReduction="10000"/>
          </a:bodyPr>
          <a:lstStyle/>
          <a:p>
            <a:r>
              <a:rPr lang="en-GB" dirty="0"/>
              <a:t>It is frequently acknowledged that geography benefits from a spiral approach to the curriculum, revisiting places and topics in ways that build depth of knowledge and understanding rather than a simple step-by-step process.</a:t>
            </a:r>
          </a:p>
          <a:p>
            <a:r>
              <a:rPr lang="en-GB" dirty="0"/>
              <a:t>We should plan an engaging curriculum that allows pupils to progress by providing opportunities to revisit the elements of the benchmark expectations and build on previous achievements. </a:t>
            </a:r>
          </a:p>
          <a:p>
            <a:endParaRPr lang="en-GB" dirty="0"/>
          </a:p>
        </p:txBody>
      </p:sp>
    </p:spTree>
    <p:extLst>
      <p:ext uri="{BB962C8B-B14F-4D97-AF65-F5344CB8AC3E}">
        <p14:creationId xmlns:p14="http://schemas.microsoft.com/office/powerpoint/2010/main" val="238576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 progression framework …</a:t>
            </a:r>
          </a:p>
        </p:txBody>
      </p:sp>
      <p:sp>
        <p:nvSpPr>
          <p:cNvPr id="3" name="Content Placeholder 2"/>
          <p:cNvSpPr>
            <a:spLocks noGrp="1"/>
          </p:cNvSpPr>
          <p:nvPr>
            <p:ph idx="1"/>
          </p:nvPr>
        </p:nvSpPr>
        <p:spPr/>
        <p:txBody>
          <a:bodyPr>
            <a:normAutofit/>
          </a:bodyPr>
          <a:lstStyle/>
          <a:p>
            <a:pPr marL="0" indent="0">
              <a:buNone/>
            </a:pPr>
            <a:endParaRPr lang="en-GB" dirty="0"/>
          </a:p>
          <a:p>
            <a:pPr marL="0" indent="0">
              <a:buNone/>
            </a:pPr>
            <a:r>
              <a:rPr lang="en-GB" dirty="0"/>
              <a:t>The GA has written age-related benchmark expectations for 7, 9, 11and 14 years and also linked to GCSE subject criteria. These provide a way to map out progression when planning.</a:t>
            </a:r>
          </a:p>
          <a:p>
            <a:pPr marL="0" indent="0">
              <a:buNone/>
            </a:pPr>
            <a:r>
              <a:rPr lang="en-GB" sz="2400" dirty="0">
                <a:hlinkClick r:id="rId3"/>
              </a:rPr>
              <a:t>http://www.collaborativelearning.org/18assessment.pdf</a:t>
            </a:r>
            <a:r>
              <a:rPr lang="en-GB" sz="2400" dirty="0"/>
              <a:t> </a:t>
            </a:r>
          </a:p>
        </p:txBody>
      </p:sp>
    </p:spTree>
    <p:extLst>
      <p:ext uri="{BB962C8B-B14F-4D97-AF65-F5344CB8AC3E}">
        <p14:creationId xmlns:p14="http://schemas.microsoft.com/office/powerpoint/2010/main" val="28063164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8988"/>
            <a:ext cx="8229600" cy="839812"/>
          </a:xfrm>
        </p:spPr>
        <p:txBody>
          <a:bodyPr/>
          <a:lstStyle/>
          <a:p>
            <a:pPr eaLnBrk="1" hangingPunct="1">
              <a:defRPr/>
            </a:pPr>
            <a:r>
              <a:rPr lang="en-GB" sz="4000" dirty="0"/>
              <a:t>Expectations in geography</a:t>
            </a:r>
          </a:p>
        </p:txBody>
      </p:sp>
      <p:sp>
        <p:nvSpPr>
          <p:cNvPr id="18435" name="Content Placeholder 2"/>
          <p:cNvSpPr>
            <a:spLocks noGrp="1"/>
          </p:cNvSpPr>
          <p:nvPr>
            <p:ph idx="1"/>
          </p:nvPr>
        </p:nvSpPr>
        <p:spPr>
          <a:xfrm>
            <a:off x="250825" y="1557338"/>
            <a:ext cx="8642350" cy="4967287"/>
          </a:xfrm>
        </p:spPr>
        <p:txBody>
          <a:bodyPr>
            <a:normAutofit lnSpcReduction="10000"/>
          </a:bodyPr>
          <a:lstStyle/>
          <a:p>
            <a:pPr eaLnBrk="1" hangingPunct="1"/>
            <a:r>
              <a:rPr lang="en-GB" altLang="en-US" sz="2400"/>
              <a:t>We’ve devised benchmarks for expectations at ages 7, 9, 11, 14, to 16: these reflect the three aspects of achievement and five dimensions of progress, e.g.: </a:t>
            </a:r>
          </a:p>
          <a:p>
            <a:pPr eaLnBrk="1" hangingPunct="1">
              <a:spcBef>
                <a:spcPts val="600"/>
              </a:spcBef>
              <a:buFont typeface="Wingdings 2" panose="05020102010507070707" pitchFamily="18" charset="2"/>
              <a:buNone/>
            </a:pPr>
            <a:r>
              <a:rPr lang="en-GB" altLang="en-US" sz="2400"/>
              <a:t>By the age of 7 pupils should:</a:t>
            </a:r>
          </a:p>
          <a:p>
            <a:pPr lvl="1" eaLnBrk="1" hangingPunct="1"/>
            <a:r>
              <a:rPr lang="en-GB" altLang="en-US" sz="2000"/>
              <a:t>Demonstrate simple locational knowledge about individual places and environments, in the local area, but also in the UK and wider world.</a:t>
            </a:r>
          </a:p>
          <a:p>
            <a:pPr lvl="1" eaLnBrk="1" hangingPunct="1"/>
            <a:r>
              <a:rPr lang="en-GB" altLang="en-US" sz="2000"/>
              <a:t>Show understanding by describing the places and features they study using simple geographical vocabulary, identifying some similarities and differences and simple patterns in the environment</a:t>
            </a:r>
          </a:p>
          <a:p>
            <a:pPr lvl="1" eaLnBrk="1" hangingPunct="1"/>
            <a:r>
              <a:rPr lang="en-GB" altLang="en-US" sz="2000"/>
              <a:t>Be able to investigate places and environments by asking and answering questions, making observations and using sources such as simple maps, atlases, globes, images and aerial photos</a:t>
            </a:r>
            <a:r>
              <a:rPr lang="en-GB" altLang="en-US" sz="2200"/>
              <a:t>.</a:t>
            </a:r>
          </a:p>
          <a:p>
            <a:pPr eaLnBrk="1" hangingPunct="1"/>
            <a:r>
              <a:rPr lang="en-GB" altLang="en-US" sz="2400"/>
              <a:t>Download these from: </a:t>
            </a:r>
          </a:p>
          <a:p>
            <a:pPr eaLnBrk="1" hangingPunct="1">
              <a:buFont typeface="Wingdings 2" panose="05020102010507070707" pitchFamily="18" charset="2"/>
              <a:buNone/>
            </a:pPr>
            <a:r>
              <a:rPr lang="en-GB" altLang="en-US" sz="1400">
                <a:hlinkClick r:id="rId3"/>
              </a:rPr>
              <a:t>http://www.geography.org.uk/download/GA%20NC14%20Aspects%20dimnensions%20and%20benchmarks.pdf</a:t>
            </a:r>
            <a:r>
              <a:rPr lang="en-GB" altLang="en-US" sz="1400"/>
              <a:t> </a:t>
            </a:r>
            <a:endParaRPr lang="en-GB" altLang="en-US" sz="2400"/>
          </a:p>
          <a:p>
            <a:pPr eaLnBrk="1" hangingPunct="1"/>
            <a:endParaRPr lang="en-GB" altLang="en-US"/>
          </a:p>
        </p:txBody>
      </p:sp>
      <p:sp>
        <p:nvSpPr>
          <p:cNvPr id="4" name="Footer Placeholder 3"/>
          <p:cNvSpPr>
            <a:spLocks noGrp="1"/>
          </p:cNvSpPr>
          <p:nvPr>
            <p:ph type="ftr" sz="quarter" idx="11"/>
          </p:nvPr>
        </p:nvSpPr>
        <p:spPr/>
        <p:txBody>
          <a:bodyPr/>
          <a:lstStyle/>
          <a:p>
            <a:pPr>
              <a:defRPr/>
            </a:pPr>
            <a:r>
              <a:rPr lang="en-US"/>
              <a:t>©GA 2014</a:t>
            </a:r>
          </a:p>
        </p:txBody>
      </p:sp>
    </p:spTree>
    <p:extLst>
      <p:ext uri="{BB962C8B-B14F-4D97-AF65-F5344CB8AC3E}">
        <p14:creationId xmlns:p14="http://schemas.microsoft.com/office/powerpoint/2010/main" val="2628032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solidFill>
                  <a:srgbClr val="FF0000"/>
                </a:solidFill>
              </a:rPr>
              <a:t>Who is here today? - polls</a:t>
            </a:r>
            <a:br>
              <a:rPr lang="en-US" b="1" dirty="0">
                <a:solidFill>
                  <a:srgbClr val="FF0000"/>
                </a:solidFill>
              </a:rPr>
            </a:br>
            <a:r>
              <a:rPr lang="en-US" b="1" dirty="0">
                <a:solidFill>
                  <a:srgbClr val="FF0000"/>
                </a:solidFill>
              </a:rPr>
              <a:t>slides 4 – 7 incl.</a:t>
            </a:r>
            <a:endParaRPr lang="en-GB" b="1"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32925537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Why is Geographical Enquiry </a:t>
            </a:r>
            <a:br>
              <a:rPr lang="en-GB" b="1" dirty="0"/>
            </a:br>
            <a:r>
              <a:rPr lang="en-GB" b="1" dirty="0"/>
              <a:t>so important?</a:t>
            </a:r>
            <a:br>
              <a:rPr lang="en-GB" b="1" dirty="0"/>
            </a:br>
            <a:endParaRPr lang="en-GB" dirty="0"/>
          </a:p>
        </p:txBody>
      </p:sp>
      <p:sp>
        <p:nvSpPr>
          <p:cNvPr id="3" name="Content Placeholder 2"/>
          <p:cNvSpPr>
            <a:spLocks noGrp="1"/>
          </p:cNvSpPr>
          <p:nvPr>
            <p:ph idx="1"/>
          </p:nvPr>
        </p:nvSpPr>
        <p:spPr/>
        <p:txBody>
          <a:bodyPr>
            <a:normAutofit lnSpcReduction="10000"/>
          </a:bodyPr>
          <a:lstStyle/>
          <a:p>
            <a:pPr marL="0" indent="0">
              <a:buNone/>
            </a:pPr>
            <a:r>
              <a:rPr lang="en-GB" dirty="0"/>
              <a:t>Anyone ‘doing’ geography, from pupils in primary school to those doing research and writing books, is undertaking enquiries, i.e. aiming to answer questions and deepen their knowledge and understanding. Enquiry is a cornerstone of geography, providing a common thread as children progress and mature from primary to secondary school. </a:t>
            </a:r>
          </a:p>
        </p:txBody>
      </p:sp>
    </p:spTree>
    <p:extLst>
      <p:ext uri="{BB962C8B-B14F-4D97-AF65-F5344CB8AC3E}">
        <p14:creationId xmlns:p14="http://schemas.microsoft.com/office/powerpoint/2010/main" val="28187992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
            </a:r>
            <a:br>
              <a:rPr lang="en-GB" b="1" dirty="0"/>
            </a:br>
            <a:r>
              <a:rPr lang="en-GB" b="1" dirty="0"/>
              <a:t>Geographical Enquiry’s place in mastery</a:t>
            </a:r>
            <a:br>
              <a:rPr lang="en-GB" b="1" dirty="0"/>
            </a:br>
            <a:endParaRPr lang="en-GB" dirty="0"/>
          </a:p>
        </p:txBody>
      </p:sp>
      <p:sp>
        <p:nvSpPr>
          <p:cNvPr id="3" name="Content Placeholder 2"/>
          <p:cNvSpPr>
            <a:spLocks noGrp="1"/>
          </p:cNvSpPr>
          <p:nvPr>
            <p:ph idx="1"/>
          </p:nvPr>
        </p:nvSpPr>
        <p:spPr>
          <a:xfrm>
            <a:off x="457200" y="2296892"/>
            <a:ext cx="8229600" cy="4228451"/>
          </a:xfrm>
        </p:spPr>
        <p:txBody>
          <a:bodyPr>
            <a:normAutofit fontScale="77500" lnSpcReduction="20000"/>
          </a:bodyPr>
          <a:lstStyle/>
          <a:p>
            <a:pPr marL="0" indent="0">
              <a:buNone/>
            </a:pPr>
            <a:r>
              <a:rPr lang="en-GB" dirty="0"/>
              <a:t>It’s important that the enquiry process is made explicit so that pupils can use it with </a:t>
            </a:r>
            <a:r>
              <a:rPr lang="en-GB" b="1" dirty="0"/>
              <a:t>increasing independence </a:t>
            </a:r>
            <a:r>
              <a:rPr lang="en-GB" dirty="0"/>
              <a:t>as they mature. It’s equally important that children appreciate that enquiry is a </a:t>
            </a:r>
            <a:r>
              <a:rPr lang="en-GB" b="1" dirty="0"/>
              <a:t>common thread </a:t>
            </a:r>
            <a:r>
              <a:rPr lang="en-GB" dirty="0"/>
              <a:t>in their study of geography. One reason children can find history difficult is because they constantly feel they’re starting again. They think each new topic is completely different because it features new names, terms, places etc. This new detail acts as camouflage, preventing pupils realising that they can use what they’ve learned before to help them with a new topic. In contrast the </a:t>
            </a:r>
            <a:r>
              <a:rPr lang="en-GB" b="1" dirty="0"/>
              <a:t>enquiry process </a:t>
            </a:r>
            <a:r>
              <a:rPr lang="en-GB" dirty="0"/>
              <a:t>is the same each time, regardless of the geographical topic, and children </a:t>
            </a:r>
            <a:r>
              <a:rPr lang="en-GB" b="1" dirty="0"/>
              <a:t>gain confidence </a:t>
            </a:r>
            <a:r>
              <a:rPr lang="en-GB" dirty="0"/>
              <a:t>because they know the steps to take in exploring a new topic. </a:t>
            </a:r>
          </a:p>
        </p:txBody>
      </p:sp>
    </p:spTree>
    <p:extLst>
      <p:ext uri="{BB962C8B-B14F-4D97-AF65-F5344CB8AC3E}">
        <p14:creationId xmlns:p14="http://schemas.microsoft.com/office/powerpoint/2010/main" val="13795093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598"/>
            <a:ext cx="8229600" cy="751218"/>
          </a:xfrm>
        </p:spPr>
        <p:txBody>
          <a:bodyPr>
            <a:normAutofit/>
          </a:bodyPr>
          <a:lstStyle/>
          <a:p>
            <a:r>
              <a:rPr lang="en-GB" sz="4000" b="1" dirty="0"/>
              <a:t>Remember …..</a:t>
            </a:r>
          </a:p>
        </p:txBody>
      </p:sp>
      <p:sp>
        <p:nvSpPr>
          <p:cNvPr id="3" name="Content Placeholder 2"/>
          <p:cNvSpPr>
            <a:spLocks noGrp="1"/>
          </p:cNvSpPr>
          <p:nvPr>
            <p:ph idx="1"/>
          </p:nvPr>
        </p:nvSpPr>
        <p:spPr>
          <a:xfrm>
            <a:off x="457200" y="1916832"/>
            <a:ext cx="8229600" cy="4536504"/>
          </a:xfrm>
        </p:spPr>
        <p:txBody>
          <a:bodyPr>
            <a:normAutofit fontScale="62500" lnSpcReduction="20000"/>
          </a:bodyPr>
          <a:lstStyle/>
          <a:p>
            <a:pPr>
              <a:buFont typeface="Wingdings" panose="05000000000000000000" pitchFamily="2" charset="2"/>
              <a:buChar char="Ø"/>
            </a:pPr>
            <a:r>
              <a:rPr lang="en-GB" sz="4100" dirty="0"/>
              <a:t>Enquiries’ are sometimes seen as one-off issues or items of intrigue but although they may be discrete, this is a misconception.</a:t>
            </a:r>
          </a:p>
          <a:p>
            <a:pPr marL="0" indent="0">
              <a:buNone/>
            </a:pPr>
            <a:r>
              <a:rPr lang="en-GB" sz="4100" dirty="0"/>
              <a:t> </a:t>
            </a:r>
          </a:p>
          <a:p>
            <a:pPr>
              <a:buFont typeface="Wingdings" panose="05000000000000000000" pitchFamily="2" charset="2"/>
              <a:buChar char="Ø"/>
            </a:pPr>
            <a:r>
              <a:rPr lang="en-GB" sz="4100" dirty="0"/>
              <a:t>An Enquiry can last half a term, a term or even longer.</a:t>
            </a:r>
          </a:p>
          <a:p>
            <a:pPr marL="0" indent="0">
              <a:buNone/>
            </a:pPr>
            <a:endParaRPr lang="en-GB" sz="4100" dirty="0"/>
          </a:p>
          <a:p>
            <a:pPr>
              <a:buFont typeface="Wingdings" panose="05000000000000000000" pitchFamily="2" charset="2"/>
              <a:buChar char="Ø"/>
            </a:pPr>
            <a:r>
              <a:rPr lang="en-GB" sz="4100" dirty="0"/>
              <a:t>They may begin by focussing on a single phenomenon, event or topical issue (as with the current week’s topical event/s for example) but such an enquiry is best seen as a ‘starter’, an intriguing doorway into a much more substantial and/or wide-ranging enquiry. </a:t>
            </a:r>
          </a:p>
          <a:p>
            <a:endParaRPr lang="en-GB" dirty="0"/>
          </a:p>
        </p:txBody>
      </p:sp>
    </p:spTree>
    <p:extLst>
      <p:ext uri="{BB962C8B-B14F-4D97-AF65-F5344CB8AC3E}">
        <p14:creationId xmlns:p14="http://schemas.microsoft.com/office/powerpoint/2010/main" val="14465596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304800" y="1412776"/>
            <a:ext cx="4038600" cy="5112568"/>
          </a:xfrm>
        </p:spPr>
        <p:txBody>
          <a:bodyPr>
            <a:normAutofit lnSpcReduction="10000"/>
          </a:bodyPr>
          <a:lstStyle/>
          <a:p>
            <a:pPr marL="0" indent="0">
              <a:buNone/>
            </a:pPr>
            <a:r>
              <a:rPr lang="en-GB" sz="1800" dirty="0">
                <a:solidFill>
                  <a:schemeClr val="accent1">
                    <a:lumMod val="75000"/>
                  </a:schemeClr>
                </a:solidFill>
              </a:rPr>
              <a:t>1. What is currently happening in the South Atlantic?</a:t>
            </a:r>
          </a:p>
          <a:p>
            <a:pPr marL="0" indent="0">
              <a:buNone/>
            </a:pPr>
            <a:endParaRPr lang="en-GB" sz="1800" dirty="0"/>
          </a:p>
          <a:p>
            <a:pPr marL="0" indent="0">
              <a:buNone/>
            </a:pPr>
            <a:r>
              <a:rPr lang="en-GB" sz="1800" dirty="0"/>
              <a:t>                   V</a:t>
            </a:r>
          </a:p>
          <a:p>
            <a:pPr marL="0" indent="0">
              <a:buNone/>
            </a:pPr>
            <a:endParaRPr lang="en-GB" sz="1800" dirty="0"/>
          </a:p>
          <a:p>
            <a:pPr marL="0" indent="0">
              <a:buNone/>
            </a:pPr>
            <a:r>
              <a:rPr lang="en-GB" sz="1800" dirty="0">
                <a:solidFill>
                  <a:schemeClr val="accent6">
                    <a:lumMod val="75000"/>
                  </a:schemeClr>
                </a:solidFill>
              </a:rPr>
              <a:t>2. What does this tell us about   climate and the weather?</a:t>
            </a:r>
          </a:p>
          <a:p>
            <a:pPr marL="0" indent="0">
              <a:buNone/>
            </a:pPr>
            <a:endParaRPr lang="en-GB" sz="1800" dirty="0"/>
          </a:p>
          <a:p>
            <a:pPr marL="0" indent="0">
              <a:buNone/>
            </a:pPr>
            <a:r>
              <a:rPr lang="en-GB" sz="1800" dirty="0"/>
              <a:t>                    V</a:t>
            </a:r>
          </a:p>
          <a:p>
            <a:pPr marL="0" indent="0">
              <a:buNone/>
            </a:pPr>
            <a:endParaRPr lang="en-GB" sz="1800" dirty="0"/>
          </a:p>
          <a:p>
            <a:pPr marL="0" indent="0">
              <a:buNone/>
            </a:pPr>
            <a:r>
              <a:rPr lang="en-GB" sz="1800" dirty="0">
                <a:solidFill>
                  <a:schemeClr val="bg1">
                    <a:lumMod val="50000"/>
                  </a:schemeClr>
                </a:solidFill>
              </a:rPr>
              <a:t> 3. Is there such a thing as climate  change? – if so why?                                </a:t>
            </a:r>
          </a:p>
          <a:p>
            <a:pPr marL="0" indent="0">
              <a:buNone/>
            </a:pPr>
            <a:endParaRPr lang="en-GB" sz="1800" dirty="0"/>
          </a:p>
          <a:p>
            <a:pPr marL="0" indent="0">
              <a:buNone/>
            </a:pPr>
            <a:r>
              <a:rPr lang="en-GB" sz="1800" dirty="0"/>
              <a:t>                     V</a:t>
            </a:r>
          </a:p>
          <a:p>
            <a:pPr marL="0" indent="0">
              <a:buNone/>
            </a:pPr>
            <a:endParaRPr lang="en-GB" sz="1800" dirty="0"/>
          </a:p>
          <a:p>
            <a:pPr marL="0" indent="0">
              <a:buNone/>
            </a:pPr>
            <a:r>
              <a:rPr lang="en-GB" sz="1800" dirty="0">
                <a:solidFill>
                  <a:schemeClr val="accent6">
                    <a:lumMod val="50000"/>
                  </a:schemeClr>
                </a:solidFill>
              </a:rPr>
              <a:t>4. What does climate change mean for us? </a:t>
            </a:r>
          </a:p>
          <a:p>
            <a:endParaRPr lang="en-GB" sz="1800" dirty="0"/>
          </a:p>
          <a:p>
            <a:endParaRPr lang="en-GB" sz="1800" dirty="0"/>
          </a:p>
          <a:p>
            <a:endParaRPr lang="en-GB" dirty="0"/>
          </a:p>
        </p:txBody>
      </p:sp>
      <p:pic>
        <p:nvPicPr>
          <p:cNvPr id="6" name="Content Placeholder 1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377940" y="1412776"/>
            <a:ext cx="1650444" cy="4104456"/>
          </a:xfrm>
        </p:spPr>
      </p:pic>
      <p:sp>
        <p:nvSpPr>
          <p:cNvPr id="2" name="Rectangle 1"/>
          <p:cNvSpPr/>
          <p:nvPr/>
        </p:nvSpPr>
        <p:spPr>
          <a:xfrm>
            <a:off x="467544" y="332656"/>
            <a:ext cx="6553200" cy="1015663"/>
          </a:xfrm>
          <a:prstGeom prst="rect">
            <a:avLst/>
          </a:prstGeom>
        </p:spPr>
        <p:txBody>
          <a:bodyPr wrap="square">
            <a:spAutoFit/>
          </a:bodyPr>
          <a:lstStyle/>
          <a:p>
            <a:r>
              <a:rPr lang="en-GB" sz="2000" b="1" dirty="0"/>
              <a:t>Using the iceberg story as an example - think of it as the smallest of a series of Russian dolls building a scheme of work </a:t>
            </a:r>
          </a:p>
        </p:txBody>
      </p:sp>
    </p:spTree>
    <p:extLst>
      <p:ext uri="{BB962C8B-B14F-4D97-AF65-F5344CB8AC3E}">
        <p14:creationId xmlns:p14="http://schemas.microsoft.com/office/powerpoint/2010/main" val="1736959477"/>
      </p:ext>
    </p:extLst>
  </p:cSld>
  <p:clrMapOvr>
    <a:masterClrMapping/>
  </p:clrMapOvr>
  <p:transition xmlns:p14="http://schemas.microsoft.com/office/powerpoint/2010/mai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and another thing ….</a:t>
            </a:r>
          </a:p>
        </p:txBody>
      </p:sp>
      <p:sp>
        <p:nvSpPr>
          <p:cNvPr id="3" name="Content Placeholder 2"/>
          <p:cNvSpPr>
            <a:spLocks noGrp="1"/>
          </p:cNvSpPr>
          <p:nvPr>
            <p:ph idx="1"/>
          </p:nvPr>
        </p:nvSpPr>
        <p:spPr/>
        <p:txBody>
          <a:bodyPr>
            <a:normAutofit lnSpcReduction="10000"/>
          </a:bodyPr>
          <a:lstStyle/>
          <a:p>
            <a:r>
              <a:rPr lang="en-GB" dirty="0"/>
              <a:t>We can never know, study or learn everything there is that falls under the definition of ‘geography’, topic or location – we therefore need to find ways of selecting and rationalising to make studies manageable …</a:t>
            </a:r>
          </a:p>
          <a:p>
            <a:r>
              <a:rPr lang="en-GB" dirty="0"/>
              <a:t>Enquiry provides both a rationale and a route through a wealth of content by giving focus and providing possible learning pathways. </a:t>
            </a:r>
          </a:p>
        </p:txBody>
      </p:sp>
    </p:spTree>
    <p:extLst>
      <p:ext uri="{BB962C8B-B14F-4D97-AF65-F5344CB8AC3E}">
        <p14:creationId xmlns:p14="http://schemas.microsoft.com/office/powerpoint/2010/main" val="40039640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BUT…</a:t>
            </a:r>
          </a:p>
        </p:txBody>
      </p:sp>
      <p:sp>
        <p:nvSpPr>
          <p:cNvPr id="3" name="Content Placeholder 2"/>
          <p:cNvSpPr>
            <a:spLocks noGrp="1"/>
          </p:cNvSpPr>
          <p:nvPr>
            <p:ph idx="1"/>
          </p:nvPr>
        </p:nvSpPr>
        <p:spPr/>
        <p:txBody>
          <a:bodyPr>
            <a:normAutofit fontScale="77500" lnSpcReduction="20000"/>
          </a:bodyPr>
          <a:lstStyle/>
          <a:p>
            <a:r>
              <a:rPr lang="en-GB" dirty="0"/>
              <a:t>We have to anticipate in our planning what knowledge will be required to make the most of what an enquiry has to offer. ….</a:t>
            </a:r>
          </a:p>
          <a:p>
            <a:r>
              <a:rPr lang="en-GB" dirty="0"/>
              <a:t>And then – contrive that learners are able to encounter or acquire this at appropriate points on the way through.</a:t>
            </a:r>
          </a:p>
          <a:p>
            <a:r>
              <a:rPr lang="en-GB" dirty="0"/>
              <a:t>We also need to have thought about how one topic or study relates to and builds on those that have gone before – and find ways of making that explicit to learners – essential for contextual knowledge and understanding.</a:t>
            </a:r>
          </a:p>
          <a:p>
            <a:pPr marL="0" indent="0">
              <a:buNone/>
            </a:pPr>
            <a:r>
              <a:rPr lang="en-GB" b="1" dirty="0"/>
              <a:t>SO – what are the implications for teachers’ subject knowledge?</a:t>
            </a:r>
          </a:p>
        </p:txBody>
      </p:sp>
    </p:spTree>
    <p:extLst>
      <p:ext uri="{BB962C8B-B14F-4D97-AF65-F5344CB8AC3E}">
        <p14:creationId xmlns:p14="http://schemas.microsoft.com/office/powerpoint/2010/main" val="33507077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AND ……</a:t>
            </a:r>
          </a:p>
        </p:txBody>
      </p:sp>
      <p:sp>
        <p:nvSpPr>
          <p:cNvPr id="3" name="Content Placeholder 2"/>
          <p:cNvSpPr>
            <a:spLocks noGrp="1"/>
          </p:cNvSpPr>
          <p:nvPr>
            <p:ph idx="1"/>
          </p:nvPr>
        </p:nvSpPr>
        <p:spPr/>
        <p:txBody>
          <a:bodyPr>
            <a:normAutofit fontScale="92500" lnSpcReduction="10000"/>
          </a:bodyPr>
          <a:lstStyle/>
          <a:p>
            <a:r>
              <a:rPr lang="en-GB" dirty="0"/>
              <a:t>Having a scheme of work full of enthusing enquiry questions is not enough to develop pupil’s understanding of </a:t>
            </a:r>
            <a:r>
              <a:rPr lang="en-GB" b="1" dirty="0"/>
              <a:t>ENQUIRY</a:t>
            </a:r>
            <a:r>
              <a:rPr lang="en-GB" dirty="0"/>
              <a:t> if all the posing of questions and structuring of enquiry is done by the teacher. An effective scheme must help pupils develop the ability to ask their own questions and plan their own way through enquiries, simultaneously </a:t>
            </a:r>
            <a:r>
              <a:rPr lang="en-GB" b="1" dirty="0"/>
              <a:t>using and developing their understanding of geographical enquiry</a:t>
            </a:r>
            <a:r>
              <a:rPr lang="en-GB" dirty="0"/>
              <a:t>. </a:t>
            </a:r>
          </a:p>
        </p:txBody>
      </p:sp>
    </p:spTree>
    <p:extLst>
      <p:ext uri="{BB962C8B-B14F-4D97-AF65-F5344CB8AC3E}">
        <p14:creationId xmlns:p14="http://schemas.microsoft.com/office/powerpoint/2010/main" val="18623527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Share screen – topical event/climate change enquiry</a:t>
            </a:r>
          </a:p>
        </p:txBody>
      </p:sp>
      <p:sp>
        <p:nvSpPr>
          <p:cNvPr id="3" name="Content Placeholder 2"/>
          <p:cNvSpPr>
            <a:spLocks noGrp="1"/>
          </p:cNvSpPr>
          <p:nvPr>
            <p:ph idx="1"/>
          </p:nvPr>
        </p:nvSpPr>
        <p:spPr>
          <a:xfrm>
            <a:off x="457200" y="2348880"/>
            <a:ext cx="8229600" cy="3829270"/>
          </a:xfrm>
        </p:spPr>
        <p:txBody>
          <a:bodyPr>
            <a:normAutofit/>
          </a:bodyPr>
          <a:lstStyle/>
          <a:p>
            <a:pPr marL="0" indent="0">
              <a:buNone/>
            </a:pPr>
            <a:r>
              <a:rPr lang="en-GB" dirty="0">
                <a:hlinkClick r:id="rId3"/>
              </a:rPr>
              <a:t>http://www.collaborativelearning.org/18assessment.pdf</a:t>
            </a:r>
          </a:p>
          <a:p>
            <a:pPr marL="0" indent="0">
              <a:buNone/>
            </a:pPr>
            <a:r>
              <a:rPr lang="en-GB" dirty="0"/>
              <a:t>followed by…</a:t>
            </a:r>
          </a:p>
          <a:p>
            <a:pPr marL="0" indent="0">
              <a:buNone/>
            </a:pPr>
            <a:r>
              <a:rPr lang="en-GB" dirty="0">
                <a:hlinkClick r:id="rId4"/>
              </a:rPr>
              <a:t>http://www.collaborativelearning.org/20enquiry.pdf</a:t>
            </a:r>
            <a:endParaRPr lang="en-GB" i="1" dirty="0">
              <a:solidFill>
                <a:srgbClr val="FF0000"/>
              </a:solidFill>
            </a:endParaRPr>
          </a:p>
          <a:p>
            <a:pPr marL="0" indent="0">
              <a:buNone/>
            </a:pPr>
            <a:r>
              <a:rPr lang="en-GB" sz="2800" dirty="0">
                <a:hlinkClick r:id="rId5"/>
              </a:rPr>
              <a:t>http://www.collaborativelearning.org/06enquiry.pdf</a:t>
            </a:r>
          </a:p>
          <a:p>
            <a:pPr marL="0" indent="0">
              <a:buNone/>
            </a:pPr>
            <a:endParaRPr lang="en-GB" dirty="0"/>
          </a:p>
        </p:txBody>
      </p:sp>
    </p:spTree>
    <p:extLst>
      <p:ext uri="{BB962C8B-B14F-4D97-AF65-F5344CB8AC3E}">
        <p14:creationId xmlns:p14="http://schemas.microsoft.com/office/powerpoint/2010/main" val="17280566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Beak out rooms – Discussion 2 – </a:t>
            </a:r>
            <a:br>
              <a:rPr lang="en-GB" b="1" dirty="0">
                <a:solidFill>
                  <a:srgbClr val="FF0000"/>
                </a:solidFill>
              </a:rPr>
            </a:br>
            <a:r>
              <a:rPr lang="en-GB" b="1" dirty="0">
                <a:solidFill>
                  <a:srgbClr val="FF0000"/>
                </a:solidFill>
              </a:rPr>
              <a:t>Task 1</a:t>
            </a:r>
          </a:p>
        </p:txBody>
      </p:sp>
      <p:sp>
        <p:nvSpPr>
          <p:cNvPr id="3" name="Content Placeholder 2"/>
          <p:cNvSpPr>
            <a:spLocks noGrp="1"/>
          </p:cNvSpPr>
          <p:nvPr>
            <p:ph idx="1"/>
          </p:nvPr>
        </p:nvSpPr>
        <p:spPr/>
        <p:txBody>
          <a:bodyPr/>
          <a:lstStyle/>
          <a:p>
            <a:r>
              <a:rPr lang="en-GB" dirty="0"/>
              <a:t>TASK 1 – Topical event case study (slides 40 – 43 incl.)</a:t>
            </a:r>
          </a:p>
        </p:txBody>
      </p:sp>
    </p:spTree>
    <p:extLst>
      <p:ext uri="{BB962C8B-B14F-4D97-AF65-F5344CB8AC3E}">
        <p14:creationId xmlns:p14="http://schemas.microsoft.com/office/powerpoint/2010/main" val="40476556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Links re: task 1 – topical event </a:t>
            </a:r>
            <a:br>
              <a:rPr lang="en-GB" b="1" dirty="0">
                <a:solidFill>
                  <a:srgbClr val="FF0000"/>
                </a:solidFill>
              </a:rPr>
            </a:br>
            <a:r>
              <a:rPr lang="en-GB" sz="2700" b="1" dirty="0">
                <a:solidFill>
                  <a:srgbClr val="FF0000"/>
                </a:solidFill>
              </a:rPr>
              <a:t>(this week  - floating iceberg)</a:t>
            </a:r>
          </a:p>
        </p:txBody>
      </p:sp>
      <p:sp>
        <p:nvSpPr>
          <p:cNvPr id="3" name="Content Placeholder 2"/>
          <p:cNvSpPr>
            <a:spLocks noGrp="1"/>
          </p:cNvSpPr>
          <p:nvPr>
            <p:ph idx="1"/>
          </p:nvPr>
        </p:nvSpPr>
        <p:spPr/>
        <p:txBody>
          <a:bodyPr>
            <a:normAutofit/>
          </a:bodyPr>
          <a:lstStyle/>
          <a:p>
            <a:endParaRPr lang="en-GB" dirty="0">
              <a:hlinkClick r:id="rId3"/>
            </a:endParaRPr>
          </a:p>
          <a:p>
            <a:endParaRPr lang="en-GB" dirty="0">
              <a:hlinkClick r:id="rId3"/>
            </a:endParaRPr>
          </a:p>
          <a:p>
            <a:endParaRPr lang="en-GB" dirty="0"/>
          </a:p>
        </p:txBody>
      </p:sp>
      <p:sp>
        <p:nvSpPr>
          <p:cNvPr id="4" name="Rectangle 3"/>
          <p:cNvSpPr/>
          <p:nvPr/>
        </p:nvSpPr>
        <p:spPr>
          <a:xfrm>
            <a:off x="755576" y="2492896"/>
            <a:ext cx="955454" cy="369332"/>
          </a:xfrm>
          <a:prstGeom prst="rect">
            <a:avLst/>
          </a:prstGeom>
        </p:spPr>
        <p:txBody>
          <a:bodyPr wrap="none">
            <a:spAutoFit/>
          </a:bodyPr>
          <a:lstStyle/>
          <a:p>
            <a:r>
              <a:rPr lang="en-GB" i="1" dirty="0">
                <a:solidFill>
                  <a:srgbClr val="FF0000"/>
                </a:solidFill>
              </a:rPr>
              <a:t>To do ….</a:t>
            </a:r>
          </a:p>
        </p:txBody>
      </p:sp>
    </p:spTree>
    <p:extLst>
      <p:ext uri="{BB962C8B-B14F-4D97-AF65-F5344CB8AC3E}">
        <p14:creationId xmlns:p14="http://schemas.microsoft.com/office/powerpoint/2010/main" val="3774264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POLLS - Who’s here today? - 1 </a:t>
            </a:r>
          </a:p>
        </p:txBody>
      </p:sp>
      <p:sp>
        <p:nvSpPr>
          <p:cNvPr id="3" name="Content Placeholder 2"/>
          <p:cNvSpPr>
            <a:spLocks noGrp="1"/>
          </p:cNvSpPr>
          <p:nvPr>
            <p:ph idx="1"/>
          </p:nvPr>
        </p:nvSpPr>
        <p:spPr/>
        <p:txBody>
          <a:bodyPr/>
          <a:lstStyle/>
          <a:p>
            <a:pPr marL="0" indent="0">
              <a:buNone/>
            </a:pPr>
            <a:r>
              <a:rPr lang="en-GB" dirty="0"/>
              <a:t>How long have you been subject leader for geography?</a:t>
            </a:r>
          </a:p>
          <a:p>
            <a:r>
              <a:rPr lang="en-GB" dirty="0"/>
              <a:t>5 </a:t>
            </a:r>
            <a:r>
              <a:rPr lang="en-GB" dirty="0" err="1"/>
              <a:t>yrs</a:t>
            </a:r>
            <a:r>
              <a:rPr lang="en-GB" dirty="0"/>
              <a:t> +</a:t>
            </a:r>
          </a:p>
          <a:p>
            <a:r>
              <a:rPr lang="en-GB" dirty="0"/>
              <a:t>1-5yrs</a:t>
            </a:r>
          </a:p>
          <a:p>
            <a:r>
              <a:rPr lang="en-GB" dirty="0"/>
              <a:t>Less than one year</a:t>
            </a:r>
          </a:p>
          <a:p>
            <a:r>
              <a:rPr lang="en-GB" dirty="0"/>
              <a:t>Just this term</a:t>
            </a:r>
          </a:p>
        </p:txBody>
      </p:sp>
    </p:spTree>
    <p:extLst>
      <p:ext uri="{BB962C8B-B14F-4D97-AF65-F5344CB8AC3E}">
        <p14:creationId xmlns:p14="http://schemas.microsoft.com/office/powerpoint/2010/main" val="29098874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Task 1 – enquiry case study</a:t>
            </a:r>
            <a:br>
              <a:rPr lang="en-GB" b="1" dirty="0"/>
            </a:br>
            <a:r>
              <a:rPr lang="en-GB" b="1" dirty="0"/>
              <a:t>topical or extreme weather event</a:t>
            </a:r>
          </a:p>
        </p:txBody>
      </p:sp>
      <p:sp>
        <p:nvSpPr>
          <p:cNvPr id="3" name="Content Placeholder 2"/>
          <p:cNvSpPr>
            <a:spLocks noGrp="1"/>
          </p:cNvSpPr>
          <p:nvPr>
            <p:ph idx="1"/>
          </p:nvPr>
        </p:nvSpPr>
        <p:spPr/>
        <p:txBody>
          <a:bodyPr>
            <a:normAutofit fontScale="70000" lnSpcReduction="20000"/>
          </a:bodyPr>
          <a:lstStyle/>
          <a:p>
            <a:r>
              <a:rPr lang="en-GB" b="1" dirty="0"/>
              <a:t>Review</a:t>
            </a:r>
            <a:r>
              <a:rPr lang="en-GB" dirty="0"/>
              <a:t> the climate enquiry as a scheme of work/sequence of learning </a:t>
            </a:r>
          </a:p>
          <a:p>
            <a:pPr marL="0" indent="0">
              <a:buNone/>
            </a:pPr>
            <a:r>
              <a:rPr lang="en-GB" sz="2800" dirty="0">
                <a:hlinkClick r:id="rId3"/>
              </a:rPr>
              <a:t>http://www.collaborativelearning.org/20enquiry.pdf</a:t>
            </a:r>
            <a:endParaRPr lang="en-GB" sz="2800" i="1" dirty="0">
              <a:solidFill>
                <a:srgbClr val="FF0000"/>
              </a:solidFill>
            </a:endParaRPr>
          </a:p>
          <a:p>
            <a:pPr marL="0" indent="0">
              <a:buNone/>
            </a:pPr>
            <a:endParaRPr lang="en-GB" sz="2600" i="1" dirty="0">
              <a:solidFill>
                <a:srgbClr val="FF0000"/>
              </a:solidFill>
            </a:endParaRPr>
          </a:p>
          <a:p>
            <a:r>
              <a:rPr lang="en-GB" b="1" dirty="0"/>
              <a:t>Refer</a:t>
            </a:r>
            <a:r>
              <a:rPr lang="en-GB" dirty="0"/>
              <a:t> to GA Assessment and progression framework for geography</a:t>
            </a:r>
          </a:p>
          <a:p>
            <a:pPr marL="0" indent="0">
              <a:buNone/>
            </a:pPr>
            <a:r>
              <a:rPr lang="en-GB" sz="2000" dirty="0">
                <a:hlinkClick r:id="rId4"/>
              </a:rPr>
              <a:t>http://www.collaborativelearning.org/18assessment.pdf</a:t>
            </a:r>
            <a:r>
              <a:rPr lang="en-GB" sz="2000" dirty="0"/>
              <a:t> </a:t>
            </a:r>
          </a:p>
          <a:p>
            <a:pPr marL="0" indent="0">
              <a:buNone/>
            </a:pPr>
            <a:endParaRPr lang="en-GB" sz="2000" dirty="0"/>
          </a:p>
          <a:p>
            <a:r>
              <a:rPr lang="en-GB" b="1" dirty="0"/>
              <a:t>In your groups </a:t>
            </a:r>
            <a:r>
              <a:rPr lang="en-GB" dirty="0"/>
              <a:t>– select a segment &amp; think through responses to the set of ‘deep dive’ questions on the next slide. </a:t>
            </a:r>
          </a:p>
          <a:p>
            <a:r>
              <a:rPr lang="en-GB" dirty="0"/>
              <a:t>You will be </a:t>
            </a:r>
            <a:r>
              <a:rPr lang="en-GB" b="1" dirty="0"/>
              <a:t>feeding back </a:t>
            </a:r>
            <a:r>
              <a:rPr lang="en-GB" dirty="0"/>
              <a:t>on those aspects in bold so spend more time on them…</a:t>
            </a:r>
          </a:p>
          <a:p>
            <a:endParaRPr lang="en-GB" i="1" dirty="0">
              <a:solidFill>
                <a:srgbClr val="FF0000"/>
              </a:solidFill>
            </a:endParaRPr>
          </a:p>
        </p:txBody>
      </p:sp>
    </p:spTree>
    <p:extLst>
      <p:ext uri="{BB962C8B-B14F-4D97-AF65-F5344CB8AC3E}">
        <p14:creationId xmlns:p14="http://schemas.microsoft.com/office/powerpoint/2010/main" val="4831770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2"/>
          <p:cNvSpPr>
            <a:spLocks noGrp="1"/>
          </p:cNvSpPr>
          <p:nvPr>
            <p:ph type="title"/>
          </p:nvPr>
        </p:nvSpPr>
        <p:spPr bwMode="auto">
          <a:xfrm>
            <a:off x="0" y="333375"/>
            <a:ext cx="9144000" cy="7191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90000"/>
          </a:bodyPr>
          <a:lstStyle/>
          <a:p>
            <a:r>
              <a:rPr lang="en-GB" altLang="en-US" b="1" dirty="0"/>
              <a:t>Deep Dive type questions…(</a:t>
            </a:r>
            <a:r>
              <a:rPr lang="en-GB" altLang="en-US" b="1" dirty="0" err="1"/>
              <a:t>viz.Ofsted</a:t>
            </a:r>
            <a:r>
              <a:rPr lang="en-GB" altLang="en-US" b="1" dirty="0"/>
              <a:t>)</a:t>
            </a:r>
          </a:p>
        </p:txBody>
      </p:sp>
      <p:sp>
        <p:nvSpPr>
          <p:cNvPr id="2" name="Rectangle 1"/>
          <p:cNvSpPr/>
          <p:nvPr/>
        </p:nvSpPr>
        <p:spPr>
          <a:xfrm>
            <a:off x="251520" y="1471541"/>
            <a:ext cx="8640960" cy="5189113"/>
          </a:xfrm>
          <a:prstGeom prst="rect">
            <a:avLst/>
          </a:prstGeom>
        </p:spPr>
        <p:txBody>
          <a:bodyPr wrap="square">
            <a:spAutoFit/>
          </a:bodyPr>
          <a:lstStyle/>
          <a:p>
            <a:pPr marL="342900" indent="-342900">
              <a:spcBef>
                <a:spcPct val="20000"/>
              </a:spcBef>
              <a:buClr>
                <a:srgbClr val="FF6600"/>
              </a:buClr>
              <a:buFont typeface="Arial" panose="020B0604020202020204" pitchFamily="34" charset="0"/>
              <a:buChar char="•"/>
            </a:pPr>
            <a:r>
              <a:rPr lang="en-US" sz="2400" dirty="0"/>
              <a:t>How well is a series of lessons sequenced within the intended curriculum </a:t>
            </a:r>
            <a:r>
              <a:rPr lang="en-US" sz="2400" b="1" dirty="0"/>
              <a:t>and how well do they provide purposeful opportunities for pupils’ progression </a:t>
            </a:r>
            <a:r>
              <a:rPr lang="en-US" sz="2400" dirty="0"/>
              <a:t>through it?</a:t>
            </a:r>
            <a:endParaRPr lang="en-GB" altLang="en-US" sz="2400" dirty="0"/>
          </a:p>
          <a:p>
            <a:pPr marL="342900" indent="-342900">
              <a:spcBef>
                <a:spcPct val="20000"/>
              </a:spcBef>
              <a:buClr>
                <a:srgbClr val="FF6600"/>
              </a:buClr>
              <a:buFont typeface="Arial" panose="020B0604020202020204" pitchFamily="34" charset="0"/>
              <a:buChar char="•"/>
            </a:pPr>
            <a:r>
              <a:rPr lang="en-GB" sz="2400" dirty="0">
                <a:solidFill>
                  <a:prstClr val="black"/>
                </a:solidFill>
              </a:rPr>
              <a:t>What is the </a:t>
            </a:r>
            <a:r>
              <a:rPr lang="en-GB" sz="2400" b="1" dirty="0">
                <a:solidFill>
                  <a:prstClr val="black"/>
                </a:solidFill>
              </a:rPr>
              <a:t>purpose </a:t>
            </a:r>
            <a:r>
              <a:rPr lang="en-GB" sz="2400" dirty="0">
                <a:solidFill>
                  <a:prstClr val="black"/>
                </a:solidFill>
              </a:rPr>
              <a:t>of a lesson or task, </a:t>
            </a:r>
            <a:r>
              <a:rPr lang="en-GB" sz="2400" b="1" dirty="0">
                <a:solidFill>
                  <a:prstClr val="black"/>
                </a:solidFill>
              </a:rPr>
              <a:t>how does it fit into a sequence of lessons over time, and what do pupils already know and understand. </a:t>
            </a:r>
            <a:endParaRPr lang="en-GB" sz="2400" dirty="0">
              <a:solidFill>
                <a:prstClr val="black"/>
              </a:solidFill>
            </a:endParaRPr>
          </a:p>
          <a:p>
            <a:pPr marL="342900" indent="-342900">
              <a:spcBef>
                <a:spcPct val="20000"/>
              </a:spcBef>
              <a:buClr>
                <a:srgbClr val="FF6600"/>
              </a:buClr>
              <a:buFont typeface="Arial" panose="020B0604020202020204" pitchFamily="34" charset="0"/>
              <a:buChar char="•"/>
            </a:pPr>
            <a:r>
              <a:rPr lang="en-GB" sz="2400" dirty="0">
                <a:solidFill>
                  <a:prstClr val="black"/>
                </a:solidFill>
                <a:latin typeface="Calibri"/>
              </a:rPr>
              <a:t>How are teachers supported to both develop their subject knowledge alongside pedagogical knowledge </a:t>
            </a:r>
            <a:r>
              <a:rPr lang="en-GB" sz="2400" dirty="0">
                <a:solidFill>
                  <a:prstClr val="black"/>
                </a:solidFill>
              </a:rPr>
              <a:t>and to teach the component knowledge leading to NC outcomes?</a:t>
            </a:r>
          </a:p>
          <a:p>
            <a:pPr marL="342900" lvl="0" indent="-342900" fontAlgn="auto">
              <a:spcBef>
                <a:spcPct val="20000"/>
              </a:spcBef>
              <a:spcAft>
                <a:spcPts val="0"/>
              </a:spcAft>
              <a:buClr>
                <a:srgbClr val="FF6600"/>
              </a:buClr>
              <a:buFont typeface="Arial" panose="020B0604020202020204" pitchFamily="34" charset="0"/>
              <a:buChar char="•"/>
            </a:pPr>
            <a:r>
              <a:rPr lang="en-GB" sz="2400" dirty="0">
                <a:solidFill>
                  <a:prstClr val="black"/>
                </a:solidFill>
                <a:latin typeface="Calibri"/>
              </a:rPr>
              <a:t> How are teachers supported to ask specific questions related to the school curriculum content? … e.g. ‘</a:t>
            </a:r>
            <a:r>
              <a:rPr lang="en-GB" sz="2400" b="1" dirty="0">
                <a:solidFill>
                  <a:prstClr val="black"/>
                </a:solidFill>
                <a:latin typeface="Calibri"/>
              </a:rPr>
              <a:t>give me an example of something that is a taught in Y2 that is built on in Y4 and Y6</a:t>
            </a:r>
            <a:r>
              <a:rPr lang="en-GB" sz="2400" dirty="0">
                <a:solidFill>
                  <a:prstClr val="black"/>
                </a:solidFill>
                <a:latin typeface="Calibri"/>
              </a:rPr>
              <a:t>’</a:t>
            </a:r>
          </a:p>
          <a:p>
            <a:pPr marL="342900" lvl="0" indent="-342900" fontAlgn="auto">
              <a:spcBef>
                <a:spcPct val="20000"/>
              </a:spcBef>
              <a:spcAft>
                <a:spcPts val="0"/>
              </a:spcAft>
              <a:buClr>
                <a:srgbClr val="FF6600"/>
              </a:buClr>
              <a:buFont typeface="Arial" panose="020B0604020202020204" pitchFamily="34" charset="0"/>
              <a:buChar char="•"/>
            </a:pPr>
            <a:r>
              <a:rPr lang="en-GB" sz="2400" b="1" dirty="0">
                <a:solidFill>
                  <a:prstClr val="black"/>
                </a:solidFill>
                <a:latin typeface="Calibri"/>
              </a:rPr>
              <a:t>How have you built on learning in Y3? …  in Y5</a:t>
            </a:r>
            <a:r>
              <a:rPr lang="en-GB" sz="2400" dirty="0">
                <a:solidFill>
                  <a:prstClr val="black"/>
                </a:solidFill>
                <a:latin typeface="Calibri"/>
              </a:rPr>
              <a:t>? </a:t>
            </a:r>
          </a:p>
        </p:txBody>
      </p:sp>
    </p:spTree>
    <p:extLst>
      <p:ext uri="{BB962C8B-B14F-4D97-AF65-F5344CB8AC3E}">
        <p14:creationId xmlns:p14="http://schemas.microsoft.com/office/powerpoint/2010/main" val="11131029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598"/>
            <a:ext cx="8229600" cy="967242"/>
          </a:xfrm>
        </p:spPr>
        <p:txBody>
          <a:bodyPr/>
          <a:lstStyle/>
          <a:p>
            <a:r>
              <a:rPr lang="en-GB" b="1" dirty="0"/>
              <a:t>Task resources</a:t>
            </a:r>
          </a:p>
        </p:txBody>
      </p:sp>
      <p:sp>
        <p:nvSpPr>
          <p:cNvPr id="3" name="Content Placeholder 2"/>
          <p:cNvSpPr>
            <a:spLocks noGrp="1"/>
          </p:cNvSpPr>
          <p:nvPr>
            <p:ph idx="1"/>
          </p:nvPr>
        </p:nvSpPr>
        <p:spPr/>
        <p:txBody>
          <a:bodyPr>
            <a:normAutofit fontScale="92500" lnSpcReduction="20000"/>
          </a:bodyPr>
          <a:lstStyle/>
          <a:p>
            <a:pPr marL="0" indent="0">
              <a:buNone/>
            </a:pPr>
            <a:r>
              <a:rPr lang="en-GB" b="1" dirty="0"/>
              <a:t>Resources</a:t>
            </a:r>
          </a:p>
          <a:p>
            <a:r>
              <a:rPr lang="en-GB" dirty="0"/>
              <a:t>Likely focused ‘deep dive’ questions posed by inspectors (previous slide no 41)</a:t>
            </a:r>
          </a:p>
          <a:p>
            <a:r>
              <a:rPr lang="en-GB" dirty="0"/>
              <a:t>Assessment and progression framework for geography document</a:t>
            </a:r>
          </a:p>
          <a:p>
            <a:pPr marL="0" indent="0">
              <a:buNone/>
            </a:pPr>
            <a:r>
              <a:rPr lang="en-GB" sz="2200" dirty="0">
                <a:hlinkClick r:id="rId3"/>
              </a:rPr>
              <a:t>http://www.collaborativelearning.org/18assessment.pdf</a:t>
            </a:r>
            <a:r>
              <a:rPr lang="en-GB" sz="2200" dirty="0"/>
              <a:t> </a:t>
            </a:r>
          </a:p>
          <a:p>
            <a:endParaRPr lang="en-GB" sz="2200" dirty="0"/>
          </a:p>
          <a:p>
            <a:r>
              <a:rPr lang="en-GB" dirty="0"/>
              <a:t>Topical event enquiry/sequence of work</a:t>
            </a:r>
          </a:p>
          <a:p>
            <a:r>
              <a:rPr lang="en-GB" sz="2200" dirty="0">
                <a:hlinkClick r:id="rId4"/>
              </a:rPr>
              <a:t>http://www.collaborativelearning.org/20enquiry.pdf</a:t>
            </a:r>
            <a:endParaRPr lang="en-GB" sz="2200" i="1" dirty="0">
              <a:solidFill>
                <a:srgbClr val="FF0000"/>
              </a:solidFill>
            </a:endParaRPr>
          </a:p>
          <a:p>
            <a:endParaRPr lang="en-GB" sz="2600" i="1" dirty="0">
              <a:solidFill>
                <a:srgbClr val="FF0000"/>
              </a:solidFill>
            </a:endParaRPr>
          </a:p>
        </p:txBody>
      </p:sp>
    </p:spTree>
    <p:extLst>
      <p:ext uri="{BB962C8B-B14F-4D97-AF65-F5344CB8AC3E}">
        <p14:creationId xmlns:p14="http://schemas.microsoft.com/office/powerpoint/2010/main" val="353179188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21598"/>
            <a:ext cx="8229600" cy="751218"/>
          </a:xfrm>
        </p:spPr>
        <p:txBody>
          <a:bodyPr>
            <a:normAutofit fontScale="90000"/>
          </a:bodyPr>
          <a:lstStyle/>
          <a:p>
            <a:r>
              <a:rPr lang="en-GB" dirty="0"/>
              <a:t>Book/pupils’ work scrutiny - indicators</a:t>
            </a:r>
          </a:p>
        </p:txBody>
      </p:sp>
      <p:sp>
        <p:nvSpPr>
          <p:cNvPr id="3" name="Content Placeholder 2"/>
          <p:cNvSpPr>
            <a:spLocks noGrp="1"/>
          </p:cNvSpPr>
          <p:nvPr>
            <p:ph idx="1"/>
          </p:nvPr>
        </p:nvSpPr>
        <p:spPr/>
        <p:txBody>
          <a:bodyPr/>
          <a:lstStyle/>
          <a:p>
            <a:pPr marL="0" indent="0">
              <a:buNone/>
            </a:pPr>
            <a:endParaRPr lang="en-GB" dirty="0"/>
          </a:p>
        </p:txBody>
      </p:sp>
      <p:pic>
        <p:nvPicPr>
          <p:cNvPr id="4" name="Picture 3"/>
          <p:cNvPicPr>
            <a:picLocks noChangeAspect="1"/>
          </p:cNvPicPr>
          <p:nvPr/>
        </p:nvPicPr>
        <p:blipFill>
          <a:blip r:embed="rId3"/>
          <a:stretch>
            <a:fillRect/>
          </a:stretch>
        </p:blipFill>
        <p:spPr>
          <a:xfrm>
            <a:off x="457200" y="1772816"/>
            <a:ext cx="8260547" cy="4353347"/>
          </a:xfrm>
          <a:prstGeom prst="rect">
            <a:avLst/>
          </a:prstGeom>
        </p:spPr>
      </p:pic>
    </p:spTree>
    <p:extLst>
      <p:ext uri="{BB962C8B-B14F-4D97-AF65-F5344CB8AC3E}">
        <p14:creationId xmlns:p14="http://schemas.microsoft.com/office/powerpoint/2010/main" val="413517048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Feedback - TASK 1 –topical (weather-related) event case study</a:t>
            </a:r>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10487778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Collaborative Learning Project - – Stuart Scott</a:t>
            </a:r>
          </a:p>
        </p:txBody>
      </p:sp>
      <p:sp>
        <p:nvSpPr>
          <p:cNvPr id="3" name="Content Placeholder 2"/>
          <p:cNvSpPr>
            <a:spLocks noGrp="1"/>
          </p:cNvSpPr>
          <p:nvPr>
            <p:ph idx="1"/>
          </p:nvPr>
        </p:nvSpPr>
        <p:spPr/>
        <p:txBody>
          <a:bodyPr/>
          <a:lstStyle/>
          <a:p>
            <a:pPr marL="0" indent="0">
              <a:buNone/>
            </a:pPr>
            <a:r>
              <a:rPr lang="en-GB" sz="2800" dirty="0">
                <a:hlinkClick r:id="rId2"/>
              </a:rPr>
              <a:t>http://www.collaborativelearning.org/activities.html</a:t>
            </a:r>
            <a:endParaRPr lang="en-GB" sz="2800" dirty="0"/>
          </a:p>
          <a:p>
            <a:pPr marL="0" indent="0">
              <a:buNone/>
            </a:pPr>
            <a:r>
              <a:rPr lang="en-GB" sz="3600" b="1" dirty="0"/>
              <a:t>works in progress and planned:</a:t>
            </a:r>
          </a:p>
          <a:p>
            <a:endParaRPr lang="en-GB" b="1" dirty="0"/>
          </a:p>
          <a:p>
            <a:r>
              <a:rPr lang="en-GB" dirty="0"/>
              <a:t>Effects of covid19  …… science and …. </a:t>
            </a:r>
            <a:r>
              <a:rPr lang="en-GB" b="1" dirty="0"/>
              <a:t>geography</a:t>
            </a:r>
          </a:p>
        </p:txBody>
      </p:sp>
    </p:spTree>
    <p:extLst>
      <p:ext uri="{BB962C8B-B14F-4D97-AF65-F5344CB8AC3E}">
        <p14:creationId xmlns:p14="http://schemas.microsoft.com/office/powerpoint/2010/main" val="25590670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Beak out rooms – Discussion 3 – </a:t>
            </a:r>
            <a:br>
              <a:rPr lang="en-GB" b="1" dirty="0">
                <a:solidFill>
                  <a:srgbClr val="FF0000"/>
                </a:solidFill>
              </a:rPr>
            </a:br>
            <a:r>
              <a:rPr lang="en-GB" b="1" dirty="0">
                <a:solidFill>
                  <a:srgbClr val="FF0000"/>
                </a:solidFill>
              </a:rPr>
              <a:t>Task 2</a:t>
            </a:r>
            <a:endParaRPr lang="en-GB" dirty="0"/>
          </a:p>
        </p:txBody>
      </p:sp>
      <p:sp>
        <p:nvSpPr>
          <p:cNvPr id="3" name="Content Placeholder 2"/>
          <p:cNvSpPr>
            <a:spLocks noGrp="1"/>
          </p:cNvSpPr>
          <p:nvPr>
            <p:ph idx="1"/>
          </p:nvPr>
        </p:nvSpPr>
        <p:spPr/>
        <p:txBody>
          <a:bodyPr/>
          <a:lstStyle/>
          <a:p>
            <a:r>
              <a:rPr lang="en-GB" b="1" dirty="0"/>
              <a:t>the locality since covid19</a:t>
            </a:r>
            <a:r>
              <a:rPr lang="en-GB" dirty="0"/>
              <a:t> – case study (slides 48 &amp; 49)</a:t>
            </a:r>
          </a:p>
        </p:txBody>
      </p:sp>
    </p:spTree>
    <p:extLst>
      <p:ext uri="{BB962C8B-B14F-4D97-AF65-F5344CB8AC3E}">
        <p14:creationId xmlns:p14="http://schemas.microsoft.com/office/powerpoint/2010/main" val="18202037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Links re: task 2 – locality &amp; covid19 </a:t>
            </a:r>
          </a:p>
        </p:txBody>
      </p:sp>
      <p:sp>
        <p:nvSpPr>
          <p:cNvPr id="3" name="Content Placeholder 2"/>
          <p:cNvSpPr>
            <a:spLocks noGrp="1"/>
          </p:cNvSpPr>
          <p:nvPr>
            <p:ph idx="1"/>
          </p:nvPr>
        </p:nvSpPr>
        <p:spPr/>
        <p:txBody>
          <a:bodyPr>
            <a:normAutofit/>
          </a:bodyPr>
          <a:lstStyle/>
          <a:p>
            <a:r>
              <a:rPr lang="en-GB" sz="2800" dirty="0">
                <a:hlinkClick r:id="rId3"/>
              </a:rPr>
              <a:t>http://www.collaborativelearning.org/19enquiry.pdf</a:t>
            </a:r>
            <a:r>
              <a:rPr lang="en-GB" sz="2800" dirty="0"/>
              <a:t> </a:t>
            </a:r>
          </a:p>
          <a:p>
            <a:r>
              <a:rPr lang="en-GB" i="1" dirty="0">
                <a:solidFill>
                  <a:srgbClr val="FF0000"/>
                </a:solidFill>
              </a:rPr>
              <a:t>To do ….</a:t>
            </a:r>
          </a:p>
        </p:txBody>
      </p:sp>
    </p:spTree>
    <p:extLst>
      <p:ext uri="{BB962C8B-B14F-4D97-AF65-F5344CB8AC3E}">
        <p14:creationId xmlns:p14="http://schemas.microsoft.com/office/powerpoint/2010/main" val="13690735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4704"/>
            <a:ext cx="8229600" cy="1080120"/>
          </a:xfrm>
        </p:spPr>
        <p:txBody>
          <a:bodyPr>
            <a:normAutofit fontScale="90000"/>
          </a:bodyPr>
          <a:lstStyle/>
          <a:p>
            <a:r>
              <a:rPr lang="en-GB" sz="3600" b="1" dirty="0"/>
              <a:t>Task 2 - Case study – Covid19 and the changing locality</a:t>
            </a:r>
          </a:p>
        </p:txBody>
      </p:sp>
      <p:sp>
        <p:nvSpPr>
          <p:cNvPr id="3" name="Content Placeholder 2"/>
          <p:cNvSpPr>
            <a:spLocks noGrp="1"/>
          </p:cNvSpPr>
          <p:nvPr>
            <p:ph idx="1"/>
          </p:nvPr>
        </p:nvSpPr>
        <p:spPr>
          <a:xfrm>
            <a:off x="457200" y="1844824"/>
            <a:ext cx="8229600" cy="4608512"/>
          </a:xfrm>
        </p:spPr>
        <p:txBody>
          <a:bodyPr>
            <a:normAutofit fontScale="85000" lnSpcReduction="20000"/>
          </a:bodyPr>
          <a:lstStyle/>
          <a:p>
            <a:r>
              <a:rPr lang="en-GB" sz="3300" dirty="0"/>
              <a:t>Workshop activity on </a:t>
            </a:r>
            <a:r>
              <a:rPr lang="en-GB" sz="3300" b="1" dirty="0"/>
              <a:t>how the locality has changed since March</a:t>
            </a:r>
            <a:r>
              <a:rPr lang="en-GB" sz="3300" dirty="0"/>
              <a:t> – outline for a sequence of work/enquiry. </a:t>
            </a:r>
          </a:p>
          <a:p>
            <a:endParaRPr lang="en-GB" sz="3300" dirty="0"/>
          </a:p>
          <a:p>
            <a:r>
              <a:rPr lang="en-GB" sz="3300" dirty="0"/>
              <a:t>Choose  a year group or key stage to focus on.</a:t>
            </a:r>
          </a:p>
          <a:p>
            <a:pPr marL="0" indent="0">
              <a:buNone/>
            </a:pPr>
            <a:endParaRPr lang="en-GB" sz="3300" dirty="0"/>
          </a:p>
          <a:p>
            <a:r>
              <a:rPr lang="en-GB" sz="3300" dirty="0"/>
              <a:t>Can you ‘chart’ an enquiry/sequence of work along the lines of the ‘Russian dolls’ climate change enquiry example? </a:t>
            </a:r>
          </a:p>
          <a:p>
            <a:pPr marL="0" indent="0">
              <a:buNone/>
            </a:pPr>
            <a:endParaRPr lang="en-GB" sz="3300" dirty="0"/>
          </a:p>
          <a:p>
            <a:r>
              <a:rPr lang="en-GB" sz="3300" dirty="0"/>
              <a:t>What could the scope of such an enquiry be?</a:t>
            </a:r>
          </a:p>
          <a:p>
            <a:endParaRPr lang="en-GB" dirty="0">
              <a:solidFill>
                <a:srgbClr val="FF0000"/>
              </a:solidFill>
            </a:endParaRPr>
          </a:p>
        </p:txBody>
      </p:sp>
    </p:spTree>
    <p:extLst>
      <p:ext uri="{BB962C8B-B14F-4D97-AF65-F5344CB8AC3E}">
        <p14:creationId xmlns:p14="http://schemas.microsoft.com/office/powerpoint/2010/main" val="398679547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Re: locality and </a:t>
            </a:r>
            <a:r>
              <a:rPr lang="en-GB" b="1" dirty="0" err="1"/>
              <a:t>covid</a:t>
            </a:r>
            <a:r>
              <a:rPr lang="en-GB" b="1" dirty="0"/>
              <a:t> - resources</a:t>
            </a:r>
          </a:p>
        </p:txBody>
      </p:sp>
      <p:sp>
        <p:nvSpPr>
          <p:cNvPr id="3" name="Content Placeholder 2"/>
          <p:cNvSpPr>
            <a:spLocks noGrp="1"/>
          </p:cNvSpPr>
          <p:nvPr>
            <p:ph idx="1"/>
          </p:nvPr>
        </p:nvSpPr>
        <p:spPr/>
        <p:txBody>
          <a:bodyPr>
            <a:normAutofit/>
          </a:bodyPr>
          <a:lstStyle/>
          <a:p>
            <a:r>
              <a:rPr lang="en-GB" dirty="0">
                <a:hlinkClick r:id="rId3"/>
              </a:rPr>
              <a:t>http://www.live.co.uk/retail-consumer/list-shops-fallen-administration-2020-18177619</a:t>
            </a:r>
            <a:endParaRPr lang="en-GB" dirty="0"/>
          </a:p>
          <a:p>
            <a:r>
              <a:rPr lang="en-GB" i="1" dirty="0">
                <a:solidFill>
                  <a:srgbClr val="FF0000"/>
                </a:solidFill>
              </a:rPr>
              <a:t>More to add….. </a:t>
            </a:r>
          </a:p>
        </p:txBody>
      </p:sp>
    </p:spTree>
    <p:extLst>
      <p:ext uri="{BB962C8B-B14F-4D97-AF65-F5344CB8AC3E}">
        <p14:creationId xmlns:p14="http://schemas.microsoft.com/office/powerpoint/2010/main" val="4280292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POLLS - Who’s here today? - 2</a:t>
            </a:r>
            <a:endParaRPr lang="en-GB" b="1" dirty="0"/>
          </a:p>
        </p:txBody>
      </p:sp>
      <p:sp>
        <p:nvSpPr>
          <p:cNvPr id="3" name="Content Placeholder 2"/>
          <p:cNvSpPr>
            <a:spLocks noGrp="1"/>
          </p:cNvSpPr>
          <p:nvPr>
            <p:ph idx="1"/>
          </p:nvPr>
        </p:nvSpPr>
        <p:spPr/>
        <p:txBody>
          <a:bodyPr/>
          <a:lstStyle/>
          <a:p>
            <a:pPr marL="0" indent="0">
              <a:buNone/>
            </a:pPr>
            <a:r>
              <a:rPr lang="en-GB" dirty="0"/>
              <a:t>Which key stages do you have responsibility for?</a:t>
            </a:r>
          </a:p>
          <a:p>
            <a:r>
              <a:rPr lang="en-GB" dirty="0"/>
              <a:t>EYFS + KS1</a:t>
            </a:r>
          </a:p>
          <a:p>
            <a:r>
              <a:rPr lang="en-GB" dirty="0"/>
              <a:t>KS1 only</a:t>
            </a:r>
          </a:p>
          <a:p>
            <a:r>
              <a:rPr lang="en-GB" dirty="0"/>
              <a:t>KS2 only</a:t>
            </a:r>
          </a:p>
          <a:p>
            <a:r>
              <a:rPr lang="en-GB" dirty="0"/>
              <a:t>KS 1 &amp; 2</a:t>
            </a:r>
          </a:p>
          <a:p>
            <a:r>
              <a:rPr lang="en-GB" dirty="0"/>
              <a:t>All key stages</a:t>
            </a:r>
          </a:p>
        </p:txBody>
      </p:sp>
    </p:spTree>
    <p:extLst>
      <p:ext uri="{BB962C8B-B14F-4D97-AF65-F5344CB8AC3E}">
        <p14:creationId xmlns:p14="http://schemas.microsoft.com/office/powerpoint/2010/main" val="16980764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FF0000"/>
                </a:solidFill>
              </a:rPr>
              <a:t>Feedback - TASK 2 – the locality since covid19 case study</a:t>
            </a:r>
            <a:endParaRPr lang="en-GB" dirty="0"/>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40949209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Priorities for next time …. Whole group discussion</a:t>
            </a:r>
          </a:p>
        </p:txBody>
      </p:sp>
      <p:sp>
        <p:nvSpPr>
          <p:cNvPr id="3" name="Content Placeholder 2"/>
          <p:cNvSpPr>
            <a:spLocks noGrp="1"/>
          </p:cNvSpPr>
          <p:nvPr>
            <p:ph idx="1"/>
          </p:nvPr>
        </p:nvSpPr>
        <p:spPr/>
        <p:txBody>
          <a:bodyPr/>
          <a:lstStyle/>
          <a:p>
            <a:endParaRPr lang="en-GB" dirty="0"/>
          </a:p>
        </p:txBody>
      </p:sp>
    </p:spTree>
    <p:extLst>
      <p:ext uri="{BB962C8B-B14F-4D97-AF65-F5344CB8AC3E}">
        <p14:creationId xmlns:p14="http://schemas.microsoft.com/office/powerpoint/2010/main" val="2581306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POLLS - Who’s here today? - 3</a:t>
            </a:r>
            <a:endParaRPr lang="en-GB" b="1" dirty="0"/>
          </a:p>
        </p:txBody>
      </p:sp>
      <p:sp>
        <p:nvSpPr>
          <p:cNvPr id="3" name="Content Placeholder 2"/>
          <p:cNvSpPr>
            <a:spLocks noGrp="1"/>
          </p:cNvSpPr>
          <p:nvPr>
            <p:ph idx="1"/>
          </p:nvPr>
        </p:nvSpPr>
        <p:spPr>
          <a:xfrm>
            <a:off x="457200" y="2276872"/>
            <a:ext cx="8229600" cy="3829270"/>
          </a:xfrm>
        </p:spPr>
        <p:txBody>
          <a:bodyPr/>
          <a:lstStyle/>
          <a:p>
            <a:r>
              <a:rPr lang="en-GB" dirty="0"/>
              <a:t>When did your own geography education stop?</a:t>
            </a:r>
          </a:p>
          <a:p>
            <a:r>
              <a:rPr lang="en-GB" dirty="0"/>
              <a:t>At 14</a:t>
            </a:r>
          </a:p>
          <a:p>
            <a:r>
              <a:rPr lang="en-GB" dirty="0"/>
              <a:t>At 16 (GCSE)</a:t>
            </a:r>
          </a:p>
          <a:p>
            <a:r>
              <a:rPr lang="en-GB" dirty="0"/>
              <a:t>At 18 (A’ level)</a:t>
            </a:r>
          </a:p>
          <a:p>
            <a:r>
              <a:rPr lang="en-GB" dirty="0"/>
              <a:t>With a geography degree?</a:t>
            </a:r>
          </a:p>
        </p:txBody>
      </p:sp>
    </p:spTree>
    <p:extLst>
      <p:ext uri="{BB962C8B-B14F-4D97-AF65-F5344CB8AC3E}">
        <p14:creationId xmlns:p14="http://schemas.microsoft.com/office/powerpoint/2010/main" val="1107478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POLLS - Who’s here today? - 4</a:t>
            </a:r>
            <a:endParaRPr lang="en-GB" b="1" dirty="0"/>
          </a:p>
        </p:txBody>
      </p:sp>
      <p:sp>
        <p:nvSpPr>
          <p:cNvPr id="3" name="Content Placeholder 2"/>
          <p:cNvSpPr>
            <a:spLocks noGrp="1"/>
          </p:cNvSpPr>
          <p:nvPr>
            <p:ph idx="1"/>
          </p:nvPr>
        </p:nvSpPr>
        <p:spPr/>
        <p:txBody>
          <a:bodyPr/>
          <a:lstStyle/>
          <a:p>
            <a:r>
              <a:rPr lang="en-GB" dirty="0"/>
              <a:t>Do you have responsibility for history too?</a:t>
            </a:r>
          </a:p>
          <a:p>
            <a:endParaRPr lang="en-GB" dirty="0"/>
          </a:p>
          <a:p>
            <a:r>
              <a:rPr lang="en-GB" dirty="0"/>
              <a:t>Yes/no</a:t>
            </a:r>
          </a:p>
        </p:txBody>
      </p:sp>
    </p:spTree>
    <p:extLst>
      <p:ext uri="{BB962C8B-B14F-4D97-AF65-F5344CB8AC3E}">
        <p14:creationId xmlns:p14="http://schemas.microsoft.com/office/powerpoint/2010/main" val="3510573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a:t/>
            </a:r>
            <a:br>
              <a:rPr lang="en-US" sz="4000" b="1" dirty="0"/>
            </a:br>
            <a:r>
              <a:rPr lang="en-US" sz="4000" b="1" dirty="0"/>
              <a:t>Bearing in mind the role of the subject leader in auditing provision….</a:t>
            </a:r>
            <a:r>
              <a:rPr lang="en-GB" dirty="0"/>
              <a:t/>
            </a:r>
            <a:br>
              <a:rPr lang="en-GB" dirty="0"/>
            </a:br>
            <a:endParaRPr lang="en-GB" dirty="0"/>
          </a:p>
        </p:txBody>
      </p:sp>
      <p:sp>
        <p:nvSpPr>
          <p:cNvPr id="3" name="Content Placeholder 2"/>
          <p:cNvSpPr>
            <a:spLocks noGrp="1"/>
          </p:cNvSpPr>
          <p:nvPr>
            <p:ph idx="1"/>
          </p:nvPr>
        </p:nvSpPr>
        <p:spPr/>
        <p:txBody>
          <a:bodyPr>
            <a:normAutofit/>
          </a:bodyPr>
          <a:lstStyle/>
          <a:p>
            <a:r>
              <a:rPr lang="en-US" sz="3600" dirty="0"/>
              <a:t>Re-visiting planning and preparation with progression in mind KS1&gt;2</a:t>
            </a:r>
            <a:endParaRPr lang="en-GB" sz="3600" dirty="0"/>
          </a:p>
          <a:p>
            <a:r>
              <a:rPr lang="en-US" sz="3600" dirty="0"/>
              <a:t>Building on pupils’ existing knowledge and anticipating future learning</a:t>
            </a:r>
            <a:endParaRPr lang="en-GB" sz="3600" dirty="0"/>
          </a:p>
          <a:p>
            <a:r>
              <a:rPr lang="en-US" sz="3600" dirty="0"/>
              <a:t>Implications for teachers’ subject knowledge.</a:t>
            </a:r>
            <a:endParaRPr lang="en-GB" sz="3600" dirty="0"/>
          </a:p>
          <a:p>
            <a:endParaRPr lang="en-GB" sz="3600" dirty="0"/>
          </a:p>
        </p:txBody>
      </p:sp>
    </p:spTree>
    <p:extLst>
      <p:ext uri="{BB962C8B-B14F-4D97-AF65-F5344CB8AC3E}">
        <p14:creationId xmlns:p14="http://schemas.microsoft.com/office/powerpoint/2010/main" val="2589813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 and given that ….</a:t>
            </a:r>
          </a:p>
        </p:txBody>
      </p:sp>
      <p:sp>
        <p:nvSpPr>
          <p:cNvPr id="3" name="Content Placeholder 2"/>
          <p:cNvSpPr>
            <a:spLocks noGrp="1"/>
          </p:cNvSpPr>
          <p:nvPr>
            <p:ph idx="1"/>
          </p:nvPr>
        </p:nvSpPr>
        <p:spPr/>
        <p:txBody>
          <a:bodyPr>
            <a:normAutofit lnSpcReduction="10000"/>
          </a:bodyPr>
          <a:lstStyle/>
          <a:p>
            <a:r>
              <a:rPr lang="en-GB" dirty="0"/>
              <a:t>Ofsted is alive and well – and has survived the pandemic!! – so the emphasis is (happily) still on delivering the whole curriculum.</a:t>
            </a:r>
          </a:p>
          <a:p>
            <a:r>
              <a:rPr lang="en-GB" dirty="0"/>
              <a:t>The lockdown will have meant that individual children and groups of children have had very variable access to the humanities.</a:t>
            </a:r>
          </a:p>
          <a:p>
            <a:pPr marL="0" indent="0">
              <a:buNone/>
            </a:pPr>
            <a:r>
              <a:rPr lang="en-GB" b="1" dirty="0"/>
              <a:t>What challenges face you in your role…. </a:t>
            </a:r>
            <a:r>
              <a:rPr lang="en-GB" i="1" dirty="0"/>
              <a:t>See slide 11</a:t>
            </a:r>
          </a:p>
        </p:txBody>
      </p:sp>
    </p:spTree>
    <p:extLst>
      <p:ext uri="{BB962C8B-B14F-4D97-AF65-F5344CB8AC3E}">
        <p14:creationId xmlns:p14="http://schemas.microsoft.com/office/powerpoint/2010/main" val="1219893498"/>
      </p:ext>
    </p:extLst>
  </p:cSld>
  <p:clrMapOvr>
    <a:masterClrMapping/>
  </p:clrMapOvr>
</p:sld>
</file>

<file path=ppt/theme/theme1.xml><?xml version="1.0" encoding="utf-8"?>
<a:theme xmlns:a="http://schemas.openxmlformats.org/drawingml/2006/main" name="1_Office Theme">
  <a:themeElements>
    <a:clrScheme name="Custom 2">
      <a:dk1>
        <a:srgbClr val="000000"/>
      </a:dk1>
      <a:lt1>
        <a:srgbClr val="FBFCFF"/>
      </a:lt1>
      <a:dk2>
        <a:srgbClr val="1F497D"/>
      </a:dk2>
      <a:lt2>
        <a:srgbClr val="EEECE1"/>
      </a:lt2>
      <a:accent1>
        <a:srgbClr val="1FA857"/>
      </a:accent1>
      <a:accent2>
        <a:srgbClr val="177DC3"/>
      </a:accent2>
      <a:accent3>
        <a:srgbClr val="E6E61F"/>
      </a:accent3>
      <a:accent4>
        <a:srgbClr val="C7C8CA"/>
      </a:accent4>
      <a:accent5>
        <a:srgbClr val="3E388E"/>
      </a:accent5>
      <a:accent6>
        <a:srgbClr val="E7961B"/>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5110</Words>
  <Application>Microsoft Macintosh PowerPoint</Application>
  <PresentationFormat>On-screen Show (4:3)</PresentationFormat>
  <Paragraphs>421</Paragraphs>
  <Slides>51</Slides>
  <Notes>48</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1_Office Theme</vt:lpstr>
      <vt:lpstr>Humanities SL INSET Geography</vt:lpstr>
      <vt:lpstr>Introductions, plan for the morning </vt:lpstr>
      <vt:lpstr>Who is here today? - polls slides 4 – 7 incl.</vt:lpstr>
      <vt:lpstr>POLLS - Who’s here today? - 1 </vt:lpstr>
      <vt:lpstr>POLLS - Who’s here today? - 2</vt:lpstr>
      <vt:lpstr>POLLS - Who’s here today? - 3</vt:lpstr>
      <vt:lpstr>POLLS - Who’s here today? - 4</vt:lpstr>
      <vt:lpstr> Bearing in mind the role of the subject leader in auditing provision…. </vt:lpstr>
      <vt:lpstr>… and given that ….</vt:lpstr>
      <vt:lpstr>Break out rooms for discussion (1)</vt:lpstr>
      <vt:lpstr>Group discussion – the last 6 months and the curriculum</vt:lpstr>
      <vt:lpstr>Feed back from discussion</vt:lpstr>
      <vt:lpstr>1. Links Re: mastery &amp; enquiry   (for chat section)</vt:lpstr>
      <vt:lpstr>Mastery in geography</vt:lpstr>
      <vt:lpstr>Caveats</vt:lpstr>
      <vt:lpstr>Mastery Model of Learning Geography and History</vt:lpstr>
      <vt:lpstr>Mastery, Bloom and the humanities </vt:lpstr>
      <vt:lpstr>Geography – 3 aspects of achievement</vt:lpstr>
      <vt:lpstr>Dimensions of progress:  what does it mean to get better in geography?</vt:lpstr>
      <vt:lpstr>Contextual world knowledge  </vt:lpstr>
      <vt:lpstr> Understanding </vt:lpstr>
      <vt:lpstr> Geographical enquiry  </vt:lpstr>
      <vt:lpstr>GEOGRAPHICAL ENQUIRY -SOME QUESTIONS  (focused on understanding places, changes that occur and ways in which people both affect and are affected by the features being studied)</vt:lpstr>
      <vt:lpstr>Enquiry about a locality</vt:lpstr>
      <vt:lpstr>An Enquiry framework for fieldwork</vt:lpstr>
      <vt:lpstr> So what is the process of Geographical Enquiry?  </vt:lpstr>
      <vt:lpstr>Mastery learning &amp; the spiral curriculum. </vt:lpstr>
      <vt:lpstr>A progression framework …</vt:lpstr>
      <vt:lpstr>Expectations in geography</vt:lpstr>
      <vt:lpstr>Why is Geographical Enquiry  so important? </vt:lpstr>
      <vt:lpstr> Geographical Enquiry’s place in mastery </vt:lpstr>
      <vt:lpstr>Remember …..</vt:lpstr>
      <vt:lpstr>PowerPoint Presentation</vt:lpstr>
      <vt:lpstr>and another thing ….</vt:lpstr>
      <vt:lpstr>BUT…</vt:lpstr>
      <vt:lpstr>AND ……</vt:lpstr>
      <vt:lpstr>Share screen – topical event/climate change enquiry</vt:lpstr>
      <vt:lpstr>Beak out rooms – Discussion 2 –  Task 1</vt:lpstr>
      <vt:lpstr>Links re: task 1 – topical event  (this week  - floating iceberg)</vt:lpstr>
      <vt:lpstr>Task 1 – enquiry case study topical or extreme weather event</vt:lpstr>
      <vt:lpstr>Deep Dive type questions…(viz.Ofsted)</vt:lpstr>
      <vt:lpstr>Task resources</vt:lpstr>
      <vt:lpstr>Book/pupils’ work scrutiny - indicators</vt:lpstr>
      <vt:lpstr>Feedback - TASK 1 –topical (weather-related) event case study</vt:lpstr>
      <vt:lpstr>Collaborative Learning Project - – Stuart Scott</vt:lpstr>
      <vt:lpstr>Beak out rooms – Discussion 3 –  Task 2</vt:lpstr>
      <vt:lpstr>Links re: task 2 – locality &amp; covid19 </vt:lpstr>
      <vt:lpstr>Task 2 - Case study – Covid19 and the changing locality</vt:lpstr>
      <vt:lpstr>Re: locality and covid - resources</vt:lpstr>
      <vt:lpstr>Feedback - TASK 2 – the locality since covid19 case study</vt:lpstr>
      <vt:lpstr>Priorities for next time …. Whole group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Burman</dc:creator>
  <cp:lastModifiedBy>Stuart Scott</cp:lastModifiedBy>
  <cp:revision>281</cp:revision>
  <cp:lastPrinted>2020-11-17T10:43:59Z</cp:lastPrinted>
  <dcterms:created xsi:type="dcterms:W3CDTF">2015-10-22T12:19:57Z</dcterms:created>
  <dcterms:modified xsi:type="dcterms:W3CDTF">2020-11-17T12:21:55Z</dcterms:modified>
</cp:coreProperties>
</file>