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31" r:id="rId3"/>
    <p:sldId id="589" r:id="rId4"/>
    <p:sldId id="590" r:id="rId5"/>
    <p:sldId id="445" r:id="rId6"/>
    <p:sldId id="591" r:id="rId7"/>
    <p:sldId id="496" r:id="rId8"/>
    <p:sldId id="566" r:id="rId9"/>
    <p:sldId id="562" r:id="rId10"/>
    <p:sldId id="606" r:id="rId11"/>
    <p:sldId id="605" r:id="rId12"/>
    <p:sldId id="604" r:id="rId13"/>
    <p:sldId id="608" r:id="rId14"/>
    <p:sldId id="607" r:id="rId15"/>
    <p:sldId id="609" r:id="rId16"/>
    <p:sldId id="646" r:id="rId17"/>
    <p:sldId id="596" r:id="rId18"/>
    <p:sldId id="597" r:id="rId19"/>
    <p:sldId id="598" r:id="rId20"/>
    <p:sldId id="599" r:id="rId21"/>
    <p:sldId id="600" r:id="rId22"/>
    <p:sldId id="601" r:id="rId23"/>
    <p:sldId id="602" r:id="rId24"/>
    <p:sldId id="611" r:id="rId25"/>
    <p:sldId id="610" r:id="rId26"/>
    <p:sldId id="614" r:id="rId27"/>
    <p:sldId id="615" r:id="rId28"/>
    <p:sldId id="617" r:id="rId29"/>
    <p:sldId id="618" r:id="rId30"/>
    <p:sldId id="619" r:id="rId31"/>
    <p:sldId id="563" r:id="rId32"/>
    <p:sldId id="595" r:id="rId33"/>
    <p:sldId id="592" r:id="rId34"/>
    <p:sldId id="622" r:id="rId35"/>
    <p:sldId id="326" r:id="rId36"/>
    <p:sldId id="593" r:id="rId37"/>
    <p:sldId id="612" r:id="rId38"/>
    <p:sldId id="613" r:id="rId39"/>
    <p:sldId id="585" r:id="rId40"/>
    <p:sldId id="624" r:id="rId41"/>
    <p:sldId id="567" r:id="rId42"/>
    <p:sldId id="625" r:id="rId43"/>
    <p:sldId id="616" r:id="rId44"/>
    <p:sldId id="292" r:id="rId45"/>
    <p:sldId id="289" r:id="rId46"/>
    <p:sldId id="293" r:id="rId47"/>
    <p:sldId id="295" r:id="rId48"/>
    <p:sldId id="620" r:id="rId49"/>
    <p:sldId id="306" r:id="rId50"/>
    <p:sldId id="626" r:id="rId51"/>
    <p:sldId id="629" r:id="rId52"/>
    <p:sldId id="630" r:id="rId53"/>
    <p:sldId id="633" r:id="rId54"/>
    <p:sldId id="627" r:id="rId55"/>
    <p:sldId id="632" r:id="rId56"/>
    <p:sldId id="631" r:id="rId57"/>
    <p:sldId id="639" r:id="rId58"/>
    <p:sldId id="637" r:id="rId59"/>
    <p:sldId id="635" r:id="rId60"/>
    <p:sldId id="642" r:id="rId61"/>
    <p:sldId id="636" r:id="rId62"/>
    <p:sldId id="638" r:id="rId63"/>
    <p:sldId id="634" r:id="rId64"/>
    <p:sldId id="640" r:id="rId65"/>
    <p:sldId id="641" r:id="rId66"/>
    <p:sldId id="644" r:id="rId67"/>
    <p:sldId id="603" r:id="rId68"/>
    <p:sldId id="643" r:id="rId69"/>
    <p:sldId id="621" r:id="rId70"/>
    <p:sldId id="645" r:id="rId71"/>
    <p:sldId id="446" r:id="rId72"/>
    <p:sldId id="447" r:id="rId73"/>
    <p:sldId id="328" r:id="rId74"/>
    <p:sldId id="329" r:id="rId75"/>
    <p:sldId id="648" r:id="rId76"/>
    <p:sldId id="265" r:id="rId77"/>
    <p:sldId id="345" r:id="rId78"/>
    <p:sldId id="650" r:id="rId79"/>
    <p:sldId id="587" r:id="rId80"/>
    <p:sldId id="572" r:id="rId81"/>
    <p:sldId id="349" r:id="rId82"/>
    <p:sldId id="260" r:id="rId83"/>
    <p:sldId id="623" r:id="rId84"/>
    <p:sldId id="333" r:id="rId85"/>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83" autoAdjust="0"/>
  </p:normalViewPr>
  <p:slideViewPr>
    <p:cSldViewPr snapToGrid="0">
      <p:cViewPr>
        <p:scale>
          <a:sx n="100" d="100"/>
          <a:sy n="100" d="100"/>
        </p:scale>
        <p:origin x="-29" y="-8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5D380-331E-4EEE-895F-7699A18647D5}"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n-GB"/>
        </a:p>
      </dgm:t>
    </dgm:pt>
    <dgm:pt modelId="{A7F193C0-D076-4A3B-B91C-876285E55055}">
      <dgm:prSet phldrT="[Text]"/>
      <dgm:spPr>
        <a:solidFill>
          <a:srgbClr val="2811AF"/>
        </a:solidFill>
      </dgm:spPr>
      <dgm:t>
        <a:bodyPr/>
        <a:lstStyle/>
        <a:p>
          <a:r>
            <a:rPr lang="en-GB" b="1"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Ecosystem</a:t>
          </a:r>
        </a:p>
      </dgm:t>
    </dgm:pt>
    <dgm:pt modelId="{30F68F45-F122-4DCA-935E-7005249322C0}" type="parTrans" cxnId="{13A9FEB2-153C-44FD-A956-CFD2C4D785EF}">
      <dgm:prSet/>
      <dgm:spPr/>
      <dgm:t>
        <a:bodyPr/>
        <a:lstStyle/>
        <a:p>
          <a:endParaRPr lang="en-GB"/>
        </a:p>
      </dgm:t>
    </dgm:pt>
    <dgm:pt modelId="{D750B2AF-6FC2-4160-A993-5F3FBF16B5B3}" type="sibTrans" cxnId="{13A9FEB2-153C-44FD-A956-CFD2C4D785EF}">
      <dgm:prSet/>
      <dgm:spPr/>
      <dgm:t>
        <a:bodyPr/>
        <a:lstStyle/>
        <a:p>
          <a:endParaRPr lang="en-GB"/>
        </a:p>
      </dgm:t>
    </dgm:pt>
    <dgm:pt modelId="{B243729A-6BDA-48A5-A651-2808E3D4D951}">
      <dgm:prSet phldrT="[Text]"/>
      <dgm:spPr/>
      <dgm:t>
        <a:bodyPr/>
        <a:lstStyle/>
        <a:p>
          <a:r>
            <a:rPr lang="en-GB" dirty="0"/>
            <a:t>Flora+ Fauna</a:t>
          </a:r>
        </a:p>
      </dgm:t>
    </dgm:pt>
    <dgm:pt modelId="{B213FE4E-29CB-41B4-80CF-9B12E7197716}" type="parTrans" cxnId="{4D4E82F4-9B45-4436-8C48-F558229E8E4E}">
      <dgm:prSet/>
      <dgm:spPr/>
      <dgm:t>
        <a:bodyPr/>
        <a:lstStyle/>
        <a:p>
          <a:endParaRPr lang="en-GB"/>
        </a:p>
      </dgm:t>
    </dgm:pt>
    <dgm:pt modelId="{CFA07295-8F46-4E38-8996-A19D28EF30E5}" type="sibTrans" cxnId="{4D4E82F4-9B45-4436-8C48-F558229E8E4E}">
      <dgm:prSet/>
      <dgm:spPr/>
      <dgm:t>
        <a:bodyPr/>
        <a:lstStyle/>
        <a:p>
          <a:endParaRPr lang="en-GB"/>
        </a:p>
      </dgm:t>
    </dgm:pt>
    <dgm:pt modelId="{F37C702D-53B2-4D56-B50C-59502885A307}">
      <dgm:prSet phldrT="[Text]"/>
      <dgm:spPr/>
      <dgm:t>
        <a:bodyPr/>
        <a:lstStyle/>
        <a:p>
          <a:r>
            <a:rPr lang="en-GB" dirty="0"/>
            <a:t>Climate</a:t>
          </a:r>
        </a:p>
      </dgm:t>
    </dgm:pt>
    <dgm:pt modelId="{B2624BEC-14C8-40E9-8539-004B6EF55E80}" type="parTrans" cxnId="{B71B3F06-E9BE-4B57-99C0-3ED725493323}">
      <dgm:prSet/>
      <dgm:spPr/>
      <dgm:t>
        <a:bodyPr/>
        <a:lstStyle/>
        <a:p>
          <a:endParaRPr lang="en-GB"/>
        </a:p>
      </dgm:t>
    </dgm:pt>
    <dgm:pt modelId="{039A1ED7-53F5-4713-AB6F-347EC2E3D40D}" type="sibTrans" cxnId="{B71B3F06-E9BE-4B57-99C0-3ED725493323}">
      <dgm:prSet/>
      <dgm:spPr/>
      <dgm:t>
        <a:bodyPr/>
        <a:lstStyle/>
        <a:p>
          <a:endParaRPr lang="en-GB"/>
        </a:p>
      </dgm:t>
    </dgm:pt>
    <dgm:pt modelId="{56154E0F-6880-41A4-97AC-ED340F6D5CBB}">
      <dgm:prSet phldrT="[Text]"/>
      <dgm:spPr/>
      <dgm:t>
        <a:bodyPr/>
        <a:lstStyle/>
        <a:p>
          <a:r>
            <a:rPr lang="en-GB" dirty="0"/>
            <a:t>Environment</a:t>
          </a:r>
        </a:p>
      </dgm:t>
    </dgm:pt>
    <dgm:pt modelId="{A4DB1A66-28D6-488B-A0DB-D1FA842F9AED}" type="parTrans" cxnId="{9F668002-BF08-4CCD-B90A-E498106EA88F}">
      <dgm:prSet/>
      <dgm:spPr/>
      <dgm:t>
        <a:bodyPr/>
        <a:lstStyle/>
        <a:p>
          <a:endParaRPr lang="en-GB"/>
        </a:p>
      </dgm:t>
    </dgm:pt>
    <dgm:pt modelId="{800418B7-02A7-445C-92E2-777176F0DE54}" type="sibTrans" cxnId="{9F668002-BF08-4CCD-B90A-E498106EA88F}">
      <dgm:prSet/>
      <dgm:spPr/>
      <dgm:t>
        <a:bodyPr/>
        <a:lstStyle/>
        <a:p>
          <a:endParaRPr lang="en-GB"/>
        </a:p>
      </dgm:t>
    </dgm:pt>
    <dgm:pt modelId="{F789C43E-9D9E-4ACD-9119-2098CCFDFDD8}">
      <dgm:prSet phldrT="[Text]"/>
      <dgm:spPr/>
      <dgm:t>
        <a:bodyPr/>
        <a:lstStyle/>
        <a:p>
          <a:r>
            <a:rPr lang="en-GB" dirty="0"/>
            <a:t>Animals</a:t>
          </a:r>
        </a:p>
      </dgm:t>
    </dgm:pt>
    <dgm:pt modelId="{CE1B9914-0792-488A-98A0-1E553BC6C5F8}" type="parTrans" cxnId="{890929D0-646E-4E46-9A08-B5847910D846}">
      <dgm:prSet/>
      <dgm:spPr/>
      <dgm:t>
        <a:bodyPr/>
        <a:lstStyle/>
        <a:p>
          <a:endParaRPr lang="en-GB"/>
        </a:p>
      </dgm:t>
    </dgm:pt>
    <dgm:pt modelId="{26BEEBB8-0490-4836-93E8-A8A28DBBF69B}" type="sibTrans" cxnId="{890929D0-646E-4E46-9A08-B5847910D846}">
      <dgm:prSet/>
      <dgm:spPr/>
      <dgm:t>
        <a:bodyPr/>
        <a:lstStyle/>
        <a:p>
          <a:endParaRPr lang="en-GB"/>
        </a:p>
      </dgm:t>
    </dgm:pt>
    <dgm:pt modelId="{1FBB2D3A-A52F-450F-AA58-DF41E7E5AE8D}" type="pres">
      <dgm:prSet presAssocID="{E755D380-331E-4EEE-895F-7699A18647D5}" presName="diagram" presStyleCnt="0">
        <dgm:presLayoutVars>
          <dgm:chMax val="1"/>
          <dgm:dir/>
          <dgm:animLvl val="ctr"/>
          <dgm:resizeHandles val="exact"/>
        </dgm:presLayoutVars>
      </dgm:prSet>
      <dgm:spPr/>
    </dgm:pt>
    <dgm:pt modelId="{E8978148-0D05-4EA1-9D4E-FD09135C76DD}" type="pres">
      <dgm:prSet presAssocID="{E755D380-331E-4EEE-895F-7699A18647D5}" presName="matrix" presStyleCnt="0"/>
      <dgm:spPr/>
    </dgm:pt>
    <dgm:pt modelId="{B029D3F9-81D1-4476-A07C-9154C9301980}" type="pres">
      <dgm:prSet presAssocID="{E755D380-331E-4EEE-895F-7699A18647D5}" presName="tile1" presStyleLbl="node1" presStyleIdx="0" presStyleCnt="4"/>
      <dgm:spPr/>
    </dgm:pt>
    <dgm:pt modelId="{9A61687A-EF2B-4E23-B574-CD1BE4F09292}" type="pres">
      <dgm:prSet presAssocID="{E755D380-331E-4EEE-895F-7699A18647D5}" presName="tile1text" presStyleLbl="node1" presStyleIdx="0" presStyleCnt="4">
        <dgm:presLayoutVars>
          <dgm:chMax val="0"/>
          <dgm:chPref val="0"/>
          <dgm:bulletEnabled val="1"/>
        </dgm:presLayoutVars>
      </dgm:prSet>
      <dgm:spPr/>
    </dgm:pt>
    <dgm:pt modelId="{629DF296-9C97-4FC9-B815-36DB1D5AD382}" type="pres">
      <dgm:prSet presAssocID="{E755D380-331E-4EEE-895F-7699A18647D5}" presName="tile2" presStyleLbl="node1" presStyleIdx="1" presStyleCnt="4"/>
      <dgm:spPr/>
    </dgm:pt>
    <dgm:pt modelId="{88DCECA3-3C0D-4A20-8B39-440CE878392E}" type="pres">
      <dgm:prSet presAssocID="{E755D380-331E-4EEE-895F-7699A18647D5}" presName="tile2text" presStyleLbl="node1" presStyleIdx="1" presStyleCnt="4">
        <dgm:presLayoutVars>
          <dgm:chMax val="0"/>
          <dgm:chPref val="0"/>
          <dgm:bulletEnabled val="1"/>
        </dgm:presLayoutVars>
      </dgm:prSet>
      <dgm:spPr/>
    </dgm:pt>
    <dgm:pt modelId="{94ED9247-2C4B-4BA7-9A38-7922C2FFEDAE}" type="pres">
      <dgm:prSet presAssocID="{E755D380-331E-4EEE-895F-7699A18647D5}" presName="tile3" presStyleLbl="node1" presStyleIdx="2" presStyleCnt="4"/>
      <dgm:spPr/>
    </dgm:pt>
    <dgm:pt modelId="{4E847EDE-CB97-44D3-92BC-4441D8FA0224}" type="pres">
      <dgm:prSet presAssocID="{E755D380-331E-4EEE-895F-7699A18647D5}" presName="tile3text" presStyleLbl="node1" presStyleIdx="2" presStyleCnt="4">
        <dgm:presLayoutVars>
          <dgm:chMax val="0"/>
          <dgm:chPref val="0"/>
          <dgm:bulletEnabled val="1"/>
        </dgm:presLayoutVars>
      </dgm:prSet>
      <dgm:spPr/>
    </dgm:pt>
    <dgm:pt modelId="{DBD55188-764A-448F-9292-1BFFF4D51831}" type="pres">
      <dgm:prSet presAssocID="{E755D380-331E-4EEE-895F-7699A18647D5}" presName="tile4" presStyleLbl="node1" presStyleIdx="3" presStyleCnt="4"/>
      <dgm:spPr/>
    </dgm:pt>
    <dgm:pt modelId="{2379E01B-5707-4C2A-8433-D1D275C3C827}" type="pres">
      <dgm:prSet presAssocID="{E755D380-331E-4EEE-895F-7699A18647D5}" presName="tile4text" presStyleLbl="node1" presStyleIdx="3" presStyleCnt="4">
        <dgm:presLayoutVars>
          <dgm:chMax val="0"/>
          <dgm:chPref val="0"/>
          <dgm:bulletEnabled val="1"/>
        </dgm:presLayoutVars>
      </dgm:prSet>
      <dgm:spPr/>
    </dgm:pt>
    <dgm:pt modelId="{A39BECEB-164F-4FB7-BEDA-C2A11594E36C}" type="pres">
      <dgm:prSet presAssocID="{E755D380-331E-4EEE-895F-7699A18647D5}" presName="centerTile" presStyleLbl="fgShp" presStyleIdx="0" presStyleCnt="1" custScaleX="139998" custScaleY="153113">
        <dgm:presLayoutVars>
          <dgm:chMax val="0"/>
          <dgm:chPref val="0"/>
        </dgm:presLayoutVars>
      </dgm:prSet>
      <dgm:spPr/>
    </dgm:pt>
  </dgm:ptLst>
  <dgm:cxnLst>
    <dgm:cxn modelId="{9F668002-BF08-4CCD-B90A-E498106EA88F}" srcId="{A7F193C0-D076-4A3B-B91C-876285E55055}" destId="{56154E0F-6880-41A4-97AC-ED340F6D5CBB}" srcOrd="2" destOrd="0" parTransId="{A4DB1A66-28D6-488B-A0DB-D1FA842F9AED}" sibTransId="{800418B7-02A7-445C-92E2-777176F0DE54}"/>
    <dgm:cxn modelId="{B71B3F06-E9BE-4B57-99C0-3ED725493323}" srcId="{A7F193C0-D076-4A3B-B91C-876285E55055}" destId="{F37C702D-53B2-4D56-B50C-59502885A307}" srcOrd="1" destOrd="0" parTransId="{B2624BEC-14C8-40E9-8539-004B6EF55E80}" sibTransId="{039A1ED7-53F5-4713-AB6F-347EC2E3D40D}"/>
    <dgm:cxn modelId="{E9518374-B757-4A73-8384-298CE26A44F2}" type="presOf" srcId="{F789C43E-9D9E-4ACD-9119-2098CCFDFDD8}" destId="{2379E01B-5707-4C2A-8433-D1D275C3C827}" srcOrd="1" destOrd="0" presId="urn:microsoft.com/office/officeart/2005/8/layout/matrix1"/>
    <dgm:cxn modelId="{2205F856-8249-4C1D-A6CF-0BF5A2740EFA}" type="presOf" srcId="{F37C702D-53B2-4D56-B50C-59502885A307}" destId="{629DF296-9C97-4FC9-B815-36DB1D5AD382}" srcOrd="0" destOrd="0" presId="urn:microsoft.com/office/officeart/2005/8/layout/matrix1"/>
    <dgm:cxn modelId="{D5247C77-E1EC-4649-9AF9-07939F399C95}" type="presOf" srcId="{F37C702D-53B2-4D56-B50C-59502885A307}" destId="{88DCECA3-3C0D-4A20-8B39-440CE878392E}" srcOrd="1" destOrd="0" presId="urn:microsoft.com/office/officeart/2005/8/layout/matrix1"/>
    <dgm:cxn modelId="{F74A8092-577C-43B7-A89B-6F7657009919}" type="presOf" srcId="{56154E0F-6880-41A4-97AC-ED340F6D5CBB}" destId="{4E847EDE-CB97-44D3-92BC-4441D8FA0224}" srcOrd="1" destOrd="0" presId="urn:microsoft.com/office/officeart/2005/8/layout/matrix1"/>
    <dgm:cxn modelId="{936D7FA2-059F-435B-B540-674D9B28E4F4}" type="presOf" srcId="{B243729A-6BDA-48A5-A651-2808E3D4D951}" destId="{B029D3F9-81D1-4476-A07C-9154C9301980}" srcOrd="0" destOrd="0" presId="urn:microsoft.com/office/officeart/2005/8/layout/matrix1"/>
    <dgm:cxn modelId="{13A9FEB2-153C-44FD-A956-CFD2C4D785EF}" srcId="{E755D380-331E-4EEE-895F-7699A18647D5}" destId="{A7F193C0-D076-4A3B-B91C-876285E55055}" srcOrd="0" destOrd="0" parTransId="{30F68F45-F122-4DCA-935E-7005249322C0}" sibTransId="{D750B2AF-6FC2-4160-A993-5F3FBF16B5B3}"/>
    <dgm:cxn modelId="{79E05FB7-ED29-4BA4-96C0-DDC4EBE3D7A2}" type="presOf" srcId="{56154E0F-6880-41A4-97AC-ED340F6D5CBB}" destId="{94ED9247-2C4B-4BA7-9A38-7922C2FFEDAE}" srcOrd="0" destOrd="0" presId="urn:microsoft.com/office/officeart/2005/8/layout/matrix1"/>
    <dgm:cxn modelId="{7501B3BA-F759-405D-A69D-B839FF4F2835}" type="presOf" srcId="{E755D380-331E-4EEE-895F-7699A18647D5}" destId="{1FBB2D3A-A52F-450F-AA58-DF41E7E5AE8D}" srcOrd="0" destOrd="0" presId="urn:microsoft.com/office/officeart/2005/8/layout/matrix1"/>
    <dgm:cxn modelId="{949C51C3-0EC2-4138-9C95-4F9DFAEC3659}" type="presOf" srcId="{B243729A-6BDA-48A5-A651-2808E3D4D951}" destId="{9A61687A-EF2B-4E23-B574-CD1BE4F09292}" srcOrd="1" destOrd="0" presId="urn:microsoft.com/office/officeart/2005/8/layout/matrix1"/>
    <dgm:cxn modelId="{890929D0-646E-4E46-9A08-B5847910D846}" srcId="{A7F193C0-D076-4A3B-B91C-876285E55055}" destId="{F789C43E-9D9E-4ACD-9119-2098CCFDFDD8}" srcOrd="3" destOrd="0" parTransId="{CE1B9914-0792-488A-98A0-1E553BC6C5F8}" sibTransId="{26BEEBB8-0490-4836-93E8-A8A28DBBF69B}"/>
    <dgm:cxn modelId="{AF9B77D4-C205-4F49-95D4-27449B0BC2DB}" type="presOf" srcId="{F789C43E-9D9E-4ACD-9119-2098CCFDFDD8}" destId="{DBD55188-764A-448F-9292-1BFFF4D51831}" srcOrd="0" destOrd="0" presId="urn:microsoft.com/office/officeart/2005/8/layout/matrix1"/>
    <dgm:cxn modelId="{3A632FF0-2319-4C9F-BB3D-FEC123A0813F}" type="presOf" srcId="{A7F193C0-D076-4A3B-B91C-876285E55055}" destId="{A39BECEB-164F-4FB7-BEDA-C2A11594E36C}" srcOrd="0" destOrd="0" presId="urn:microsoft.com/office/officeart/2005/8/layout/matrix1"/>
    <dgm:cxn modelId="{4D4E82F4-9B45-4436-8C48-F558229E8E4E}" srcId="{A7F193C0-D076-4A3B-B91C-876285E55055}" destId="{B243729A-6BDA-48A5-A651-2808E3D4D951}" srcOrd="0" destOrd="0" parTransId="{B213FE4E-29CB-41B4-80CF-9B12E7197716}" sibTransId="{CFA07295-8F46-4E38-8996-A19D28EF30E5}"/>
    <dgm:cxn modelId="{FF0C5646-D60D-428F-B7FC-9506C673CF9E}" type="presParOf" srcId="{1FBB2D3A-A52F-450F-AA58-DF41E7E5AE8D}" destId="{E8978148-0D05-4EA1-9D4E-FD09135C76DD}" srcOrd="0" destOrd="0" presId="urn:microsoft.com/office/officeart/2005/8/layout/matrix1"/>
    <dgm:cxn modelId="{E4B957B5-070A-4DA4-8391-FB56A159F9AA}" type="presParOf" srcId="{E8978148-0D05-4EA1-9D4E-FD09135C76DD}" destId="{B029D3F9-81D1-4476-A07C-9154C9301980}" srcOrd="0" destOrd="0" presId="urn:microsoft.com/office/officeart/2005/8/layout/matrix1"/>
    <dgm:cxn modelId="{5A895063-205C-474A-A2F8-A1E95C0640CD}" type="presParOf" srcId="{E8978148-0D05-4EA1-9D4E-FD09135C76DD}" destId="{9A61687A-EF2B-4E23-B574-CD1BE4F09292}" srcOrd="1" destOrd="0" presId="urn:microsoft.com/office/officeart/2005/8/layout/matrix1"/>
    <dgm:cxn modelId="{18FE6490-6F92-4A32-9191-726F8EE1E142}" type="presParOf" srcId="{E8978148-0D05-4EA1-9D4E-FD09135C76DD}" destId="{629DF296-9C97-4FC9-B815-36DB1D5AD382}" srcOrd="2" destOrd="0" presId="urn:microsoft.com/office/officeart/2005/8/layout/matrix1"/>
    <dgm:cxn modelId="{21151BD5-35C7-49CA-85A5-EE0C8BA37515}" type="presParOf" srcId="{E8978148-0D05-4EA1-9D4E-FD09135C76DD}" destId="{88DCECA3-3C0D-4A20-8B39-440CE878392E}" srcOrd="3" destOrd="0" presId="urn:microsoft.com/office/officeart/2005/8/layout/matrix1"/>
    <dgm:cxn modelId="{F80BFC1B-DF00-4F03-B97B-CFBF14FDE2EC}" type="presParOf" srcId="{E8978148-0D05-4EA1-9D4E-FD09135C76DD}" destId="{94ED9247-2C4B-4BA7-9A38-7922C2FFEDAE}" srcOrd="4" destOrd="0" presId="urn:microsoft.com/office/officeart/2005/8/layout/matrix1"/>
    <dgm:cxn modelId="{6ACE3629-E918-4EE5-A080-184BD04E544F}" type="presParOf" srcId="{E8978148-0D05-4EA1-9D4E-FD09135C76DD}" destId="{4E847EDE-CB97-44D3-92BC-4441D8FA0224}" srcOrd="5" destOrd="0" presId="urn:microsoft.com/office/officeart/2005/8/layout/matrix1"/>
    <dgm:cxn modelId="{0A77F108-CE5F-4311-9D8E-A9CACBAE0572}" type="presParOf" srcId="{E8978148-0D05-4EA1-9D4E-FD09135C76DD}" destId="{DBD55188-764A-448F-9292-1BFFF4D51831}" srcOrd="6" destOrd="0" presId="urn:microsoft.com/office/officeart/2005/8/layout/matrix1"/>
    <dgm:cxn modelId="{E927B99E-28EB-40FE-BB86-5DCFA127DABB}" type="presParOf" srcId="{E8978148-0D05-4EA1-9D4E-FD09135C76DD}" destId="{2379E01B-5707-4C2A-8433-D1D275C3C827}" srcOrd="7" destOrd="0" presId="urn:microsoft.com/office/officeart/2005/8/layout/matrix1"/>
    <dgm:cxn modelId="{E1F59F17-296D-4111-94D4-B4C379291DD8}" type="presParOf" srcId="{1FBB2D3A-A52F-450F-AA58-DF41E7E5AE8D}" destId="{A39BECEB-164F-4FB7-BEDA-C2A11594E36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9D3F9-81D1-4476-A07C-9154C9301980}">
      <dsp:nvSpPr>
        <dsp:cNvPr id="0" name=""/>
        <dsp:cNvSpPr/>
      </dsp:nvSpPr>
      <dsp:spPr>
        <a:xfrm rot="16200000">
          <a:off x="738081" y="-738081"/>
          <a:ext cx="1692188" cy="3168351"/>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GB" sz="3800" kern="1200" dirty="0"/>
            <a:t>Flora+ Fauna</a:t>
          </a:r>
        </a:p>
      </dsp:txBody>
      <dsp:txXfrm rot="5400000">
        <a:off x="0" y="0"/>
        <a:ext cx="3168351" cy="1269141"/>
      </dsp:txXfrm>
    </dsp:sp>
    <dsp:sp modelId="{629DF296-9C97-4FC9-B815-36DB1D5AD382}">
      <dsp:nvSpPr>
        <dsp:cNvPr id="0" name=""/>
        <dsp:cNvSpPr/>
      </dsp:nvSpPr>
      <dsp:spPr>
        <a:xfrm>
          <a:off x="3168351" y="0"/>
          <a:ext cx="3168351" cy="1692188"/>
        </a:xfrm>
        <a:prstGeom prst="round1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GB" sz="3800" kern="1200" dirty="0"/>
            <a:t>Climate</a:t>
          </a:r>
        </a:p>
      </dsp:txBody>
      <dsp:txXfrm>
        <a:off x="3168351" y="0"/>
        <a:ext cx="3168351" cy="1269141"/>
      </dsp:txXfrm>
    </dsp:sp>
    <dsp:sp modelId="{94ED9247-2C4B-4BA7-9A38-7922C2FFEDAE}">
      <dsp:nvSpPr>
        <dsp:cNvPr id="0" name=""/>
        <dsp:cNvSpPr/>
      </dsp:nvSpPr>
      <dsp:spPr>
        <a:xfrm rot="10800000">
          <a:off x="0" y="1692188"/>
          <a:ext cx="3168351" cy="1692188"/>
        </a:xfrm>
        <a:prstGeom prst="round1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GB" sz="3800" kern="1200" dirty="0"/>
            <a:t>Environment</a:t>
          </a:r>
        </a:p>
      </dsp:txBody>
      <dsp:txXfrm rot="10800000">
        <a:off x="0" y="2115235"/>
        <a:ext cx="3168351" cy="1269141"/>
      </dsp:txXfrm>
    </dsp:sp>
    <dsp:sp modelId="{DBD55188-764A-448F-9292-1BFFF4D51831}">
      <dsp:nvSpPr>
        <dsp:cNvPr id="0" name=""/>
        <dsp:cNvSpPr/>
      </dsp:nvSpPr>
      <dsp:spPr>
        <a:xfrm rot="5400000">
          <a:off x="3906434" y="954106"/>
          <a:ext cx="1692188" cy="3168351"/>
        </a:xfrm>
        <a:prstGeom prst="round1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GB" sz="3800" kern="1200" dirty="0"/>
            <a:t>Animals</a:t>
          </a:r>
        </a:p>
      </dsp:txBody>
      <dsp:txXfrm rot="-5400000">
        <a:off x="3168352" y="2115234"/>
        <a:ext cx="3168351" cy="1269141"/>
      </dsp:txXfrm>
    </dsp:sp>
    <dsp:sp modelId="{A39BECEB-164F-4FB7-BEDA-C2A11594E36C}">
      <dsp:nvSpPr>
        <dsp:cNvPr id="0" name=""/>
        <dsp:cNvSpPr/>
      </dsp:nvSpPr>
      <dsp:spPr>
        <a:xfrm>
          <a:off x="1837663" y="1044448"/>
          <a:ext cx="2661377" cy="1295479"/>
        </a:xfrm>
        <a:prstGeom prst="roundRect">
          <a:avLst/>
        </a:prstGeom>
        <a:solidFill>
          <a:srgbClr val="2811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b="1" kern="1200" cap="none" spc="0"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Ecosystem</a:t>
          </a:r>
        </a:p>
      </dsp:txBody>
      <dsp:txXfrm>
        <a:off x="1900903" y="1107688"/>
        <a:ext cx="2534897" cy="116899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B50F78-C38C-45D2-AB1F-8BEC8AA09B53}"/>
              </a:ext>
            </a:extLst>
          </p:cNvPr>
          <p:cNvSpPr txBox="1">
            <a:spLocks noGrp="1"/>
          </p:cNvSpPr>
          <p:nvPr>
            <p:ph type="hdr" sz="quarter"/>
          </p:nvPr>
        </p:nvSpPr>
        <p:spPr>
          <a:xfrm>
            <a:off x="1" y="1"/>
            <a:ext cx="2949785" cy="498695"/>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62FF3BF1-1CD3-46F1-A1FE-A3AEBC2C2E7F}"/>
              </a:ext>
            </a:extLst>
          </p:cNvPr>
          <p:cNvSpPr txBox="1">
            <a:spLocks noGrp="1"/>
          </p:cNvSpPr>
          <p:nvPr>
            <p:ph type="dt" idx="1"/>
          </p:nvPr>
        </p:nvSpPr>
        <p:spPr>
          <a:xfrm>
            <a:off x="3855833" y="1"/>
            <a:ext cx="2949785" cy="498695"/>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BDFFD516-7734-4B8D-B5D0-37599B1011F5}" type="datetime1">
              <a:rPr lang="en-GB"/>
              <a:pPr lvl="0"/>
              <a:t>24/11/2022</a:t>
            </a:fld>
            <a:endParaRPr lang="en-GB"/>
          </a:p>
        </p:txBody>
      </p:sp>
      <p:sp>
        <p:nvSpPr>
          <p:cNvPr id="4" name="Slide Image Placeholder 3">
            <a:extLst>
              <a:ext uri="{FF2B5EF4-FFF2-40B4-BE49-F238E27FC236}">
                <a16:creationId xmlns:a16="http://schemas.microsoft.com/office/drawing/2014/main" id="{5EB40FF2-AE57-4C0D-99E7-41C9437FA1E2}"/>
              </a:ext>
            </a:extLst>
          </p:cNvPr>
          <p:cNvSpPr>
            <a:spLocks noGrp="1" noRot="1" noChangeAspect="1"/>
          </p:cNvSpPr>
          <p:nvPr>
            <p:ph type="sldImg" idx="2"/>
          </p:nvPr>
        </p:nvSpPr>
        <p:spPr>
          <a:xfrm>
            <a:off x="423863" y="1243013"/>
            <a:ext cx="5959475" cy="3352800"/>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72A1DE98-5589-4E80-9BB4-BED71DEFD310}"/>
              </a:ext>
            </a:extLst>
          </p:cNvPr>
          <p:cNvSpPr txBox="1">
            <a:spLocks noGrp="1"/>
          </p:cNvSpPr>
          <p:nvPr>
            <p:ph type="body" sz="quarter" idx="3"/>
          </p:nvPr>
        </p:nvSpPr>
        <p:spPr>
          <a:xfrm>
            <a:off x="680719" y="4783308"/>
            <a:ext cx="5445757" cy="3913618"/>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CB758518-3CEB-457C-A16A-941CB5CA33B0}"/>
              </a:ext>
            </a:extLst>
          </p:cNvPr>
          <p:cNvSpPr txBox="1">
            <a:spLocks noGrp="1"/>
          </p:cNvSpPr>
          <p:nvPr>
            <p:ph type="ftr" sz="quarter" idx="4"/>
          </p:nvPr>
        </p:nvSpPr>
        <p:spPr>
          <a:xfrm>
            <a:off x="1" y="9440644"/>
            <a:ext cx="2949785" cy="498695"/>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82964AF4-B4E7-4ABA-B506-F2C1CE41A65B}"/>
              </a:ext>
            </a:extLst>
          </p:cNvPr>
          <p:cNvSpPr txBox="1">
            <a:spLocks noGrp="1"/>
          </p:cNvSpPr>
          <p:nvPr>
            <p:ph type="sldNum" sz="quarter" idx="5"/>
          </p:nvPr>
        </p:nvSpPr>
        <p:spPr>
          <a:xfrm>
            <a:off x="3855833" y="9440644"/>
            <a:ext cx="2949785" cy="498695"/>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85A6120A-5EB7-4FF4-A4EB-2087C0301D48}" type="slidenum">
              <a:t>‹#›</a:t>
            </a:fld>
            <a:endParaRPr lang="en-GB"/>
          </a:p>
        </p:txBody>
      </p:sp>
    </p:spTree>
    <p:extLst>
      <p:ext uri="{BB962C8B-B14F-4D97-AF65-F5344CB8AC3E}">
        <p14:creationId xmlns:p14="http://schemas.microsoft.com/office/powerpoint/2010/main" val="285917441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ollaborativelearning.org/workinprogress.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ollaborativelearning.org/05assessment.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collaborativelearning.org/04coordinator.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7014B-E490-48E8-BB39-49365E401A09}"/>
              </a:ext>
            </a:extLst>
          </p:cNvPr>
          <p:cNvSpPr>
            <a:spLocks noGrp="1" noRot="1" noChangeAspect="1"/>
          </p:cNvSpPr>
          <p:nvPr>
            <p:ph type="sldImg"/>
          </p:nvPr>
        </p:nvSpPr>
        <p:spPr>
          <a:xfrm>
            <a:off x="423863" y="1243013"/>
            <a:ext cx="5959475" cy="3352800"/>
          </a:xfrm>
          <a:ln w="12701">
            <a:solidFill>
              <a:srgbClr val="000000"/>
            </a:solidFill>
            <a:prstDash val="solid"/>
            <a:miter/>
          </a:ln>
        </p:spPr>
      </p:sp>
      <p:sp>
        <p:nvSpPr>
          <p:cNvPr id="3" name="Notes Placeholder 2">
            <a:extLst>
              <a:ext uri="{FF2B5EF4-FFF2-40B4-BE49-F238E27FC236}">
                <a16:creationId xmlns:a16="http://schemas.microsoft.com/office/drawing/2014/main" id="{CA7F3202-E6B7-4023-B186-CC9D1C76AA48}"/>
              </a:ext>
            </a:extLst>
          </p:cNvPr>
          <p:cNvSpPr txBox="1">
            <a:spLocks noGrp="1"/>
          </p:cNvSpPr>
          <p:nvPr>
            <p:ph type="body" sz="quarter" idx="1"/>
          </p:nvPr>
        </p:nvSpPr>
        <p:spPr/>
        <p:txBody>
          <a:bodyPr/>
          <a:lstStyle/>
          <a:p>
            <a:pPr marL="1371600" lvl="0" indent="-1371600"/>
            <a:r>
              <a:rPr lang="en-US" sz="1000" b="1">
                <a:latin typeface="Arial" pitchFamily="34"/>
              </a:rPr>
              <a:t> </a:t>
            </a:r>
            <a:endParaRPr lang="en-GB">
              <a:latin typeface="Times New Roman" pitchFamily="18"/>
            </a:endParaRPr>
          </a:p>
          <a:p>
            <a:pPr marL="1371600" lvl="0" indent="-1371600"/>
            <a:r>
              <a:rPr lang="en-US" sz="1000">
                <a:latin typeface="Arial" pitchFamily="34"/>
              </a:rPr>
              <a:t>1.00 – 1.20 	Introductions, plan for the afternoon.</a:t>
            </a:r>
            <a:endParaRPr lang="en-GB">
              <a:latin typeface="Times New Roman" pitchFamily="18"/>
            </a:endParaRPr>
          </a:p>
          <a:p>
            <a:pPr marL="1371600" lvl="0" indent="-1371600"/>
            <a:r>
              <a:rPr lang="en-US" sz="1000">
                <a:latin typeface="Arial" pitchFamily="34"/>
              </a:rPr>
              <a:t> </a:t>
            </a:r>
            <a:endParaRPr lang="en-GB">
              <a:latin typeface="Times New Roman" pitchFamily="18"/>
            </a:endParaRPr>
          </a:p>
          <a:p>
            <a:pPr marL="1371600" lvl="0" indent="-1371600"/>
            <a:r>
              <a:rPr lang="en-US" sz="1000">
                <a:latin typeface="Arial" pitchFamily="34"/>
              </a:rPr>
              <a:t>	</a:t>
            </a:r>
            <a:r>
              <a:rPr lang="en-US" sz="1000" b="1">
                <a:latin typeface="Arial" pitchFamily="34"/>
              </a:rPr>
              <a:t>Developments and issues in history</a:t>
            </a:r>
            <a:r>
              <a:rPr lang="en-US" sz="1000">
                <a:latin typeface="Arial" pitchFamily="34"/>
              </a:rPr>
              <a:t> (arising since March). </a:t>
            </a:r>
            <a:r>
              <a:rPr lang="en-US" sz="1000" i="1">
                <a:latin typeface="Arial" pitchFamily="34"/>
              </a:rPr>
              <a:t>Please be prepared to share with colleagues:</a:t>
            </a:r>
            <a:endParaRPr lang="en-GB">
              <a:latin typeface="Times New Roman" pitchFamily="18"/>
            </a:endParaRPr>
          </a:p>
          <a:p>
            <a:pPr marL="1600200" lvl="3" indent="-228600">
              <a:buSzPct val="100000"/>
              <a:buFont typeface="Symbol" pitchFamily="18"/>
              <a:buChar char=""/>
            </a:pPr>
            <a:r>
              <a:rPr lang="en-US" sz="1000">
                <a:latin typeface="Arial" pitchFamily="34"/>
              </a:rPr>
              <a:t>strategies adopted to support learning </a:t>
            </a:r>
            <a:endParaRPr lang="en-GB">
              <a:latin typeface="Times New Roman" pitchFamily="18"/>
            </a:endParaRPr>
          </a:p>
          <a:p>
            <a:pPr marL="1600200" lvl="3" indent="-228600">
              <a:buSzPct val="100000"/>
              <a:buFont typeface="Symbol" pitchFamily="18"/>
              <a:buChar char=""/>
            </a:pPr>
            <a:r>
              <a:rPr lang="en-US" sz="1000">
                <a:latin typeface="Arial" pitchFamily="34"/>
              </a:rPr>
              <a:t>recommended resources, websites etc.</a:t>
            </a:r>
            <a:endParaRPr lang="en-GB">
              <a:latin typeface="Times New Roman" pitchFamily="18"/>
            </a:endParaRPr>
          </a:p>
          <a:p>
            <a:pPr marL="1600200" lvl="3" indent="-228600">
              <a:buSzPct val="100000"/>
              <a:buFont typeface="Symbol" pitchFamily="18"/>
              <a:buChar char=""/>
            </a:pPr>
            <a:r>
              <a:rPr lang="en-US" sz="1000">
                <a:latin typeface="Arial" pitchFamily="34"/>
              </a:rPr>
              <a:t>implications for teaching and learning in the light of lost time and ongoing constraints</a:t>
            </a:r>
            <a:endParaRPr lang="en-GB">
              <a:latin typeface="Times New Roman" pitchFamily="18"/>
            </a:endParaRPr>
          </a:p>
          <a:p>
            <a:pPr marL="1600200" lvl="3" indent="-228600">
              <a:buSzPct val="100000"/>
              <a:buFont typeface="Symbol" pitchFamily="18"/>
              <a:buChar char=""/>
            </a:pPr>
            <a:r>
              <a:rPr lang="en-US" sz="1000">
                <a:latin typeface="Arial" pitchFamily="34"/>
              </a:rPr>
              <a:t>Ofsted &amp; history</a:t>
            </a:r>
            <a:endParaRPr lang="en-GB">
              <a:latin typeface="Times New Roman" pitchFamily="18"/>
            </a:endParaRPr>
          </a:p>
          <a:p>
            <a:pPr marL="1600200" lvl="3" indent="-228600">
              <a:buSzPct val="100000"/>
              <a:buFont typeface="Symbol" pitchFamily="18"/>
              <a:buChar char=""/>
            </a:pPr>
            <a:r>
              <a:rPr lang="en-US" sz="1000">
                <a:latin typeface="Arial" pitchFamily="34"/>
              </a:rPr>
              <a:t>priorities for next year?</a:t>
            </a:r>
            <a:endParaRPr lang="en-GB">
              <a:latin typeface="Times New Roman" pitchFamily="18"/>
            </a:endParaRPr>
          </a:p>
          <a:p>
            <a:pPr lvl="0"/>
            <a:r>
              <a:rPr lang="en-US" sz="1000">
                <a:latin typeface="Arial" pitchFamily="34"/>
              </a:rPr>
              <a:t> </a:t>
            </a:r>
            <a:endParaRPr lang="en-GB">
              <a:latin typeface="Times New Roman" pitchFamily="18"/>
            </a:endParaRPr>
          </a:p>
          <a:p>
            <a:pPr lvl="0"/>
            <a:r>
              <a:rPr lang="en-US" sz="1000">
                <a:latin typeface="Arial" pitchFamily="34"/>
              </a:rPr>
              <a:t>1.20 – 2.30		</a:t>
            </a:r>
            <a:r>
              <a:rPr lang="en-US" sz="1400" b="1">
                <a:latin typeface="Arial" pitchFamily="34"/>
              </a:rPr>
              <a:t>The role of co-ordinator or subject leader:</a:t>
            </a:r>
            <a:endParaRPr lang="en-GB">
              <a:latin typeface="Times New Roman" pitchFamily="18"/>
            </a:endParaRPr>
          </a:p>
          <a:p>
            <a:pPr marL="1371600" lvl="0"/>
            <a:r>
              <a:rPr lang="en-US" sz="1000">
                <a:latin typeface="Arial" pitchFamily="34"/>
              </a:rPr>
              <a:t> </a:t>
            </a:r>
            <a:endParaRPr lang="en-GB">
              <a:latin typeface="Times New Roman" pitchFamily="18"/>
            </a:endParaRPr>
          </a:p>
          <a:p>
            <a:pPr marL="1371600" lvl="0"/>
            <a:r>
              <a:rPr lang="en-US" sz="1000">
                <a:latin typeface="Arial" pitchFamily="34"/>
              </a:rPr>
              <a:t>Thinking through </a:t>
            </a:r>
            <a:r>
              <a:rPr lang="en-US" sz="1000" b="1">
                <a:latin typeface="Arial" pitchFamily="34"/>
              </a:rPr>
              <a:t>PROGRESSION</a:t>
            </a:r>
            <a:r>
              <a:rPr lang="en-US" sz="1000">
                <a:latin typeface="Arial" pitchFamily="34"/>
              </a:rPr>
              <a:t> from EYFS (taking in the revised EYFS framework) to year 6</a:t>
            </a:r>
            <a:endParaRPr lang="en-GB">
              <a:latin typeface="Times New Roman" pitchFamily="18"/>
            </a:endParaRPr>
          </a:p>
          <a:p>
            <a:pPr marL="1371600" lvl="0"/>
            <a:r>
              <a:rPr lang="en-US" sz="1000">
                <a:latin typeface="Arial" pitchFamily="34"/>
              </a:rPr>
              <a:t> </a:t>
            </a:r>
            <a:endParaRPr lang="en-GB">
              <a:latin typeface="Times New Roman" pitchFamily="18"/>
            </a:endParaRPr>
          </a:p>
          <a:p>
            <a:pPr marL="914400" lvl="0" indent="457200"/>
            <a:r>
              <a:rPr lang="en-US" sz="1100" b="1">
                <a:latin typeface="Arial" pitchFamily="34"/>
              </a:rPr>
              <a:t>1.   Developing and securing historical knowledge</a:t>
            </a:r>
            <a:endParaRPr lang="en-GB">
              <a:latin typeface="Times New Roman" pitchFamily="18"/>
            </a:endParaRPr>
          </a:p>
          <a:p>
            <a:pPr marL="342900" lvl="0" indent="-342900">
              <a:buSzPct val="100000"/>
              <a:buFont typeface="Symbol" pitchFamily="18"/>
              <a:buChar char=""/>
            </a:pPr>
            <a:r>
              <a:rPr lang="en-US" sz="1000">
                <a:latin typeface="Arial" pitchFamily="34"/>
              </a:rPr>
              <a:t>mapping coverage – scope and scale</a:t>
            </a:r>
            <a:endParaRPr lang="en-GB">
              <a:latin typeface="Times New Roman" pitchFamily="18"/>
            </a:endParaRPr>
          </a:p>
          <a:p>
            <a:pPr marL="342900" lvl="0" indent="-342900">
              <a:buSzPct val="100000"/>
              <a:buFont typeface="Symbol" pitchFamily="18"/>
              <a:buChar char=""/>
            </a:pPr>
            <a:r>
              <a:rPr lang="en-US" sz="1000">
                <a:latin typeface="Arial" pitchFamily="34"/>
              </a:rPr>
              <a:t>Ofsted and historical knowledge</a:t>
            </a:r>
            <a:endParaRPr lang="en-GB">
              <a:latin typeface="Times New Roman" pitchFamily="18"/>
            </a:endParaRPr>
          </a:p>
          <a:p>
            <a:pPr marL="342900" lvl="0" indent="-342900">
              <a:buSzPct val="100000"/>
              <a:buFont typeface="Symbol" pitchFamily="18"/>
              <a:buChar char=""/>
            </a:pPr>
            <a:r>
              <a:rPr lang="en-US" sz="1000">
                <a:latin typeface="Arial" pitchFamily="34"/>
              </a:rPr>
              <a:t>Implications for the wider curriculum</a:t>
            </a:r>
            <a:endParaRPr lang="en-GB">
              <a:latin typeface="Times New Roman" pitchFamily="18"/>
            </a:endParaRPr>
          </a:p>
          <a:p>
            <a:pPr marL="342900" lvl="0" indent="-342900">
              <a:buSzPct val="100000"/>
              <a:buFont typeface="Symbol" pitchFamily="18"/>
              <a:buChar char=""/>
            </a:pPr>
            <a:r>
              <a:rPr lang="en-US" sz="1000">
                <a:latin typeface="Arial" pitchFamily="34"/>
              </a:rPr>
              <a:t>Assessment opportunities</a:t>
            </a:r>
            <a:endParaRPr lang="en-GB">
              <a:latin typeface="Times New Roman" pitchFamily="18"/>
            </a:endParaRPr>
          </a:p>
          <a:p>
            <a:pPr marL="342900" lvl="0" indent="-342900">
              <a:buSzPct val="100000"/>
              <a:buFont typeface="Symbol" pitchFamily="18"/>
              <a:buChar char=""/>
            </a:pPr>
            <a:r>
              <a:rPr lang="en-US" sz="1000">
                <a:latin typeface="Arial" pitchFamily="34"/>
              </a:rPr>
              <a:t>Anticipating the implications for teachers’ subject knowledge</a:t>
            </a:r>
            <a:endParaRPr lang="en-GB">
              <a:latin typeface="Times New Roman" pitchFamily="18"/>
            </a:endParaRPr>
          </a:p>
          <a:p>
            <a:pPr marL="1828800" lvl="0"/>
            <a:r>
              <a:rPr lang="en-US" sz="1000">
                <a:latin typeface="Arial" pitchFamily="34"/>
              </a:rPr>
              <a:t>		</a:t>
            </a:r>
            <a:endParaRPr lang="en-GB">
              <a:latin typeface="Times New Roman" pitchFamily="18"/>
            </a:endParaRPr>
          </a:p>
          <a:p>
            <a:pPr lvl="0"/>
            <a:r>
              <a:rPr lang="en-US" sz="1000">
                <a:solidFill>
                  <a:srgbClr val="FF0000"/>
                </a:solidFill>
                <a:latin typeface="Arial" pitchFamily="34"/>
              </a:rPr>
              <a:t> </a:t>
            </a:r>
            <a:endParaRPr lang="en-GB">
              <a:latin typeface="Times New Roman" pitchFamily="18"/>
            </a:endParaRPr>
          </a:p>
          <a:p>
            <a:pPr marL="342900" lvl="0" indent="-342900">
              <a:buSzPct val="100000"/>
              <a:buFont typeface="Calibri Light"/>
              <a:buAutoNum type="arabicPeriod" startAt="2"/>
            </a:pPr>
            <a:r>
              <a:rPr lang="en-US" sz="1100" b="1">
                <a:latin typeface="Arial" pitchFamily="34"/>
              </a:rPr>
              <a:t>What to do about chronological understanding after 2 disrupted years:- </a:t>
            </a:r>
            <a:endParaRPr lang="en-GB">
              <a:latin typeface="Times New Roman" pitchFamily="18"/>
            </a:endParaRPr>
          </a:p>
          <a:p>
            <a:pPr marL="1371600" lvl="0"/>
            <a:r>
              <a:rPr lang="en-US" sz="1000">
                <a:solidFill>
                  <a:srgbClr val="FF0000"/>
                </a:solidFill>
                <a:latin typeface="Arial" pitchFamily="34"/>
              </a:rPr>
              <a:t> </a:t>
            </a:r>
            <a:endParaRPr lang="en-GB">
              <a:latin typeface="Times New Roman" pitchFamily="18"/>
            </a:endParaRPr>
          </a:p>
          <a:p>
            <a:pPr marL="342900" lvl="0" indent="-342900">
              <a:buSzPct val="100000"/>
              <a:buFont typeface="Symbol" pitchFamily="18"/>
              <a:buChar char=""/>
            </a:pPr>
            <a:r>
              <a:rPr lang="en-US" sz="1000">
                <a:latin typeface="Arial" pitchFamily="34"/>
              </a:rPr>
              <a:t>Auditing current or planned provision</a:t>
            </a:r>
            <a:endParaRPr lang="en-GB">
              <a:latin typeface="Times New Roman" pitchFamily="18"/>
            </a:endParaRPr>
          </a:p>
          <a:p>
            <a:pPr marL="342900" lvl="0" indent="-342900">
              <a:buSzPct val="100000"/>
              <a:buFont typeface="Symbol" pitchFamily="18"/>
              <a:buChar char=""/>
            </a:pPr>
            <a:r>
              <a:rPr lang="en-US" sz="1000">
                <a:latin typeface="Arial" pitchFamily="34"/>
              </a:rPr>
              <a:t>An enquiry-based framework</a:t>
            </a:r>
            <a:endParaRPr lang="en-GB">
              <a:latin typeface="Times New Roman" pitchFamily="18"/>
            </a:endParaRPr>
          </a:p>
          <a:p>
            <a:pPr marL="342900" lvl="0" indent="-342900">
              <a:buSzPct val="100000"/>
              <a:buFont typeface="Symbol" pitchFamily="18"/>
              <a:buChar char=""/>
            </a:pPr>
            <a:r>
              <a:rPr lang="en-US" sz="1000">
                <a:latin typeface="Arial" pitchFamily="34"/>
              </a:rPr>
              <a:t>How best to use local history to support progression </a:t>
            </a:r>
            <a:endParaRPr lang="en-GB">
              <a:latin typeface="Times New Roman" pitchFamily="18"/>
            </a:endParaRPr>
          </a:p>
          <a:p>
            <a:pPr marL="342900" lvl="0" indent="-342900">
              <a:buSzPct val="100000"/>
              <a:buFont typeface="Symbol" pitchFamily="18"/>
              <a:buChar char=""/>
            </a:pPr>
            <a:r>
              <a:rPr lang="en-US" sz="1000">
                <a:latin typeface="Arial" pitchFamily="34"/>
              </a:rPr>
              <a:t>Filling the gaps in experience</a:t>
            </a:r>
            <a:r>
              <a:rPr lang="en-US">
                <a:latin typeface="Arial" pitchFamily="34"/>
              </a:rPr>
              <a:t> </a:t>
            </a:r>
            <a:endParaRPr lang="en-GB">
              <a:latin typeface="Times New Roman" pitchFamily="18"/>
            </a:endParaRPr>
          </a:p>
          <a:p>
            <a:pPr marL="1828800" lvl="0"/>
            <a:r>
              <a:rPr lang="en-US" sz="1000" b="1">
                <a:latin typeface="Arial" pitchFamily="34"/>
              </a:rPr>
              <a:t>		</a:t>
            </a:r>
            <a:endParaRPr lang="en-GB">
              <a:latin typeface="Times New Roman" pitchFamily="18"/>
            </a:endParaRPr>
          </a:p>
          <a:p>
            <a:pPr marL="1371600" lvl="0" indent="-1371600"/>
            <a:r>
              <a:rPr lang="en-US" sz="1000">
                <a:latin typeface="Arial" pitchFamily="34"/>
              </a:rPr>
              <a:t>	</a:t>
            </a:r>
            <a:r>
              <a:rPr lang="en-US" sz="1000" b="1">
                <a:latin typeface="Arial" pitchFamily="34"/>
              </a:rPr>
              <a:t> </a:t>
            </a:r>
            <a:endParaRPr lang="en-GB">
              <a:latin typeface="Times New Roman" pitchFamily="18"/>
            </a:endParaRPr>
          </a:p>
          <a:p>
            <a:pPr marL="1371600" lvl="0"/>
            <a:r>
              <a:rPr lang="en-US" sz="1000" b="1">
                <a:solidFill>
                  <a:srgbClr val="FF0000"/>
                </a:solidFill>
                <a:latin typeface="Arial" pitchFamily="34"/>
              </a:rPr>
              <a:t>**</a:t>
            </a:r>
            <a:r>
              <a:rPr lang="en-US" sz="1000">
                <a:solidFill>
                  <a:srgbClr val="FF0000"/>
                </a:solidFill>
                <a:latin typeface="Arial" pitchFamily="34"/>
              </a:rPr>
              <a:t> </a:t>
            </a:r>
            <a:r>
              <a:rPr lang="en-US" sz="1000" i="1">
                <a:solidFill>
                  <a:srgbClr val="FF0000"/>
                </a:solidFill>
                <a:latin typeface="Arial" pitchFamily="34"/>
              </a:rPr>
              <a:t>(Please have curriculum plans, and any resources you use or have developed)</a:t>
            </a:r>
            <a:r>
              <a:rPr lang="en-US" sz="1000" b="1">
                <a:solidFill>
                  <a:srgbClr val="FF0000"/>
                </a:solidFill>
                <a:latin typeface="Arial" pitchFamily="34"/>
              </a:rPr>
              <a:t>	 </a:t>
            </a:r>
            <a:endParaRPr lang="en-GB">
              <a:latin typeface="Times New Roman" pitchFamily="18"/>
            </a:endParaRPr>
          </a:p>
          <a:p>
            <a:pPr marL="1371600" lvl="0"/>
            <a:r>
              <a:rPr lang="en-US" sz="1000">
                <a:solidFill>
                  <a:srgbClr val="FF0000"/>
                </a:solidFill>
                <a:latin typeface="Arial" pitchFamily="34"/>
              </a:rPr>
              <a:t> </a:t>
            </a:r>
            <a:endParaRPr lang="en-GB">
              <a:latin typeface="Times New Roman" pitchFamily="18"/>
            </a:endParaRPr>
          </a:p>
          <a:p>
            <a:pPr lvl="0"/>
            <a:r>
              <a:rPr lang="en-US" sz="1000" b="1">
                <a:latin typeface="Arial" pitchFamily="34"/>
              </a:rPr>
              <a:t>2.30 – 3.00			Jana Cameron</a:t>
            </a:r>
            <a:r>
              <a:rPr lang="en-US" sz="1000">
                <a:latin typeface="Arial" pitchFamily="34"/>
              </a:rPr>
              <a:t> – </a:t>
            </a:r>
            <a:r>
              <a:rPr lang="en-US" sz="1000" b="1">
                <a:latin typeface="Arial" pitchFamily="34"/>
              </a:rPr>
              <a:t>Learning Officer, Brent Museum and Archives</a:t>
            </a:r>
            <a:endParaRPr lang="en-GB">
              <a:latin typeface="Times New Roman" pitchFamily="18"/>
            </a:endParaRPr>
          </a:p>
          <a:p>
            <a:pPr marL="1600200" lvl="3" indent="-228600">
              <a:buSzPct val="100000"/>
              <a:buFont typeface="Symbol" pitchFamily="18"/>
              <a:buChar char=""/>
            </a:pPr>
            <a:r>
              <a:rPr lang="en-US" sz="1000">
                <a:latin typeface="Arial" pitchFamily="34"/>
              </a:rPr>
              <a:t>Opportunities offered by the local museum and archive service &amp; news about upcoming events</a:t>
            </a:r>
            <a:endParaRPr lang="en-GB">
              <a:latin typeface="Times New Roman" pitchFamily="18"/>
            </a:endParaRPr>
          </a:p>
          <a:p>
            <a:pPr marL="1371600" lvl="0" indent="-1371600"/>
            <a:r>
              <a:rPr lang="en-US" sz="1000">
                <a:latin typeface="Arial" pitchFamily="34"/>
              </a:rPr>
              <a:t> </a:t>
            </a:r>
            <a:endParaRPr lang="en-GB">
              <a:latin typeface="Times New Roman" pitchFamily="18"/>
            </a:endParaRPr>
          </a:p>
          <a:p>
            <a:pPr marL="1828800" lvl="0"/>
            <a:r>
              <a:rPr lang="en-US" sz="1000" b="1">
                <a:latin typeface="Arial" pitchFamily="34"/>
              </a:rPr>
              <a:t>Stuart Scott – Collaborative Learning Project</a:t>
            </a:r>
            <a:endParaRPr lang="en-GB">
              <a:latin typeface="Times New Roman" pitchFamily="18"/>
            </a:endParaRPr>
          </a:p>
          <a:p>
            <a:pPr marL="342900" lvl="0" indent="-342900">
              <a:buSzPct val="100000"/>
              <a:buFont typeface="Symbol" pitchFamily="18"/>
              <a:buChar char=""/>
            </a:pPr>
            <a:r>
              <a:rPr lang="en-US" sz="1000">
                <a:latin typeface="Arial" pitchFamily="34"/>
              </a:rPr>
              <a:t>Collaborative Learning developments</a:t>
            </a:r>
            <a:r>
              <a:rPr lang="en-US" sz="1000" b="1">
                <a:latin typeface="Arial" pitchFamily="34"/>
              </a:rPr>
              <a:t> </a:t>
            </a:r>
            <a:endParaRPr lang="en-GB">
              <a:latin typeface="Times New Roman" pitchFamily="18"/>
            </a:endParaRPr>
          </a:p>
          <a:p>
            <a:pPr marL="1371600" lvl="0" indent="457200"/>
            <a:r>
              <a:rPr lang="en-US" sz="1000" u="sng">
                <a:solidFill>
                  <a:srgbClr val="0000FF"/>
                </a:solidFill>
                <a:latin typeface="Arial" pitchFamily="34"/>
                <a:hlinkClick r:id="rId3"/>
              </a:rPr>
              <a:t>http://www.collaborativelearning.org/workinprogress.html</a:t>
            </a:r>
            <a:r>
              <a:rPr lang="en-US" sz="1000">
                <a:latin typeface="Arial" pitchFamily="34"/>
              </a:rPr>
              <a:t> </a:t>
            </a:r>
            <a:endParaRPr lang="en-GB">
              <a:latin typeface="Times New Roman" pitchFamily="18"/>
            </a:endParaRPr>
          </a:p>
          <a:p>
            <a:pPr marL="1371600" lvl="0" indent="457200"/>
            <a:r>
              <a:rPr lang="en-US" sz="1000" u="sng">
                <a:solidFill>
                  <a:srgbClr val="0000FF"/>
                </a:solidFill>
                <a:latin typeface="Arial" pitchFamily="34"/>
              </a:rPr>
              <a:t>http://www.collaborativelearning.org/londonhumanities.html       </a:t>
            </a:r>
            <a:endParaRPr lang="en-GB">
              <a:latin typeface="Times New Roman" pitchFamily="18"/>
            </a:endParaRPr>
          </a:p>
          <a:p>
            <a:pPr marL="914400" lvl="0" indent="457200"/>
            <a:r>
              <a:rPr lang="en-US" sz="1000" b="1">
                <a:latin typeface="Arial" pitchFamily="34"/>
              </a:rPr>
              <a:t> </a:t>
            </a:r>
            <a:endParaRPr lang="en-GB">
              <a:latin typeface="Times New Roman" pitchFamily="18"/>
            </a:endParaRPr>
          </a:p>
          <a:p>
            <a:pPr marL="342900" lvl="0" indent="-342900">
              <a:buSzPct val="100000"/>
              <a:buFont typeface="Symbol" pitchFamily="18"/>
              <a:buChar char=""/>
            </a:pPr>
            <a:r>
              <a:rPr lang="en-US" sz="1000" b="1">
                <a:latin typeface="Arial" pitchFamily="34"/>
              </a:rPr>
              <a:t>Future priorities??</a:t>
            </a:r>
            <a:endParaRPr lang="en-GB">
              <a:latin typeface="Times New Roman" pitchFamily="18"/>
            </a:endParaRPr>
          </a:p>
          <a:p>
            <a:pPr lvl="0"/>
            <a:endParaRPr lang="en-GB"/>
          </a:p>
        </p:txBody>
      </p:sp>
      <p:sp>
        <p:nvSpPr>
          <p:cNvPr id="4" name="Slide Number Placeholder 3">
            <a:extLst>
              <a:ext uri="{FF2B5EF4-FFF2-40B4-BE49-F238E27FC236}">
                <a16:creationId xmlns:a16="http://schemas.microsoft.com/office/drawing/2014/main" id="{DD607514-2BF2-4560-BDD6-B5E5A9BBD619}"/>
              </a:ext>
            </a:extLst>
          </p:cNvPr>
          <p:cNvSpPr txBox="1"/>
          <p:nvPr/>
        </p:nvSpPr>
        <p:spPr>
          <a:xfrm>
            <a:off x="3855833" y="9440644"/>
            <a:ext cx="2949785" cy="49869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C3FBA20-BCEA-453D-9DCD-B8F489CCA2F4}" type="slidenum">
              <a:t>2</a:t>
            </a:fld>
            <a:endParaRPr lang="en-GB" sz="1200" b="0" i="0" u="none" strike="noStrike" kern="1200" cap="none" spc="0" baseline="0">
              <a:solidFill>
                <a:srgbClr val="000000"/>
              </a:solidFill>
              <a:uFillTx/>
              <a:latin typeface="Arial" pitchFamily="34"/>
              <a:cs typeface="Arial" pitchFamily="3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8A199130-3134-4502-B192-0F81E63A88AC}"/>
              </a:ext>
            </a:extLst>
          </p:cNvPr>
          <p:cNvSpPr>
            <a:spLocks noGrp="1" noRot="1" noChangeAspect="1" noTextEdit="1"/>
          </p:cNvSpPr>
          <p:nvPr>
            <p:ph type="sldImg"/>
          </p:nvPr>
        </p:nvSpPr>
        <p:spPr>
          <a:xfrm>
            <a:off x="423863" y="1243013"/>
            <a:ext cx="5959475" cy="3352800"/>
          </a:xfrm>
          <a:ln/>
        </p:spPr>
      </p:sp>
      <p:sp>
        <p:nvSpPr>
          <p:cNvPr id="47107" name="Notes Placeholder 2">
            <a:extLst>
              <a:ext uri="{FF2B5EF4-FFF2-40B4-BE49-F238E27FC236}">
                <a16:creationId xmlns:a16="http://schemas.microsoft.com/office/drawing/2014/main" id="{D6119FB6-8A7D-4F05-80CC-8E01734129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What we want learners to achieve in geography is founded in the discipline.  </a:t>
            </a:r>
          </a:p>
          <a:p>
            <a:r>
              <a:rPr lang="en-GB" altLang="en-US">
                <a:latin typeface="Arial" panose="020B0604020202020204" pitchFamily="34" charset="0"/>
              </a:rPr>
              <a:t>These three </a:t>
            </a:r>
            <a:r>
              <a:rPr lang="en-GB" altLang="en-US" b="1">
                <a:latin typeface="Arial" panose="020B0604020202020204" pitchFamily="34" charset="0"/>
              </a:rPr>
              <a:t>fundamental</a:t>
            </a:r>
            <a:r>
              <a:rPr lang="en-GB" altLang="en-US">
                <a:latin typeface="Arial" panose="020B0604020202020204" pitchFamily="34" charset="0"/>
              </a:rPr>
              <a:t> aspects of achievement thread through the curriculum, so underpin progression.  Together, they show how learners’ geographical thought and capability develop.  They also make up the big objectives for geography: geographical knowledge, understanding and skills, which apply across the age range.</a:t>
            </a:r>
          </a:p>
          <a:p>
            <a:r>
              <a:rPr lang="en-GB" altLang="en-US">
                <a:latin typeface="Arial" panose="020B0604020202020204" pitchFamily="34" charset="0"/>
              </a:rPr>
              <a:t>Although classifying learning and achievement is helpful, in practice, it may be difficult to distinguish between these three aspects – for example between knowledge and understanding.</a:t>
            </a:r>
          </a:p>
          <a:p>
            <a:r>
              <a:rPr lang="en-GB" altLang="en-US">
                <a:latin typeface="Arial" panose="020B0604020202020204" pitchFamily="34" charset="0"/>
              </a:rPr>
              <a:t>These benchmarks aren’t necessarily things you’d share with your pupils, as they’re abstract and related to professional knowledge.</a:t>
            </a:r>
          </a:p>
          <a:p>
            <a:endParaRPr lang="en-GB" altLang="en-US">
              <a:latin typeface="Arial" panose="020B0604020202020204" pitchFamily="34" charset="0"/>
            </a:endParaRPr>
          </a:p>
        </p:txBody>
      </p:sp>
      <p:sp>
        <p:nvSpPr>
          <p:cNvPr id="4" name="Slide Number Placeholder 3">
            <a:extLst>
              <a:ext uri="{FF2B5EF4-FFF2-40B4-BE49-F238E27FC236}">
                <a16:creationId xmlns:a16="http://schemas.microsoft.com/office/drawing/2014/main" id="{3B51D130-3A85-4F4B-A8DE-EF6E8095839B}"/>
              </a:ext>
            </a:extLst>
          </p:cNvPr>
          <p:cNvSpPr>
            <a:spLocks noGrp="1"/>
          </p:cNvSpPr>
          <p:nvPr>
            <p:ph type="sldNum" sz="quarter" idx="5"/>
          </p:nvPr>
        </p:nvSpPr>
        <p:spPr/>
        <p:txBody>
          <a:bodyPr/>
          <a:lstStyle>
            <a:lvl1pPr defTabSz="915988" eaLnBrk="0" hangingPunct="0">
              <a:defRPr sz="2000">
                <a:solidFill>
                  <a:schemeClr val="tx1"/>
                </a:solidFill>
                <a:latin typeface="Arial" panose="020B0604020202020204" pitchFamily="34" charset="0"/>
                <a:cs typeface="Arial" panose="020B0604020202020204" pitchFamily="34" charset="0"/>
              </a:defRPr>
            </a:lvl1pPr>
            <a:lvl2pPr marL="742950" indent="-285750" defTabSz="915988" eaLnBrk="0" hangingPunct="0">
              <a:defRPr sz="2000">
                <a:solidFill>
                  <a:schemeClr val="tx1"/>
                </a:solidFill>
                <a:latin typeface="Arial" panose="020B0604020202020204" pitchFamily="34" charset="0"/>
                <a:cs typeface="Arial" panose="020B0604020202020204" pitchFamily="34" charset="0"/>
              </a:defRPr>
            </a:lvl2pPr>
            <a:lvl3pPr marL="1143000" indent="-228600" defTabSz="915988" eaLnBrk="0" hangingPunct="0">
              <a:defRPr sz="2000">
                <a:solidFill>
                  <a:schemeClr val="tx1"/>
                </a:solidFill>
                <a:latin typeface="Arial" panose="020B0604020202020204" pitchFamily="34" charset="0"/>
                <a:cs typeface="Arial" panose="020B0604020202020204" pitchFamily="34" charset="0"/>
              </a:defRPr>
            </a:lvl3pPr>
            <a:lvl4pPr marL="1600200" indent="-228600" defTabSz="915988" eaLnBrk="0" hangingPunct="0">
              <a:defRPr sz="2000">
                <a:solidFill>
                  <a:schemeClr val="tx1"/>
                </a:solidFill>
                <a:latin typeface="Arial" panose="020B0604020202020204" pitchFamily="34" charset="0"/>
                <a:cs typeface="Arial" panose="020B0604020202020204" pitchFamily="34" charset="0"/>
              </a:defRPr>
            </a:lvl4pPr>
            <a:lvl5pPr marL="2057400" indent="-228600" defTabSz="915988" eaLnBrk="0" hangingPunct="0">
              <a:defRPr sz="2000">
                <a:solidFill>
                  <a:schemeClr val="tx1"/>
                </a:solidFill>
                <a:latin typeface="Arial" panose="020B0604020202020204" pitchFamily="34" charset="0"/>
                <a:cs typeface="Arial" panose="020B0604020202020204" pitchFamily="34" charset="0"/>
              </a:defRPr>
            </a:lvl5pPr>
            <a:lvl6pPr marL="2514600" indent="-228600" defTabSz="9159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9159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9159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9159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E3E0BD2F-EE78-40A5-A15B-E3F87FC02663}" type="slidenum">
              <a:rPr lang="en-GB" altLang="en-US" sz="1000"/>
              <a:pPr/>
              <a:t>71</a:t>
            </a:fld>
            <a:endParaRPr lang="en-GB" altLang="en-US"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E4DE0527-EBA7-4F08-8844-46B9DBF8E05F}"/>
              </a:ext>
            </a:extLst>
          </p:cNvPr>
          <p:cNvSpPr>
            <a:spLocks noGrp="1" noRot="1" noChangeAspect="1" noTextEdit="1"/>
          </p:cNvSpPr>
          <p:nvPr>
            <p:ph type="sldImg"/>
          </p:nvPr>
        </p:nvSpPr>
        <p:spPr>
          <a:xfrm>
            <a:off x="423863" y="1243013"/>
            <a:ext cx="5959475" cy="3352800"/>
          </a:xfrm>
          <a:ln/>
        </p:spPr>
      </p:sp>
      <p:sp>
        <p:nvSpPr>
          <p:cNvPr id="48131" name="Notes Placeholder 2">
            <a:extLst>
              <a:ext uri="{FF2B5EF4-FFF2-40B4-BE49-F238E27FC236}">
                <a16:creationId xmlns:a16="http://schemas.microsoft.com/office/drawing/2014/main" id="{B326EC4C-0059-4D72-AFBC-A3CBD214E4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What does it mean to get better at geography – and how will we recognise it in pupils’ work?  These dimensions add a sense of progress to each of the three aspects of achievement in the previous slide.</a:t>
            </a:r>
          </a:p>
        </p:txBody>
      </p:sp>
      <p:sp>
        <p:nvSpPr>
          <p:cNvPr id="4" name="Slide Number Placeholder 3">
            <a:extLst>
              <a:ext uri="{FF2B5EF4-FFF2-40B4-BE49-F238E27FC236}">
                <a16:creationId xmlns:a16="http://schemas.microsoft.com/office/drawing/2014/main" id="{29062286-CFBF-44FE-8D98-89A774D68971}"/>
              </a:ext>
            </a:extLst>
          </p:cNvPr>
          <p:cNvSpPr>
            <a:spLocks noGrp="1"/>
          </p:cNvSpPr>
          <p:nvPr>
            <p:ph type="sldNum" sz="quarter" idx="5"/>
          </p:nvPr>
        </p:nvSpPr>
        <p:spPr/>
        <p:txBody>
          <a:bodyPr/>
          <a:lstStyle>
            <a:lvl1pPr defTabSz="915988" eaLnBrk="0" hangingPunct="0">
              <a:defRPr sz="2000">
                <a:solidFill>
                  <a:schemeClr val="tx1"/>
                </a:solidFill>
                <a:latin typeface="Arial" panose="020B0604020202020204" pitchFamily="34" charset="0"/>
                <a:cs typeface="Arial" panose="020B0604020202020204" pitchFamily="34" charset="0"/>
              </a:defRPr>
            </a:lvl1pPr>
            <a:lvl2pPr marL="742950" indent="-285750" defTabSz="915988" eaLnBrk="0" hangingPunct="0">
              <a:defRPr sz="2000">
                <a:solidFill>
                  <a:schemeClr val="tx1"/>
                </a:solidFill>
                <a:latin typeface="Arial" panose="020B0604020202020204" pitchFamily="34" charset="0"/>
                <a:cs typeface="Arial" panose="020B0604020202020204" pitchFamily="34" charset="0"/>
              </a:defRPr>
            </a:lvl2pPr>
            <a:lvl3pPr marL="1143000" indent="-228600" defTabSz="915988" eaLnBrk="0" hangingPunct="0">
              <a:defRPr sz="2000">
                <a:solidFill>
                  <a:schemeClr val="tx1"/>
                </a:solidFill>
                <a:latin typeface="Arial" panose="020B0604020202020204" pitchFamily="34" charset="0"/>
                <a:cs typeface="Arial" panose="020B0604020202020204" pitchFamily="34" charset="0"/>
              </a:defRPr>
            </a:lvl3pPr>
            <a:lvl4pPr marL="1600200" indent="-228600" defTabSz="915988" eaLnBrk="0" hangingPunct="0">
              <a:defRPr sz="2000">
                <a:solidFill>
                  <a:schemeClr val="tx1"/>
                </a:solidFill>
                <a:latin typeface="Arial" panose="020B0604020202020204" pitchFamily="34" charset="0"/>
                <a:cs typeface="Arial" panose="020B0604020202020204" pitchFamily="34" charset="0"/>
              </a:defRPr>
            </a:lvl4pPr>
            <a:lvl5pPr marL="2057400" indent="-228600" defTabSz="915988" eaLnBrk="0" hangingPunct="0">
              <a:defRPr sz="2000">
                <a:solidFill>
                  <a:schemeClr val="tx1"/>
                </a:solidFill>
                <a:latin typeface="Arial" panose="020B0604020202020204" pitchFamily="34" charset="0"/>
                <a:cs typeface="Arial" panose="020B0604020202020204" pitchFamily="34" charset="0"/>
              </a:defRPr>
            </a:lvl5pPr>
            <a:lvl6pPr marL="2514600" indent="-228600" defTabSz="9159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defTabSz="9159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defTabSz="9159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defTabSz="915988"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6CD66BA9-9DFA-45FB-BAB4-6DECD8CA8ECD}" type="slidenum">
              <a:rPr lang="en-GB" altLang="en-US" sz="1000"/>
              <a:pPr/>
              <a:t>72</a:t>
            </a:fld>
            <a:endParaRPr lang="en-GB" altLang="en-US"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B0EFED2-B12E-E1F9-7D3B-4304C5FD3E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9AFA8BE7-B68F-55D3-D76C-BDBF945217B3}"/>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a:extLst>
              <a:ext uri="{FF2B5EF4-FFF2-40B4-BE49-F238E27FC236}">
                <a16:creationId xmlns:a16="http://schemas.microsoft.com/office/drawing/2014/main" id="{470AFCB5-6E59-C0FD-0EE5-36A47FFFE263}"/>
              </a:ext>
            </a:extLst>
          </p:cNvPr>
          <p:cNvSpPr txBox="1">
            <a:spLocks noChangeArrowheads="1"/>
          </p:cNvSpPr>
          <p:nvPr/>
        </p:nvSpPr>
        <p:spPr bwMode="auto">
          <a:xfrm>
            <a:off x="3710357" y="10959411"/>
            <a:ext cx="2839416" cy="57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D121FFFC-1535-4C39-BC02-CD086D6FF0F1}" type="slidenum">
              <a:rPr lang="en-GB" altLang="en-US" sz="1200">
                <a:solidFill>
                  <a:srgbClr val="000000"/>
                </a:solidFill>
              </a:rPr>
              <a:pPr algn="r" eaLnBrk="1" hangingPunct="1"/>
              <a:t>3</a:t>
            </a:fld>
            <a:endParaRPr lang="en-GB" alt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6ADE2BB-243B-8D4F-8D69-AE088DFC8F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1B4CB7C3-95F6-C261-89D0-59379459C02B}"/>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0244" name="Slide Number Placeholder 3">
            <a:extLst>
              <a:ext uri="{FF2B5EF4-FFF2-40B4-BE49-F238E27FC236}">
                <a16:creationId xmlns:a16="http://schemas.microsoft.com/office/drawing/2014/main" id="{D591B040-DE2C-25EB-82C8-1884F2343584}"/>
              </a:ext>
            </a:extLst>
          </p:cNvPr>
          <p:cNvSpPr txBox="1">
            <a:spLocks noChangeArrowheads="1"/>
          </p:cNvSpPr>
          <p:nvPr/>
        </p:nvSpPr>
        <p:spPr bwMode="auto">
          <a:xfrm>
            <a:off x="3710357" y="10959411"/>
            <a:ext cx="2839416" cy="57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9AE6958D-C4C9-4DBE-98BF-4F14788970EB}" type="slidenum">
              <a:rPr lang="en-GB" altLang="en-US" sz="1200">
                <a:solidFill>
                  <a:srgbClr val="000000"/>
                </a:solidFill>
              </a:rPr>
              <a:pPr algn="r" eaLnBrk="1" hangingPunct="1"/>
              <a:t>4</a:t>
            </a:fld>
            <a:endParaRPr lang="en-GB" alt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80FF5-7E2F-49DB-932D-9F133F556F46}"/>
              </a:ext>
            </a:extLst>
          </p:cNvPr>
          <p:cNvSpPr>
            <a:spLocks noGrp="1" noRot="1" noChangeAspect="1"/>
          </p:cNvSpPr>
          <p:nvPr>
            <p:ph type="sldImg"/>
          </p:nvPr>
        </p:nvSpPr>
        <p:spPr>
          <a:xfrm>
            <a:off x="423863" y="1243013"/>
            <a:ext cx="5959475" cy="3352800"/>
          </a:xfrm>
        </p:spPr>
      </p:sp>
      <p:sp>
        <p:nvSpPr>
          <p:cNvPr id="3" name="Notes Placeholder 2">
            <a:extLst>
              <a:ext uri="{FF2B5EF4-FFF2-40B4-BE49-F238E27FC236}">
                <a16:creationId xmlns:a16="http://schemas.microsoft.com/office/drawing/2014/main" id="{A9B0AAF9-0761-4184-ACA7-02B07351C8DA}"/>
              </a:ext>
            </a:extLst>
          </p:cNvPr>
          <p:cNvSpPr txBox="1">
            <a:spLocks noGrp="1"/>
          </p:cNvSpPr>
          <p:nvPr>
            <p:ph type="body" sz="quarter" idx="1"/>
          </p:nvPr>
        </p:nvSpPr>
        <p:spPr/>
        <p:txBody>
          <a:bodyPr/>
          <a:lstStyle/>
          <a:p>
            <a:pPr lvl="0"/>
            <a:r>
              <a:rPr lang="en-GB">
                <a:hlinkClick r:id="rId3"/>
              </a:rPr>
              <a:t>http://www.collaborativelearning.org/05assessment.pdf</a:t>
            </a:r>
            <a:r>
              <a:rPr lang="en-GB"/>
              <a:t> </a:t>
            </a:r>
          </a:p>
          <a:p>
            <a:pPr lvl="0"/>
            <a:r>
              <a:rPr lang="en-GB"/>
              <a:t>HA – Jamie Byrom</a:t>
            </a:r>
          </a:p>
          <a:p>
            <a:pPr lvl="0"/>
            <a:r>
              <a:rPr lang="en-GB">
                <a:hlinkClick r:id="rId4"/>
              </a:rPr>
              <a:t>http://www.collaborativelearning.org/04coordinator.pdf</a:t>
            </a:r>
            <a:r>
              <a:rPr lang="en-GB"/>
              <a:t> </a:t>
            </a:r>
          </a:p>
          <a:p>
            <a:pPr lvl="0"/>
            <a:r>
              <a:rPr lang="en-GB"/>
              <a:t>Curriculum indicators (co-ordination)</a:t>
            </a:r>
          </a:p>
        </p:txBody>
      </p:sp>
      <p:sp>
        <p:nvSpPr>
          <p:cNvPr id="4" name="Slide Number Placeholder 3">
            <a:extLst>
              <a:ext uri="{FF2B5EF4-FFF2-40B4-BE49-F238E27FC236}">
                <a16:creationId xmlns:a16="http://schemas.microsoft.com/office/drawing/2014/main" id="{7CC9E61C-F2C6-442E-9D35-EBBA39D1E5A8}"/>
              </a:ext>
            </a:extLst>
          </p:cNvPr>
          <p:cNvSpPr txBox="1"/>
          <p:nvPr/>
        </p:nvSpPr>
        <p:spPr>
          <a:xfrm>
            <a:off x="3855833" y="9440644"/>
            <a:ext cx="2949785" cy="498695"/>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660D9D-4C82-463A-AE7C-AF707FCE54C0}" type="slidenum">
              <a:t>5</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1E9D573D-A596-6A82-CF48-BC5CB7F6FF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BD4D58E3-33AA-5E2F-2BAC-B9C5B1476E7D}"/>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4340" name="Slide Number Placeholder 3">
            <a:extLst>
              <a:ext uri="{FF2B5EF4-FFF2-40B4-BE49-F238E27FC236}">
                <a16:creationId xmlns:a16="http://schemas.microsoft.com/office/drawing/2014/main" id="{77EDAEA8-6FE8-A39A-5945-C294424A98F3}"/>
              </a:ext>
            </a:extLst>
          </p:cNvPr>
          <p:cNvSpPr txBox="1">
            <a:spLocks noChangeArrowheads="1"/>
          </p:cNvSpPr>
          <p:nvPr/>
        </p:nvSpPr>
        <p:spPr bwMode="auto">
          <a:xfrm>
            <a:off x="3710357" y="10959411"/>
            <a:ext cx="2839416" cy="57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0DBD577-A230-41C8-AA64-F3AB29A1E3F7}" type="slidenum">
              <a:rPr lang="en-GB" altLang="en-US" sz="1200">
                <a:solidFill>
                  <a:srgbClr val="000000"/>
                </a:solidFill>
              </a:rPr>
              <a:pPr algn="r" eaLnBrk="1" hangingPunct="1"/>
              <a:t>6</a:t>
            </a:fld>
            <a:endParaRPr lang="en-GB"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solidFill>
                <a:srgbClr val="7030A0"/>
              </a:solidFill>
            </a:endParaRPr>
          </a:p>
        </p:txBody>
      </p:sp>
      <p:sp>
        <p:nvSpPr>
          <p:cNvPr id="4" name="Slide Number Placeholder 3"/>
          <p:cNvSpPr>
            <a:spLocks noGrp="1"/>
          </p:cNvSpPr>
          <p:nvPr>
            <p:ph type="sldNum" sz="quarter" idx="10"/>
          </p:nvPr>
        </p:nvSpPr>
        <p:spPr/>
        <p:txBody>
          <a:bodyPr/>
          <a:lstStyle/>
          <a:p>
            <a:fld id="{4FAB7E3E-63EB-471E-9CE8-8830295EF26C}" type="slidenum">
              <a:rPr lang="en-GB" smtClean="0"/>
              <a:t>44</a:t>
            </a:fld>
            <a:endParaRPr lang="en-GB"/>
          </a:p>
        </p:txBody>
      </p:sp>
    </p:spTree>
    <p:extLst>
      <p:ext uri="{BB962C8B-B14F-4D97-AF65-F5344CB8AC3E}">
        <p14:creationId xmlns:p14="http://schemas.microsoft.com/office/powerpoint/2010/main" val="225253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7030A0"/>
              </a:solidFill>
            </a:endParaRPr>
          </a:p>
        </p:txBody>
      </p:sp>
      <p:sp>
        <p:nvSpPr>
          <p:cNvPr id="4" name="Slide Number Placeholder 3"/>
          <p:cNvSpPr>
            <a:spLocks noGrp="1"/>
          </p:cNvSpPr>
          <p:nvPr>
            <p:ph type="sldNum" sz="quarter" idx="10"/>
          </p:nvPr>
        </p:nvSpPr>
        <p:spPr/>
        <p:txBody>
          <a:bodyPr/>
          <a:lstStyle/>
          <a:p>
            <a:fld id="{4BB187E4-F43E-41D6-A7B8-E31DE7711B3C}" type="slidenum">
              <a:rPr lang="en-GB" smtClean="0"/>
              <a:t>45</a:t>
            </a:fld>
            <a:endParaRPr lang="en-GB"/>
          </a:p>
        </p:txBody>
      </p:sp>
    </p:spTree>
    <p:extLst>
      <p:ext uri="{BB962C8B-B14F-4D97-AF65-F5344CB8AC3E}">
        <p14:creationId xmlns:p14="http://schemas.microsoft.com/office/powerpoint/2010/main" val="4049416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500" dirty="0"/>
          </a:p>
          <a:p>
            <a:endParaRPr lang="en-GB" dirty="0">
              <a:solidFill>
                <a:srgbClr val="2811AF"/>
              </a:solidFill>
            </a:endParaRPr>
          </a:p>
        </p:txBody>
      </p:sp>
      <p:sp>
        <p:nvSpPr>
          <p:cNvPr id="4" name="Slide Number Placeholder 3"/>
          <p:cNvSpPr>
            <a:spLocks noGrp="1"/>
          </p:cNvSpPr>
          <p:nvPr>
            <p:ph type="sldNum" sz="quarter" idx="10"/>
          </p:nvPr>
        </p:nvSpPr>
        <p:spPr/>
        <p:txBody>
          <a:bodyPr/>
          <a:lstStyle/>
          <a:p>
            <a:fld id="{4FAB7E3E-63EB-471E-9CE8-8830295EF26C}" type="slidenum">
              <a:rPr lang="en-GB" smtClean="0"/>
              <a:t>46</a:t>
            </a:fld>
            <a:endParaRPr lang="en-GB"/>
          </a:p>
        </p:txBody>
      </p:sp>
    </p:spTree>
    <p:extLst>
      <p:ext uri="{BB962C8B-B14F-4D97-AF65-F5344CB8AC3E}">
        <p14:creationId xmlns:p14="http://schemas.microsoft.com/office/powerpoint/2010/main" val="1561298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AB7E3E-63EB-471E-9CE8-8830295EF26C}" type="slidenum">
              <a:rPr lang="en-GB" smtClean="0"/>
              <a:t>47</a:t>
            </a:fld>
            <a:endParaRPr lang="en-GB"/>
          </a:p>
        </p:txBody>
      </p:sp>
    </p:spTree>
    <p:extLst>
      <p:ext uri="{BB962C8B-B14F-4D97-AF65-F5344CB8AC3E}">
        <p14:creationId xmlns:p14="http://schemas.microsoft.com/office/powerpoint/2010/main" val="3850449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A092-8999-4F4E-90DC-46D78EB60FAD}"/>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525B8202-F990-4E52-BEB2-C80F26DC6E9B}"/>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F87B7C0C-7662-4B71-9790-B4B9F037BD8C}"/>
              </a:ext>
            </a:extLst>
          </p:cNvPr>
          <p:cNvSpPr txBox="1">
            <a:spLocks noGrp="1"/>
          </p:cNvSpPr>
          <p:nvPr>
            <p:ph type="dt" sz="half" idx="7"/>
          </p:nvPr>
        </p:nvSpPr>
        <p:spPr/>
        <p:txBody>
          <a:bodyPr/>
          <a:lstStyle>
            <a:lvl1pPr>
              <a:defRPr/>
            </a:lvl1pPr>
          </a:lstStyle>
          <a:p>
            <a:pPr lvl="0"/>
            <a:fld id="{3BF4D2FF-079A-487B-8E67-75E7A9AA7142}" type="datetime1">
              <a:rPr lang="en-GB"/>
              <a:pPr lvl="0"/>
              <a:t>24/11/2022</a:t>
            </a:fld>
            <a:endParaRPr lang="en-GB"/>
          </a:p>
        </p:txBody>
      </p:sp>
      <p:sp>
        <p:nvSpPr>
          <p:cNvPr id="5" name="Footer Placeholder 4">
            <a:extLst>
              <a:ext uri="{FF2B5EF4-FFF2-40B4-BE49-F238E27FC236}">
                <a16:creationId xmlns:a16="http://schemas.microsoft.com/office/drawing/2014/main" id="{1BAB23F4-9610-4BBC-8EE0-24FC65A3B96F}"/>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26C43F51-5ED0-47DD-8E33-F2657AA5452C}"/>
              </a:ext>
            </a:extLst>
          </p:cNvPr>
          <p:cNvSpPr txBox="1">
            <a:spLocks noGrp="1"/>
          </p:cNvSpPr>
          <p:nvPr>
            <p:ph type="sldNum" sz="quarter" idx="8"/>
          </p:nvPr>
        </p:nvSpPr>
        <p:spPr/>
        <p:txBody>
          <a:bodyPr/>
          <a:lstStyle>
            <a:lvl1pPr>
              <a:defRPr/>
            </a:lvl1pPr>
          </a:lstStyle>
          <a:p>
            <a:pPr lvl="0"/>
            <a:fld id="{A41A0401-2558-4C85-AA25-E40ABBAE096F}" type="slidenum">
              <a:t>‹#›</a:t>
            </a:fld>
            <a:endParaRPr lang="en-GB"/>
          </a:p>
        </p:txBody>
      </p:sp>
    </p:spTree>
    <p:extLst>
      <p:ext uri="{BB962C8B-B14F-4D97-AF65-F5344CB8AC3E}">
        <p14:creationId xmlns:p14="http://schemas.microsoft.com/office/powerpoint/2010/main" val="99126676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EEA4-2EDD-4877-9340-003AF5DB4FC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849242A6-CF7D-404E-B777-5B1F18E2EC44}"/>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073849-1C86-44EE-8790-2FB2D8F8E80A}"/>
              </a:ext>
            </a:extLst>
          </p:cNvPr>
          <p:cNvSpPr txBox="1">
            <a:spLocks noGrp="1"/>
          </p:cNvSpPr>
          <p:nvPr>
            <p:ph type="dt" sz="half" idx="7"/>
          </p:nvPr>
        </p:nvSpPr>
        <p:spPr/>
        <p:txBody>
          <a:bodyPr/>
          <a:lstStyle>
            <a:lvl1pPr>
              <a:defRPr/>
            </a:lvl1pPr>
          </a:lstStyle>
          <a:p>
            <a:pPr lvl="0"/>
            <a:fld id="{0A7825AC-6D6E-4EDA-B9C0-F7E344C24002}" type="datetime1">
              <a:rPr lang="en-GB"/>
              <a:pPr lvl="0"/>
              <a:t>24/11/2022</a:t>
            </a:fld>
            <a:endParaRPr lang="en-GB"/>
          </a:p>
        </p:txBody>
      </p:sp>
      <p:sp>
        <p:nvSpPr>
          <p:cNvPr id="5" name="Footer Placeholder 4">
            <a:extLst>
              <a:ext uri="{FF2B5EF4-FFF2-40B4-BE49-F238E27FC236}">
                <a16:creationId xmlns:a16="http://schemas.microsoft.com/office/drawing/2014/main" id="{7F4B2F6E-32C4-4DDA-AA73-3CB9A397F9B8}"/>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A9123F65-F716-442F-8CF1-EBADA266511F}"/>
              </a:ext>
            </a:extLst>
          </p:cNvPr>
          <p:cNvSpPr txBox="1">
            <a:spLocks noGrp="1"/>
          </p:cNvSpPr>
          <p:nvPr>
            <p:ph type="sldNum" sz="quarter" idx="8"/>
          </p:nvPr>
        </p:nvSpPr>
        <p:spPr/>
        <p:txBody>
          <a:bodyPr/>
          <a:lstStyle>
            <a:lvl1pPr>
              <a:defRPr/>
            </a:lvl1pPr>
          </a:lstStyle>
          <a:p>
            <a:pPr lvl="0"/>
            <a:fld id="{861B05FA-CB7F-432E-A06A-9D06569C19AB}" type="slidenum">
              <a:t>‹#›</a:t>
            </a:fld>
            <a:endParaRPr lang="en-GB"/>
          </a:p>
        </p:txBody>
      </p:sp>
    </p:spTree>
    <p:extLst>
      <p:ext uri="{BB962C8B-B14F-4D97-AF65-F5344CB8AC3E}">
        <p14:creationId xmlns:p14="http://schemas.microsoft.com/office/powerpoint/2010/main" val="1016511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A5E7C6-681E-4B58-9FA1-908F4B0BBCC3}"/>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AC93D4B1-6249-419C-B173-A106D584B700}"/>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19F2D2-B733-4A1F-B909-EE7D52F6D2F5}"/>
              </a:ext>
            </a:extLst>
          </p:cNvPr>
          <p:cNvSpPr txBox="1">
            <a:spLocks noGrp="1"/>
          </p:cNvSpPr>
          <p:nvPr>
            <p:ph type="dt" sz="half" idx="7"/>
          </p:nvPr>
        </p:nvSpPr>
        <p:spPr/>
        <p:txBody>
          <a:bodyPr/>
          <a:lstStyle>
            <a:lvl1pPr>
              <a:defRPr/>
            </a:lvl1pPr>
          </a:lstStyle>
          <a:p>
            <a:pPr lvl="0"/>
            <a:fld id="{C712440A-1FD4-44E9-9329-377474539AD6}" type="datetime1">
              <a:rPr lang="en-GB"/>
              <a:pPr lvl="0"/>
              <a:t>24/11/2022</a:t>
            </a:fld>
            <a:endParaRPr lang="en-GB"/>
          </a:p>
        </p:txBody>
      </p:sp>
      <p:sp>
        <p:nvSpPr>
          <p:cNvPr id="5" name="Footer Placeholder 4">
            <a:extLst>
              <a:ext uri="{FF2B5EF4-FFF2-40B4-BE49-F238E27FC236}">
                <a16:creationId xmlns:a16="http://schemas.microsoft.com/office/drawing/2014/main" id="{C37A5A14-EE7F-4A17-B1EF-04EAECD1056D}"/>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0ED40252-D8A0-4EB3-9BD6-F52C6400DE5C}"/>
              </a:ext>
            </a:extLst>
          </p:cNvPr>
          <p:cNvSpPr txBox="1">
            <a:spLocks noGrp="1"/>
          </p:cNvSpPr>
          <p:nvPr>
            <p:ph type="sldNum" sz="quarter" idx="8"/>
          </p:nvPr>
        </p:nvSpPr>
        <p:spPr/>
        <p:txBody>
          <a:bodyPr/>
          <a:lstStyle>
            <a:lvl1pPr>
              <a:defRPr/>
            </a:lvl1pPr>
          </a:lstStyle>
          <a:p>
            <a:pPr lvl="0"/>
            <a:fld id="{03014F8E-E409-400C-B1C6-815119747C41}" type="slidenum">
              <a:t>‹#›</a:t>
            </a:fld>
            <a:endParaRPr lang="en-GB"/>
          </a:p>
        </p:txBody>
      </p:sp>
    </p:spTree>
    <p:extLst>
      <p:ext uri="{BB962C8B-B14F-4D97-AF65-F5344CB8AC3E}">
        <p14:creationId xmlns:p14="http://schemas.microsoft.com/office/powerpoint/2010/main" val="82944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FD34D21-3738-4932-8141-97075244A557}"/>
              </a:ext>
            </a:extLst>
          </p:cNvPr>
          <p:cNvSpPr txBox="1">
            <a:spLocks noGrp="1"/>
          </p:cNvSpPr>
          <p:nvPr>
            <p:ph idx="4294967295"/>
          </p:nvPr>
        </p:nvSpPr>
        <p:spPr>
          <a:xfrm>
            <a:off x="406395" y="914400"/>
            <a:ext cx="5384801" cy="46481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030A4E6E-0C3C-483F-9F0C-295ABAC6BF86}"/>
              </a:ext>
            </a:extLst>
          </p:cNvPr>
          <p:cNvSpPr txBox="1">
            <a:spLocks noGrp="1"/>
          </p:cNvSpPr>
          <p:nvPr>
            <p:ph idx="4294967295"/>
          </p:nvPr>
        </p:nvSpPr>
        <p:spPr>
          <a:xfrm>
            <a:off x="6299201" y="914400"/>
            <a:ext cx="5384801" cy="46481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79493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3BCACF9-838B-46E7-852C-204BC4A190C2}"/>
              </a:ext>
            </a:extLst>
          </p:cNvPr>
          <p:cNvSpPr txBox="1">
            <a:spLocks noGrp="1"/>
          </p:cNvSpPr>
          <p:nvPr>
            <p:ph idx="4294967295"/>
          </p:nvPr>
        </p:nvSpPr>
        <p:spPr>
          <a:xfrm>
            <a:off x="425872" y="838203"/>
            <a:ext cx="11359719" cy="4724403"/>
          </a:xfrm>
        </p:spPr>
        <p:txBody>
          <a:bodyPr/>
          <a:lstStyle>
            <a:lvl1pPr>
              <a:defRPr sz="3200"/>
            </a:lvl1pPr>
            <a:lvl2pPr>
              <a:defRPr>
                <a:latin typeface="Aria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8080076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C215-4FDE-4CAF-A221-7850B969C16F}"/>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8B555B75-3648-45D0-A722-00C9DAF3788A}"/>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6C40A0-2EBB-4D14-89B3-0A7FD6C037CD}"/>
              </a:ext>
            </a:extLst>
          </p:cNvPr>
          <p:cNvSpPr txBox="1">
            <a:spLocks noGrp="1"/>
          </p:cNvSpPr>
          <p:nvPr>
            <p:ph type="dt" sz="half" idx="7"/>
          </p:nvPr>
        </p:nvSpPr>
        <p:spPr/>
        <p:txBody>
          <a:bodyPr/>
          <a:lstStyle>
            <a:lvl1pPr>
              <a:defRPr/>
            </a:lvl1pPr>
          </a:lstStyle>
          <a:p>
            <a:pPr lvl="0"/>
            <a:fld id="{B74F76EC-7A03-4401-B154-50A91E61F899}" type="datetime1">
              <a:rPr lang="en-GB"/>
              <a:pPr lvl="0"/>
              <a:t>24/11/2022</a:t>
            </a:fld>
            <a:endParaRPr lang="en-GB"/>
          </a:p>
        </p:txBody>
      </p:sp>
      <p:sp>
        <p:nvSpPr>
          <p:cNvPr id="5" name="Footer Placeholder 4">
            <a:extLst>
              <a:ext uri="{FF2B5EF4-FFF2-40B4-BE49-F238E27FC236}">
                <a16:creationId xmlns:a16="http://schemas.microsoft.com/office/drawing/2014/main" id="{117EB8B5-DD86-4CE0-8DAD-241A7799E26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3AC26D72-9737-48FE-9E2B-7BC291435D11}"/>
              </a:ext>
            </a:extLst>
          </p:cNvPr>
          <p:cNvSpPr txBox="1">
            <a:spLocks noGrp="1"/>
          </p:cNvSpPr>
          <p:nvPr>
            <p:ph type="sldNum" sz="quarter" idx="8"/>
          </p:nvPr>
        </p:nvSpPr>
        <p:spPr/>
        <p:txBody>
          <a:bodyPr/>
          <a:lstStyle>
            <a:lvl1pPr>
              <a:defRPr/>
            </a:lvl1pPr>
          </a:lstStyle>
          <a:p>
            <a:pPr lvl="0"/>
            <a:fld id="{77BC510F-AB59-4216-97AC-855F1A7BB654}" type="slidenum">
              <a:t>‹#›</a:t>
            </a:fld>
            <a:endParaRPr lang="en-GB"/>
          </a:p>
        </p:txBody>
      </p:sp>
    </p:spTree>
    <p:extLst>
      <p:ext uri="{BB962C8B-B14F-4D97-AF65-F5344CB8AC3E}">
        <p14:creationId xmlns:p14="http://schemas.microsoft.com/office/powerpoint/2010/main" val="245091125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70C9E-FF3A-4FF0-ACEE-4B1944BDC7EA}"/>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1E0CB658-D946-446D-B496-87D49D8E05F6}"/>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5953317B-F85B-47BA-950B-676BF82C3A54}"/>
              </a:ext>
            </a:extLst>
          </p:cNvPr>
          <p:cNvSpPr txBox="1">
            <a:spLocks noGrp="1"/>
          </p:cNvSpPr>
          <p:nvPr>
            <p:ph type="dt" sz="half" idx="7"/>
          </p:nvPr>
        </p:nvSpPr>
        <p:spPr/>
        <p:txBody>
          <a:bodyPr/>
          <a:lstStyle>
            <a:lvl1pPr>
              <a:defRPr/>
            </a:lvl1pPr>
          </a:lstStyle>
          <a:p>
            <a:pPr lvl="0"/>
            <a:fld id="{3ED47C75-7827-4F04-8465-1284451A5F66}" type="datetime1">
              <a:rPr lang="en-GB"/>
              <a:pPr lvl="0"/>
              <a:t>24/11/2022</a:t>
            </a:fld>
            <a:endParaRPr lang="en-GB"/>
          </a:p>
        </p:txBody>
      </p:sp>
      <p:sp>
        <p:nvSpPr>
          <p:cNvPr id="5" name="Footer Placeholder 4">
            <a:extLst>
              <a:ext uri="{FF2B5EF4-FFF2-40B4-BE49-F238E27FC236}">
                <a16:creationId xmlns:a16="http://schemas.microsoft.com/office/drawing/2014/main" id="{1AF370EC-D268-4AC4-9013-E6194D023B46}"/>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DE28901D-FC9D-4EE3-8746-92D272A1C86C}"/>
              </a:ext>
            </a:extLst>
          </p:cNvPr>
          <p:cNvSpPr txBox="1">
            <a:spLocks noGrp="1"/>
          </p:cNvSpPr>
          <p:nvPr>
            <p:ph type="sldNum" sz="quarter" idx="8"/>
          </p:nvPr>
        </p:nvSpPr>
        <p:spPr/>
        <p:txBody>
          <a:bodyPr/>
          <a:lstStyle>
            <a:lvl1pPr>
              <a:defRPr/>
            </a:lvl1pPr>
          </a:lstStyle>
          <a:p>
            <a:pPr lvl="0"/>
            <a:fld id="{5B25E546-3F46-415B-A2E4-C6927F6073D0}" type="slidenum">
              <a:t>‹#›</a:t>
            </a:fld>
            <a:endParaRPr lang="en-GB"/>
          </a:p>
        </p:txBody>
      </p:sp>
    </p:spTree>
    <p:extLst>
      <p:ext uri="{BB962C8B-B14F-4D97-AF65-F5344CB8AC3E}">
        <p14:creationId xmlns:p14="http://schemas.microsoft.com/office/powerpoint/2010/main" val="3278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74E1-0ACC-4F2B-A279-D7F4D746D9CB}"/>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DAFA59A1-AF3B-4415-9AAE-2D2D70778B08}"/>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87097DB-B069-4FEB-88F8-6A5777E1A316}"/>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1364934-4388-4F5A-B058-54CEE9DAFFCF}"/>
              </a:ext>
            </a:extLst>
          </p:cNvPr>
          <p:cNvSpPr txBox="1">
            <a:spLocks noGrp="1"/>
          </p:cNvSpPr>
          <p:nvPr>
            <p:ph type="dt" sz="half" idx="7"/>
          </p:nvPr>
        </p:nvSpPr>
        <p:spPr/>
        <p:txBody>
          <a:bodyPr/>
          <a:lstStyle>
            <a:lvl1pPr>
              <a:defRPr/>
            </a:lvl1pPr>
          </a:lstStyle>
          <a:p>
            <a:pPr lvl="0"/>
            <a:fld id="{5B5FAAC9-3460-4EEC-887E-35773CEBF2D6}" type="datetime1">
              <a:rPr lang="en-GB"/>
              <a:pPr lvl="0"/>
              <a:t>24/11/2022</a:t>
            </a:fld>
            <a:endParaRPr lang="en-GB"/>
          </a:p>
        </p:txBody>
      </p:sp>
      <p:sp>
        <p:nvSpPr>
          <p:cNvPr id="6" name="Footer Placeholder 5">
            <a:extLst>
              <a:ext uri="{FF2B5EF4-FFF2-40B4-BE49-F238E27FC236}">
                <a16:creationId xmlns:a16="http://schemas.microsoft.com/office/drawing/2014/main" id="{6167BE06-CE1F-433F-A5EE-998B844545F1}"/>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431CA30B-A87A-4373-9216-D9DCB4052CDD}"/>
              </a:ext>
            </a:extLst>
          </p:cNvPr>
          <p:cNvSpPr txBox="1">
            <a:spLocks noGrp="1"/>
          </p:cNvSpPr>
          <p:nvPr>
            <p:ph type="sldNum" sz="quarter" idx="8"/>
          </p:nvPr>
        </p:nvSpPr>
        <p:spPr/>
        <p:txBody>
          <a:bodyPr/>
          <a:lstStyle>
            <a:lvl1pPr>
              <a:defRPr/>
            </a:lvl1pPr>
          </a:lstStyle>
          <a:p>
            <a:pPr lvl="0"/>
            <a:fld id="{DFFEC03E-A18B-4F99-BA4C-230F162C320D}" type="slidenum">
              <a:t>‹#›</a:t>
            </a:fld>
            <a:endParaRPr lang="en-GB"/>
          </a:p>
        </p:txBody>
      </p:sp>
    </p:spTree>
    <p:extLst>
      <p:ext uri="{BB962C8B-B14F-4D97-AF65-F5344CB8AC3E}">
        <p14:creationId xmlns:p14="http://schemas.microsoft.com/office/powerpoint/2010/main" val="1293511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9550-0A01-44C4-B173-BD54BA890435}"/>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F2DAA87B-0B71-4B63-AEB6-05037518802D}"/>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778AAC03-59BC-42D2-A04C-D3E182B30465}"/>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5B2029B-BB8C-4A05-91BB-88810CDB5DEF}"/>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90301597-49C8-49EE-BCB0-ACB448131B3A}"/>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FC401C-0460-4F16-BF6C-5EC452B660D5}"/>
              </a:ext>
            </a:extLst>
          </p:cNvPr>
          <p:cNvSpPr txBox="1">
            <a:spLocks noGrp="1"/>
          </p:cNvSpPr>
          <p:nvPr>
            <p:ph type="dt" sz="half" idx="7"/>
          </p:nvPr>
        </p:nvSpPr>
        <p:spPr/>
        <p:txBody>
          <a:bodyPr/>
          <a:lstStyle>
            <a:lvl1pPr>
              <a:defRPr/>
            </a:lvl1pPr>
          </a:lstStyle>
          <a:p>
            <a:pPr lvl="0"/>
            <a:fld id="{3244B4CC-CB67-4946-9722-A60B282AFDDC}" type="datetime1">
              <a:rPr lang="en-GB"/>
              <a:pPr lvl="0"/>
              <a:t>24/11/2022</a:t>
            </a:fld>
            <a:endParaRPr lang="en-GB"/>
          </a:p>
        </p:txBody>
      </p:sp>
      <p:sp>
        <p:nvSpPr>
          <p:cNvPr id="8" name="Footer Placeholder 7">
            <a:extLst>
              <a:ext uri="{FF2B5EF4-FFF2-40B4-BE49-F238E27FC236}">
                <a16:creationId xmlns:a16="http://schemas.microsoft.com/office/drawing/2014/main" id="{D614D934-13DB-4B44-BF6D-83F8595D1E09}"/>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89780871-92BC-4061-9BAD-B97B73AA350D}"/>
              </a:ext>
            </a:extLst>
          </p:cNvPr>
          <p:cNvSpPr txBox="1">
            <a:spLocks noGrp="1"/>
          </p:cNvSpPr>
          <p:nvPr>
            <p:ph type="sldNum" sz="quarter" idx="8"/>
          </p:nvPr>
        </p:nvSpPr>
        <p:spPr/>
        <p:txBody>
          <a:bodyPr/>
          <a:lstStyle>
            <a:lvl1pPr>
              <a:defRPr/>
            </a:lvl1pPr>
          </a:lstStyle>
          <a:p>
            <a:pPr lvl="0"/>
            <a:fld id="{90F2F55C-8C9A-45F0-9CA3-D31406D18E6C}" type="slidenum">
              <a:t>‹#›</a:t>
            </a:fld>
            <a:endParaRPr lang="en-GB"/>
          </a:p>
        </p:txBody>
      </p:sp>
    </p:spTree>
    <p:extLst>
      <p:ext uri="{BB962C8B-B14F-4D97-AF65-F5344CB8AC3E}">
        <p14:creationId xmlns:p14="http://schemas.microsoft.com/office/powerpoint/2010/main" val="318691569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C43F-0319-425E-8187-2F3BD2AE347F}"/>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C3BFB4D7-A6A9-4B28-BDB1-2943A3436C3B}"/>
              </a:ext>
            </a:extLst>
          </p:cNvPr>
          <p:cNvSpPr txBox="1">
            <a:spLocks noGrp="1"/>
          </p:cNvSpPr>
          <p:nvPr>
            <p:ph type="dt" sz="half" idx="7"/>
          </p:nvPr>
        </p:nvSpPr>
        <p:spPr/>
        <p:txBody>
          <a:bodyPr/>
          <a:lstStyle>
            <a:lvl1pPr>
              <a:defRPr/>
            </a:lvl1pPr>
          </a:lstStyle>
          <a:p>
            <a:pPr lvl="0"/>
            <a:fld id="{55486CE3-89BE-44BC-B0D3-C8D51B32ECAD}" type="datetime1">
              <a:rPr lang="en-GB"/>
              <a:pPr lvl="0"/>
              <a:t>24/11/2022</a:t>
            </a:fld>
            <a:endParaRPr lang="en-GB"/>
          </a:p>
        </p:txBody>
      </p:sp>
      <p:sp>
        <p:nvSpPr>
          <p:cNvPr id="4" name="Footer Placeholder 3">
            <a:extLst>
              <a:ext uri="{FF2B5EF4-FFF2-40B4-BE49-F238E27FC236}">
                <a16:creationId xmlns:a16="http://schemas.microsoft.com/office/drawing/2014/main" id="{96C8EC22-18CE-4EF2-8B8A-21CDBD2AA454}"/>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DC0737E0-65B1-4623-9D06-BA8E5530ACD0}"/>
              </a:ext>
            </a:extLst>
          </p:cNvPr>
          <p:cNvSpPr txBox="1">
            <a:spLocks noGrp="1"/>
          </p:cNvSpPr>
          <p:nvPr>
            <p:ph type="sldNum" sz="quarter" idx="8"/>
          </p:nvPr>
        </p:nvSpPr>
        <p:spPr/>
        <p:txBody>
          <a:bodyPr/>
          <a:lstStyle>
            <a:lvl1pPr>
              <a:defRPr/>
            </a:lvl1pPr>
          </a:lstStyle>
          <a:p>
            <a:pPr lvl="0"/>
            <a:fld id="{8CAD73C3-ADD3-437C-AF52-AD05A3839903}" type="slidenum">
              <a:t>‹#›</a:t>
            </a:fld>
            <a:endParaRPr lang="en-GB"/>
          </a:p>
        </p:txBody>
      </p:sp>
    </p:spTree>
    <p:extLst>
      <p:ext uri="{BB962C8B-B14F-4D97-AF65-F5344CB8AC3E}">
        <p14:creationId xmlns:p14="http://schemas.microsoft.com/office/powerpoint/2010/main" val="373997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5118D1-AE15-4BF7-9596-0C86BFBD7712}"/>
              </a:ext>
            </a:extLst>
          </p:cNvPr>
          <p:cNvSpPr txBox="1">
            <a:spLocks noGrp="1"/>
          </p:cNvSpPr>
          <p:nvPr>
            <p:ph type="dt" sz="half" idx="7"/>
          </p:nvPr>
        </p:nvSpPr>
        <p:spPr/>
        <p:txBody>
          <a:bodyPr/>
          <a:lstStyle>
            <a:lvl1pPr>
              <a:defRPr/>
            </a:lvl1pPr>
          </a:lstStyle>
          <a:p>
            <a:pPr lvl="0"/>
            <a:fld id="{66597598-F74A-4C4D-987F-A9E2C7EDEAE6}" type="datetime1">
              <a:rPr lang="en-GB"/>
              <a:pPr lvl="0"/>
              <a:t>24/11/2022</a:t>
            </a:fld>
            <a:endParaRPr lang="en-GB"/>
          </a:p>
        </p:txBody>
      </p:sp>
      <p:sp>
        <p:nvSpPr>
          <p:cNvPr id="3" name="Footer Placeholder 2">
            <a:extLst>
              <a:ext uri="{FF2B5EF4-FFF2-40B4-BE49-F238E27FC236}">
                <a16:creationId xmlns:a16="http://schemas.microsoft.com/office/drawing/2014/main" id="{576DF2F8-6357-440F-B237-9886F9F2D4BD}"/>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41C1FA19-C889-46A4-8301-42FECC5F1227}"/>
              </a:ext>
            </a:extLst>
          </p:cNvPr>
          <p:cNvSpPr txBox="1">
            <a:spLocks noGrp="1"/>
          </p:cNvSpPr>
          <p:nvPr>
            <p:ph type="sldNum" sz="quarter" idx="8"/>
          </p:nvPr>
        </p:nvSpPr>
        <p:spPr/>
        <p:txBody>
          <a:bodyPr/>
          <a:lstStyle>
            <a:lvl1pPr>
              <a:defRPr/>
            </a:lvl1pPr>
          </a:lstStyle>
          <a:p>
            <a:pPr lvl="0"/>
            <a:fld id="{9B462633-72B2-4510-AEDE-A2B5C5BACBAF}" type="slidenum">
              <a:t>‹#›</a:t>
            </a:fld>
            <a:endParaRPr lang="en-GB"/>
          </a:p>
        </p:txBody>
      </p:sp>
    </p:spTree>
    <p:extLst>
      <p:ext uri="{BB962C8B-B14F-4D97-AF65-F5344CB8AC3E}">
        <p14:creationId xmlns:p14="http://schemas.microsoft.com/office/powerpoint/2010/main" val="116303607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BB42B-6384-4E7B-8BA9-DF06445BEABF}"/>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8955D21D-7833-4CB0-B3CD-4056EA08C164}"/>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A41FABE-0312-4126-9A73-64E4A978184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A8B6004C-8A85-4C0B-8717-169F9D7B329E}"/>
              </a:ext>
            </a:extLst>
          </p:cNvPr>
          <p:cNvSpPr txBox="1">
            <a:spLocks noGrp="1"/>
          </p:cNvSpPr>
          <p:nvPr>
            <p:ph type="dt" sz="half" idx="7"/>
          </p:nvPr>
        </p:nvSpPr>
        <p:spPr/>
        <p:txBody>
          <a:bodyPr/>
          <a:lstStyle>
            <a:lvl1pPr>
              <a:defRPr/>
            </a:lvl1pPr>
          </a:lstStyle>
          <a:p>
            <a:pPr lvl="0"/>
            <a:fld id="{F2749202-8B3F-4AF5-9188-36221A32BAED}" type="datetime1">
              <a:rPr lang="en-GB"/>
              <a:pPr lvl="0"/>
              <a:t>24/11/2022</a:t>
            </a:fld>
            <a:endParaRPr lang="en-GB"/>
          </a:p>
        </p:txBody>
      </p:sp>
      <p:sp>
        <p:nvSpPr>
          <p:cNvPr id="6" name="Footer Placeholder 5">
            <a:extLst>
              <a:ext uri="{FF2B5EF4-FFF2-40B4-BE49-F238E27FC236}">
                <a16:creationId xmlns:a16="http://schemas.microsoft.com/office/drawing/2014/main" id="{17819EE8-8AB5-4405-85E9-765D04D6BABA}"/>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99604D9F-218B-45CC-A455-07258CBEF5C1}"/>
              </a:ext>
            </a:extLst>
          </p:cNvPr>
          <p:cNvSpPr txBox="1">
            <a:spLocks noGrp="1"/>
          </p:cNvSpPr>
          <p:nvPr>
            <p:ph type="sldNum" sz="quarter" idx="8"/>
          </p:nvPr>
        </p:nvSpPr>
        <p:spPr/>
        <p:txBody>
          <a:bodyPr/>
          <a:lstStyle>
            <a:lvl1pPr>
              <a:defRPr/>
            </a:lvl1pPr>
          </a:lstStyle>
          <a:p>
            <a:pPr lvl="0"/>
            <a:fld id="{211818F9-6178-4294-9FAD-3B9C3A562F63}" type="slidenum">
              <a:t>‹#›</a:t>
            </a:fld>
            <a:endParaRPr lang="en-GB"/>
          </a:p>
        </p:txBody>
      </p:sp>
    </p:spTree>
    <p:extLst>
      <p:ext uri="{BB962C8B-B14F-4D97-AF65-F5344CB8AC3E}">
        <p14:creationId xmlns:p14="http://schemas.microsoft.com/office/powerpoint/2010/main" val="2410084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6DE90-3C92-4F55-8567-CC97E404CF10}"/>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8699675E-B64B-478F-8CDD-511EEE69DF9B}"/>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CD5F5340-E1CB-4B6B-B234-0B38A84167D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AA803528-EDBC-4D2F-997C-07E1124B54CA}"/>
              </a:ext>
            </a:extLst>
          </p:cNvPr>
          <p:cNvSpPr txBox="1">
            <a:spLocks noGrp="1"/>
          </p:cNvSpPr>
          <p:nvPr>
            <p:ph type="dt" sz="half" idx="7"/>
          </p:nvPr>
        </p:nvSpPr>
        <p:spPr/>
        <p:txBody>
          <a:bodyPr/>
          <a:lstStyle>
            <a:lvl1pPr>
              <a:defRPr/>
            </a:lvl1pPr>
          </a:lstStyle>
          <a:p>
            <a:pPr lvl="0"/>
            <a:fld id="{2FBF3D8B-9BD0-4728-899C-AF70C3AE5EB8}" type="datetime1">
              <a:rPr lang="en-GB"/>
              <a:pPr lvl="0"/>
              <a:t>24/11/2022</a:t>
            </a:fld>
            <a:endParaRPr lang="en-GB"/>
          </a:p>
        </p:txBody>
      </p:sp>
      <p:sp>
        <p:nvSpPr>
          <p:cNvPr id="6" name="Footer Placeholder 5">
            <a:extLst>
              <a:ext uri="{FF2B5EF4-FFF2-40B4-BE49-F238E27FC236}">
                <a16:creationId xmlns:a16="http://schemas.microsoft.com/office/drawing/2014/main" id="{CDDC8502-098A-40C1-A6FB-F74103E8EFBA}"/>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83110DDC-0743-4619-9D9E-2A682C31CD8F}"/>
              </a:ext>
            </a:extLst>
          </p:cNvPr>
          <p:cNvSpPr txBox="1">
            <a:spLocks noGrp="1"/>
          </p:cNvSpPr>
          <p:nvPr>
            <p:ph type="sldNum" sz="quarter" idx="8"/>
          </p:nvPr>
        </p:nvSpPr>
        <p:spPr/>
        <p:txBody>
          <a:bodyPr/>
          <a:lstStyle>
            <a:lvl1pPr>
              <a:defRPr/>
            </a:lvl1pPr>
          </a:lstStyle>
          <a:p>
            <a:pPr lvl="0"/>
            <a:fld id="{A3F72268-7809-4E6B-97A9-452280C1989C}" type="slidenum">
              <a:t>‹#›</a:t>
            </a:fld>
            <a:endParaRPr lang="en-GB"/>
          </a:p>
        </p:txBody>
      </p:sp>
    </p:spTree>
    <p:extLst>
      <p:ext uri="{BB962C8B-B14F-4D97-AF65-F5344CB8AC3E}">
        <p14:creationId xmlns:p14="http://schemas.microsoft.com/office/powerpoint/2010/main" val="123952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2D5A3B-ED39-4007-8C55-1F4CC7F0149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06CDEEB0-5A0C-4CE2-9530-BF231884C16C}"/>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A7C821-CF51-425D-815C-B61666F0BBF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20CC377D-4F40-4188-B6E8-B26B0E1379C2}" type="datetime1">
              <a:rPr lang="en-GB"/>
              <a:pPr lvl="0"/>
              <a:t>24/11/2022</a:t>
            </a:fld>
            <a:endParaRPr lang="en-GB"/>
          </a:p>
        </p:txBody>
      </p:sp>
      <p:sp>
        <p:nvSpPr>
          <p:cNvPr id="5" name="Footer Placeholder 4">
            <a:extLst>
              <a:ext uri="{FF2B5EF4-FFF2-40B4-BE49-F238E27FC236}">
                <a16:creationId xmlns:a16="http://schemas.microsoft.com/office/drawing/2014/main" id="{D394382D-E3D0-4286-9752-AA2C634D76F9}"/>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A8377318-1448-42B5-B7A3-D194B0FCABC3}"/>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4A9DDFA3-209B-46E6-BB9F-5CAD630EB187}"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collaborativelearning.org/12planning.pdf" TargetMode="External"/><Relationship Id="rId2" Type="http://schemas.openxmlformats.org/officeDocument/2006/relationships/hyperlink" Target="http://www.collaborativelearning.org/londonhumanitiescurrentinset.html"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colnevalleypark.org.uk/whats-special/history/" TargetMode="External"/><Relationship Id="rId2" Type="http://schemas.openxmlformats.org/officeDocument/2006/relationships/hyperlink" Target="https://www.colnevalleypark.org.uk/" TargetMode="External"/><Relationship Id="rId1" Type="http://schemas.openxmlformats.org/officeDocument/2006/relationships/slideLayout" Target="../slideLayouts/slideLayout2.xml"/><Relationship Id="rId4" Type="http://schemas.openxmlformats.org/officeDocument/2006/relationships/hyperlink" Target="https://www.colnevalleypark.org.uk/gallery/"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colnevalleypark.org.uk/places-to-go/" TargetMode="External"/><Relationship Id="rId2" Type="http://schemas.openxmlformats.org/officeDocument/2006/relationships/hyperlink" Target="https://www.colnevalleypark.org.uk/wp-content/uploads/2020/01/CVP-Visitor-Guide-2020.pdf" TargetMode="External"/><Relationship Id="rId1" Type="http://schemas.openxmlformats.org/officeDocument/2006/relationships/slideLayout" Target="../slideLayouts/slideLayout2.xml"/><Relationship Id="rId4" Type="http://schemas.openxmlformats.org/officeDocument/2006/relationships/hyperlink" Target="https://www.colnevalleypark.org.uk/gallery/"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www.collaborativelearning.org/rivergangesinfogap.pdf"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http://www.collaborativelearning.org/postcardsfromabroad.pdf" TargetMode="External"/><Relationship Id="rId3" Type="http://schemas.openxmlformats.org/officeDocument/2006/relationships/hyperlink" Target="http://www.collaborativelearning.org/kapitiplain.pdf" TargetMode="External"/><Relationship Id="rId7" Type="http://schemas.openxmlformats.org/officeDocument/2006/relationships/hyperlink" Target="http://www.collaborativelearning.org/extremeweatherc4.pdf" TargetMode="External"/><Relationship Id="rId2" Type="http://schemas.openxmlformats.org/officeDocument/2006/relationships/hyperlink" Target="http://www.collaborativelearning.org/journeytoriverseac4.pdf" TargetMode="External"/><Relationship Id="rId1" Type="http://schemas.openxmlformats.org/officeDocument/2006/relationships/slideLayout" Target="../slideLayouts/slideLayout2.xml"/><Relationship Id="rId6" Type="http://schemas.openxmlformats.org/officeDocument/2006/relationships/hyperlink" Target="http://www.collaborativelearning.org/seacoastormountains.pdf" TargetMode="External"/><Relationship Id="rId5" Type="http://schemas.openxmlformats.org/officeDocument/2006/relationships/hyperlink" Target="http://www.collaborativelearning.org/glaciersdominoes.pdf" TargetMode="External"/><Relationship Id="rId10" Type="http://schemas.openxmlformats.org/officeDocument/2006/relationships/hyperlink" Target="http://www.collaborativelearning.org/rivergangesinfogap.pdf" TargetMode="External"/><Relationship Id="rId4" Type="http://schemas.openxmlformats.org/officeDocument/2006/relationships/hyperlink" Target="http://www.collaborativelearning.org/coastdominoes.pdf" TargetMode="External"/><Relationship Id="rId9" Type="http://schemas.openxmlformats.org/officeDocument/2006/relationships/hyperlink" Target="http://www.collaborativelearning.org/weatherconnectfour.pdf"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geography.org.uk/news/2014nationalcurriculum/assessment/wheretostar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geography.org.uk/news/2014nationalcurriculum/assessment/wheretostar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www.collaborativelearning.org/londonhumanities.html" TargetMode="External"/><Relationship Id="rId2" Type="http://schemas.openxmlformats.org/officeDocument/2006/relationships/hyperlink" Target="http://www.collaborativelearning.org/"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hyperlink" Target="http://www.collaborativelearning.org/practicalaction.pdf" TargetMode="External"/><Relationship Id="rId3" Type="http://schemas.openxmlformats.org/officeDocument/2006/relationships/hyperlink" Target="http://www.collaborativelearning.org/rainforestphotosortinfogap.pdf" TargetMode="External"/><Relationship Id="rId7" Type="http://schemas.openxmlformats.org/officeDocument/2006/relationships/hyperlink" Target="http://www.collaborativelearning.org/animallifestyles.pdf" TargetMode="External"/><Relationship Id="rId2" Type="http://schemas.openxmlformats.org/officeDocument/2006/relationships/hyperlink" Target="http://www.collaborativelearning.org/rainforestvocabulary.pdf" TargetMode="External"/><Relationship Id="rId1" Type="http://schemas.openxmlformats.org/officeDocument/2006/relationships/slideLayout" Target="../slideLayouts/slideLayout2.xml"/><Relationship Id="rId6" Type="http://schemas.openxmlformats.org/officeDocument/2006/relationships/hyperlink" Target="http://www.collaborativelearning.org/palmoil.pdf" TargetMode="External"/><Relationship Id="rId5" Type="http://schemas.openxmlformats.org/officeDocument/2006/relationships/hyperlink" Target="http://www.collaborativelearning.org/rovingrainforestreporters.pdf" TargetMode="External"/><Relationship Id="rId10" Type="http://schemas.openxmlformats.org/officeDocument/2006/relationships/hyperlink" Target="http://www.collaborativelearning.org/extremeweatherc4.pdf" TargetMode="External"/><Relationship Id="rId4" Type="http://schemas.openxmlformats.org/officeDocument/2006/relationships/hyperlink" Target="http://www.collaborativelearning.org/rainforestintroduceme.pdf" TargetMode="External"/><Relationship Id="rId9" Type="http://schemas.openxmlformats.org/officeDocument/2006/relationships/hyperlink" Target="http://www.collaborativelearning.org/whatcanyougrow.pdf"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www.gov.uk/government/publications/research-review-series-geography/research-review-series-geography" TargetMode="Externa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hyperlink" Target="https://connecting-classrooms.britishcouncil.org/" TargetMode="Externa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clients.squareeye.net/uploads/glp/GLP_pdfs/Curriculum/Critical_thinking_for_GLP.doc"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www.followthethings.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3E5C9-F486-4E84-9660-A71FBE82B055}"/>
              </a:ext>
            </a:extLst>
          </p:cNvPr>
          <p:cNvSpPr txBox="1">
            <a:spLocks noGrp="1"/>
          </p:cNvSpPr>
          <p:nvPr>
            <p:ph type="ctrTitle"/>
          </p:nvPr>
        </p:nvSpPr>
        <p:spPr/>
        <p:txBody>
          <a:bodyPr/>
          <a:lstStyle/>
          <a:p>
            <a:pPr lvl="0"/>
            <a:r>
              <a:rPr lang="en-US" b="1" dirty="0">
                <a:latin typeface="Calibri" pitchFamily="34"/>
                <a:cs typeface="Calibri" pitchFamily="34"/>
              </a:rPr>
              <a:t>Humanities SL INSET</a:t>
            </a:r>
            <a:br>
              <a:rPr lang="en-US" b="1" dirty="0">
                <a:latin typeface="Calibri" pitchFamily="34"/>
                <a:cs typeface="Calibri" pitchFamily="34"/>
              </a:rPr>
            </a:br>
            <a:r>
              <a:rPr lang="en-US" b="1" dirty="0">
                <a:latin typeface="Calibri" pitchFamily="34"/>
                <a:cs typeface="Calibri" pitchFamily="34"/>
              </a:rPr>
              <a:t>Geography</a:t>
            </a:r>
            <a:endParaRPr lang="en-GB" dirty="0">
              <a:latin typeface="Calibri" pitchFamily="34"/>
              <a:cs typeface="Calibri" pitchFamily="34"/>
            </a:endParaRPr>
          </a:p>
        </p:txBody>
      </p:sp>
      <p:sp>
        <p:nvSpPr>
          <p:cNvPr id="3" name="Subtitle 2">
            <a:extLst>
              <a:ext uri="{FF2B5EF4-FFF2-40B4-BE49-F238E27FC236}">
                <a16:creationId xmlns:a16="http://schemas.microsoft.com/office/drawing/2014/main" id="{6833EF9A-8DE6-4167-95AA-E34EA081C853}"/>
              </a:ext>
            </a:extLst>
          </p:cNvPr>
          <p:cNvSpPr txBox="1">
            <a:spLocks noGrp="1"/>
          </p:cNvSpPr>
          <p:nvPr>
            <p:ph type="subTitle" idx="1"/>
          </p:nvPr>
        </p:nvSpPr>
        <p:spPr/>
        <p:txBody>
          <a:bodyPr/>
          <a:lstStyle/>
          <a:p>
            <a:pPr lvl="0"/>
            <a:r>
              <a:rPr lang="en-GB" b="1" dirty="0"/>
              <a:t>November 2022</a:t>
            </a:r>
          </a:p>
          <a:p>
            <a:pPr lvl="0"/>
            <a:endParaRPr lang="en-GB" b="1" dirty="0"/>
          </a:p>
          <a:p>
            <a:pPr lvl="0"/>
            <a:r>
              <a:rPr lang="en-GB" b="1" dirty="0"/>
              <a:t>Kate Moorse</a:t>
            </a:r>
            <a:endParaRPr lang="en-US" b="1" dirty="0"/>
          </a:p>
          <a:p>
            <a:pPr lvl="0"/>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37F9-730F-9B24-7396-2A0725DE3007}"/>
              </a:ext>
            </a:extLst>
          </p:cNvPr>
          <p:cNvSpPr>
            <a:spLocks noGrp="1"/>
          </p:cNvSpPr>
          <p:nvPr>
            <p:ph type="title"/>
          </p:nvPr>
        </p:nvSpPr>
        <p:spPr/>
        <p:txBody>
          <a:bodyPr/>
          <a:lstStyle/>
          <a:p>
            <a:r>
              <a:rPr lang="en-GB" b="1" dirty="0">
                <a:latin typeface="Calibri" panose="020F0502020204030204" pitchFamily="34" charset="0"/>
                <a:cs typeface="Calibri" panose="020F0502020204030204" pitchFamily="34" charset="0"/>
              </a:rPr>
              <a:t>Ofsted soundbites – May/June 2021</a:t>
            </a:r>
          </a:p>
        </p:txBody>
      </p:sp>
      <p:sp>
        <p:nvSpPr>
          <p:cNvPr id="3" name="Content Placeholder 2">
            <a:extLst>
              <a:ext uri="{FF2B5EF4-FFF2-40B4-BE49-F238E27FC236}">
                <a16:creationId xmlns:a16="http://schemas.microsoft.com/office/drawing/2014/main" id="{8A169521-1055-9F22-BCED-3935E0BC00F1}"/>
              </a:ext>
            </a:extLst>
          </p:cNvPr>
          <p:cNvSpPr>
            <a:spLocks noGrp="1"/>
          </p:cNvSpPr>
          <p:nvPr>
            <p:ph idx="1"/>
          </p:nvPr>
        </p:nvSpPr>
        <p:spPr/>
        <p:txBody>
          <a:bodyPr/>
          <a:lstStyle/>
          <a:p>
            <a:pPr marL="0" indent="0">
              <a:buNone/>
            </a:pPr>
            <a:r>
              <a:rPr lang="en-US" dirty="0"/>
              <a:t>“</a:t>
            </a:r>
            <a:r>
              <a:rPr lang="en-US" sz="3600" dirty="0"/>
              <a:t>Teaching geography in the </a:t>
            </a:r>
            <a:r>
              <a:rPr lang="en-US" sz="3600" b="1" dirty="0"/>
              <a:t>early years </a:t>
            </a:r>
            <a:r>
              <a:rPr lang="en-US" sz="3600" dirty="0"/>
              <a:t>was almost universally strong. Teachers were adept at helping pupils to understand their locality, the wider world and phenomena, such as the weather and seasons. Pupils with special educational needs and/or disabilities were fully included in the provision for geography. Teachers and other adults supported these pupils well so that they could access the same content.”</a:t>
            </a:r>
            <a:endParaRPr lang="en-GB" sz="3600" dirty="0"/>
          </a:p>
        </p:txBody>
      </p:sp>
    </p:spTree>
    <p:extLst>
      <p:ext uri="{BB962C8B-B14F-4D97-AF65-F5344CB8AC3E}">
        <p14:creationId xmlns:p14="http://schemas.microsoft.com/office/powerpoint/2010/main" val="1402085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DF340-4C0A-1FCF-CE12-64C3B6D7B425}"/>
              </a:ext>
            </a:extLst>
          </p:cNvPr>
          <p:cNvSpPr>
            <a:spLocks noGrp="1"/>
          </p:cNvSpPr>
          <p:nvPr>
            <p:ph type="title"/>
          </p:nvPr>
        </p:nvSpPr>
        <p:spPr>
          <a:xfrm>
            <a:off x="838203" y="365130"/>
            <a:ext cx="10515600" cy="903834"/>
          </a:xfrm>
        </p:spPr>
        <p:txBody>
          <a:bodyPr/>
          <a:lstStyle/>
          <a:p>
            <a:r>
              <a:rPr lang="en-GB" b="1" dirty="0">
                <a:latin typeface="+mn-lt"/>
              </a:rPr>
              <a:t>May/June 21 – Ofsted observations</a:t>
            </a:r>
          </a:p>
        </p:txBody>
      </p:sp>
      <p:sp>
        <p:nvSpPr>
          <p:cNvPr id="3" name="Content Placeholder 2">
            <a:extLst>
              <a:ext uri="{FF2B5EF4-FFF2-40B4-BE49-F238E27FC236}">
                <a16:creationId xmlns:a16="http://schemas.microsoft.com/office/drawing/2014/main" id="{227352C4-23F2-56BB-020D-DCD9A684C8EC}"/>
              </a:ext>
            </a:extLst>
          </p:cNvPr>
          <p:cNvSpPr>
            <a:spLocks noGrp="1"/>
          </p:cNvSpPr>
          <p:nvPr>
            <p:ph idx="1"/>
          </p:nvPr>
        </p:nvSpPr>
        <p:spPr>
          <a:xfrm>
            <a:off x="838203" y="1268964"/>
            <a:ext cx="10515600" cy="4907999"/>
          </a:xfrm>
        </p:spPr>
        <p:txBody>
          <a:bodyPr>
            <a:noAutofit/>
          </a:bodyPr>
          <a:lstStyle/>
          <a:p>
            <a:pPr marL="0" indent="0">
              <a:buNone/>
            </a:pPr>
            <a:r>
              <a:rPr lang="en-US" dirty="0"/>
              <a:t>“……. (some) teachers are not drawing out </a:t>
            </a:r>
            <a:r>
              <a:rPr lang="en-US" b="1" dirty="0"/>
              <a:t>important geographical concepts</a:t>
            </a:r>
            <a:r>
              <a:rPr lang="en-US" dirty="0"/>
              <a:t> or introducing errors. We found that pupils often struggled to recall places they had studied, including the principal cities of the United Kingdom and major world oceans. Very few showed a good appreciation of </a:t>
            </a:r>
            <a:r>
              <a:rPr lang="en-US" b="1" dirty="0"/>
              <a:t>scale</a:t>
            </a:r>
            <a:r>
              <a:rPr lang="en-US" dirty="0"/>
              <a:t>. Important geographical skills (using maps, atlases, globes and digital mapping, using locational and directional language, using aerial photographs, devising maps, using Ordnance Survey maps and fieldwork) were not taught particularly well. When pupils were constructing their own plans or maps, these often lacked the accuracy or </a:t>
            </a:r>
            <a:r>
              <a:rPr lang="en-US" b="1" dirty="0"/>
              <a:t>conventions</a:t>
            </a:r>
            <a:r>
              <a:rPr lang="en-US" dirty="0"/>
              <a:t> followed by geographers, such as the use of </a:t>
            </a:r>
            <a:r>
              <a:rPr lang="en-US" b="1" dirty="0"/>
              <a:t>scale</a:t>
            </a:r>
            <a:r>
              <a:rPr lang="en-US" dirty="0"/>
              <a:t>. In some schools, teachers were making good use of the plentiful supply of globes, atlases and maps at </a:t>
            </a:r>
            <a:r>
              <a:rPr lang="en-US" b="1" dirty="0"/>
              <a:t>various scales</a:t>
            </a:r>
            <a:r>
              <a:rPr lang="en-US" dirty="0"/>
              <a:t>. In others, this was less common.” </a:t>
            </a:r>
            <a:endParaRPr lang="en-GB" dirty="0"/>
          </a:p>
        </p:txBody>
      </p:sp>
    </p:spTree>
    <p:extLst>
      <p:ext uri="{BB962C8B-B14F-4D97-AF65-F5344CB8AC3E}">
        <p14:creationId xmlns:p14="http://schemas.microsoft.com/office/powerpoint/2010/main" val="1460735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FD35B-78E6-80C5-7EC4-5F461B44AC4F}"/>
              </a:ext>
            </a:extLst>
          </p:cNvPr>
          <p:cNvSpPr>
            <a:spLocks noGrp="1"/>
          </p:cNvSpPr>
          <p:nvPr>
            <p:ph type="title"/>
          </p:nvPr>
        </p:nvSpPr>
        <p:spPr/>
        <p:txBody>
          <a:bodyPr/>
          <a:lstStyle/>
          <a:p>
            <a:r>
              <a:rPr lang="en-GB" dirty="0"/>
              <a:t> </a:t>
            </a:r>
            <a:r>
              <a:rPr lang="en-GB" b="1" dirty="0">
                <a:latin typeface="Calibri" panose="020F0502020204030204" pitchFamily="34" charset="0"/>
                <a:cs typeface="Calibri" panose="020F0502020204030204" pitchFamily="34" charset="0"/>
              </a:rPr>
              <a:t>&amp; on fieldwork ……</a:t>
            </a:r>
          </a:p>
        </p:txBody>
      </p:sp>
      <p:sp>
        <p:nvSpPr>
          <p:cNvPr id="3" name="Content Placeholder 2">
            <a:extLst>
              <a:ext uri="{FF2B5EF4-FFF2-40B4-BE49-F238E27FC236}">
                <a16:creationId xmlns:a16="http://schemas.microsoft.com/office/drawing/2014/main" id="{F1A6CE3B-0B7D-774E-7C29-318DCFE0A45F}"/>
              </a:ext>
            </a:extLst>
          </p:cNvPr>
          <p:cNvSpPr>
            <a:spLocks noGrp="1"/>
          </p:cNvSpPr>
          <p:nvPr>
            <p:ph idx="1"/>
          </p:nvPr>
        </p:nvSpPr>
        <p:spPr/>
        <p:txBody>
          <a:bodyPr>
            <a:noAutofit/>
          </a:bodyPr>
          <a:lstStyle/>
          <a:p>
            <a:pPr marL="0" indent="0">
              <a:buNone/>
            </a:pPr>
            <a:r>
              <a:rPr lang="en-US" sz="4000" dirty="0"/>
              <a:t>“Fieldwork is vital to geographical practice, but this was weak in key stage 2 in many of the schools we inspected. That’s not to say that pupils did not visit different places, but, when they did, they did not make </a:t>
            </a:r>
            <a:r>
              <a:rPr lang="en-US" sz="4000" b="1" dirty="0"/>
              <a:t>the observations or collect data </a:t>
            </a:r>
            <a:r>
              <a:rPr lang="en-US" sz="4000" dirty="0"/>
              <a:t>that they could </a:t>
            </a:r>
            <a:r>
              <a:rPr lang="en-US" sz="4000" dirty="0" err="1"/>
              <a:t>analyse</a:t>
            </a:r>
            <a:r>
              <a:rPr lang="en-US" sz="4000" dirty="0"/>
              <a:t> and present their findings. Fieldwork was much stronger in the early years and key stage 1”.</a:t>
            </a:r>
            <a:endParaRPr lang="en-GB" sz="4000" dirty="0"/>
          </a:p>
        </p:txBody>
      </p:sp>
    </p:spTree>
    <p:extLst>
      <p:ext uri="{BB962C8B-B14F-4D97-AF65-F5344CB8AC3E}">
        <p14:creationId xmlns:p14="http://schemas.microsoft.com/office/powerpoint/2010/main" val="1553091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2425-7844-E985-8743-522D2E325DBB}"/>
              </a:ext>
            </a:extLst>
          </p:cNvPr>
          <p:cNvSpPr>
            <a:spLocks noGrp="1"/>
          </p:cNvSpPr>
          <p:nvPr>
            <p:ph type="title"/>
          </p:nvPr>
        </p:nvSpPr>
        <p:spPr/>
        <p:txBody>
          <a:bodyPr/>
          <a:lstStyle/>
          <a:p>
            <a:r>
              <a:rPr lang="en-GB" b="1" dirty="0">
                <a:latin typeface="Calibri" panose="020F0502020204030204" pitchFamily="34" charset="0"/>
                <a:cs typeface="Calibri" panose="020F0502020204030204" pitchFamily="34" charset="0"/>
              </a:rPr>
              <a:t>Re: KS2 &amp; skills &amp; fieldwork</a:t>
            </a:r>
          </a:p>
        </p:txBody>
      </p:sp>
      <p:sp>
        <p:nvSpPr>
          <p:cNvPr id="3" name="Content Placeholder 2">
            <a:extLst>
              <a:ext uri="{FF2B5EF4-FFF2-40B4-BE49-F238E27FC236}">
                <a16:creationId xmlns:a16="http://schemas.microsoft.com/office/drawing/2014/main" id="{958FD3E9-8FAD-0C12-E056-67DE2D247093}"/>
              </a:ext>
            </a:extLst>
          </p:cNvPr>
          <p:cNvSpPr>
            <a:spLocks noGrp="1"/>
          </p:cNvSpPr>
          <p:nvPr>
            <p:ph idx="1"/>
          </p:nvPr>
        </p:nvSpPr>
        <p:spPr/>
        <p:txBody>
          <a:bodyPr>
            <a:normAutofit/>
          </a:bodyPr>
          <a:lstStyle/>
          <a:p>
            <a:pPr marL="0" indent="0">
              <a:buNone/>
            </a:pPr>
            <a:r>
              <a:rPr lang="en-US" sz="3200" b="0" i="0" dirty="0" err="1">
                <a:solidFill>
                  <a:srgbClr val="0B0C0C"/>
                </a:solidFill>
                <a:effectLst/>
                <a:latin typeface="GDS Transport"/>
              </a:rPr>
              <a:t>Ofsted’s</a:t>
            </a:r>
            <a:r>
              <a:rPr lang="en-US" sz="3200" b="0" i="0" dirty="0">
                <a:solidFill>
                  <a:srgbClr val="0B0C0C"/>
                </a:solidFill>
                <a:effectLst/>
                <a:latin typeface="GDS Transport"/>
              </a:rPr>
              <a:t> research in 2020 on geography in primary schools showed that most were revising their geography curriculum.</a:t>
            </a:r>
            <a:r>
              <a:rPr lang="en-US" sz="3200" b="0" i="0" baseline="30000" dirty="0">
                <a:solidFill>
                  <a:srgbClr val="1D70B8"/>
                </a:solidFill>
                <a:effectLst/>
                <a:latin typeface="GDS Transport"/>
              </a:rPr>
              <a:t> </a:t>
            </a:r>
            <a:r>
              <a:rPr lang="en-US" sz="3200" b="0" i="0" dirty="0">
                <a:solidFill>
                  <a:srgbClr val="0B0C0C"/>
                </a:solidFill>
                <a:effectLst/>
                <a:latin typeface="GDS Transport"/>
              </a:rPr>
              <a:t>Inspectors found that almost half of the schools inspected did not teach the breadth of knowledge set out in the national curriculum, particularly in key stage 2. Inspectors noted that pupils’ geographical skills were weak and there was a paucity of meaningful fieldwork. Nonetheless, pupils showed a healthy appetite for geography. They also displayed concern for the world and its people.</a:t>
            </a:r>
            <a:endParaRPr lang="en-GB" sz="3200" dirty="0"/>
          </a:p>
        </p:txBody>
      </p:sp>
    </p:spTree>
    <p:extLst>
      <p:ext uri="{BB962C8B-B14F-4D97-AF65-F5344CB8AC3E}">
        <p14:creationId xmlns:p14="http://schemas.microsoft.com/office/powerpoint/2010/main" val="1629372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1633F-35C9-EEA2-22D7-854A9E0EB439}"/>
              </a:ext>
            </a:extLst>
          </p:cNvPr>
          <p:cNvSpPr>
            <a:spLocks noGrp="1"/>
          </p:cNvSpPr>
          <p:nvPr>
            <p:ph type="title"/>
          </p:nvPr>
        </p:nvSpPr>
        <p:spPr/>
        <p:txBody>
          <a:bodyPr/>
          <a:lstStyle/>
          <a:p>
            <a:r>
              <a:rPr lang="en-GB" b="1" dirty="0">
                <a:latin typeface="Calibri" panose="020F0502020204030204" pitchFamily="34" charset="0"/>
                <a:cs typeface="Calibri" panose="020F0502020204030204" pitchFamily="34" charset="0"/>
              </a:rPr>
              <a:t>Re: early years and KS1</a:t>
            </a:r>
          </a:p>
        </p:txBody>
      </p:sp>
      <p:sp>
        <p:nvSpPr>
          <p:cNvPr id="3" name="Content Placeholder 2">
            <a:extLst>
              <a:ext uri="{FF2B5EF4-FFF2-40B4-BE49-F238E27FC236}">
                <a16:creationId xmlns:a16="http://schemas.microsoft.com/office/drawing/2014/main" id="{612A924D-4DD6-E03F-7AD0-61C2B18C7E5F}"/>
              </a:ext>
            </a:extLst>
          </p:cNvPr>
          <p:cNvSpPr>
            <a:spLocks noGrp="1"/>
          </p:cNvSpPr>
          <p:nvPr>
            <p:ph idx="1"/>
          </p:nvPr>
        </p:nvSpPr>
        <p:spPr/>
        <p:txBody>
          <a:bodyPr/>
          <a:lstStyle/>
          <a:p>
            <a:r>
              <a:rPr lang="en-US" b="0" i="0" dirty="0">
                <a:solidFill>
                  <a:srgbClr val="0B0C0C"/>
                </a:solidFill>
                <a:effectLst/>
                <a:latin typeface="GDS Transport"/>
              </a:rPr>
              <a:t>the ‘people, culture and communities’ and ‘natural world’ strands set out much clearer, identifiable geographical knowledge that children are to learn. In other strands, there are opportunities for children to draw on geographical content. For example, they may develop their fine-motor skills when drawing plans and sketch maps. Crucially, in the early years, children begin to acquire some of the geographical vocabulary that they will build on through the rest of their schooling.</a:t>
            </a:r>
          </a:p>
          <a:p>
            <a:pPr marL="0" indent="0">
              <a:buNone/>
            </a:pPr>
            <a:r>
              <a:rPr lang="en-US" dirty="0">
                <a:solidFill>
                  <a:srgbClr val="0B0C0C"/>
                </a:solidFill>
                <a:latin typeface="GDS Transport"/>
              </a:rPr>
              <a:t>….</a:t>
            </a:r>
            <a:r>
              <a:rPr lang="en-US" b="0" i="0" dirty="0">
                <a:solidFill>
                  <a:srgbClr val="0B0C0C"/>
                </a:solidFill>
                <a:effectLst/>
                <a:latin typeface="GDS Transport"/>
              </a:rPr>
              <a:t> helping pupils to understand their world, their role in it and the responsibilities that come with it.</a:t>
            </a:r>
            <a:endParaRPr lang="en-GB" dirty="0"/>
          </a:p>
        </p:txBody>
      </p:sp>
    </p:spTree>
    <p:extLst>
      <p:ext uri="{BB962C8B-B14F-4D97-AF65-F5344CB8AC3E}">
        <p14:creationId xmlns:p14="http://schemas.microsoft.com/office/powerpoint/2010/main" val="2999729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DAD9-8968-30A9-98A6-E6A462DC583D}"/>
              </a:ext>
            </a:extLst>
          </p:cNvPr>
          <p:cNvSpPr>
            <a:spLocks noGrp="1"/>
          </p:cNvSpPr>
          <p:nvPr>
            <p:ph type="title"/>
          </p:nvPr>
        </p:nvSpPr>
        <p:spPr>
          <a:xfrm>
            <a:off x="838203" y="365129"/>
            <a:ext cx="10515600" cy="586593"/>
          </a:xfrm>
        </p:spPr>
        <p:txBody>
          <a:bodyPr>
            <a:normAutofit fontScale="90000"/>
          </a:bodyPr>
          <a:lstStyle/>
          <a:p>
            <a:r>
              <a:rPr lang="en-GB" b="1" dirty="0">
                <a:latin typeface="Calibri" panose="020F0502020204030204" pitchFamily="34" charset="0"/>
                <a:cs typeface="Calibri" panose="020F0502020204030204" pitchFamily="34" charset="0"/>
              </a:rPr>
              <a:t>Summary</a:t>
            </a:r>
          </a:p>
        </p:txBody>
      </p:sp>
      <p:sp>
        <p:nvSpPr>
          <p:cNvPr id="3" name="Content Placeholder 2">
            <a:extLst>
              <a:ext uri="{FF2B5EF4-FFF2-40B4-BE49-F238E27FC236}">
                <a16:creationId xmlns:a16="http://schemas.microsoft.com/office/drawing/2014/main" id="{BC615449-9C14-CE79-CBB1-D197264704BC}"/>
              </a:ext>
            </a:extLst>
          </p:cNvPr>
          <p:cNvSpPr>
            <a:spLocks noGrp="1"/>
          </p:cNvSpPr>
          <p:nvPr>
            <p:ph idx="1"/>
          </p:nvPr>
        </p:nvSpPr>
        <p:spPr>
          <a:xfrm>
            <a:off x="838203" y="1054359"/>
            <a:ext cx="10515600" cy="5122604"/>
          </a:xfrm>
        </p:spPr>
        <p:txBody>
          <a:bodyPr>
            <a:normAutofit fontScale="92500" lnSpcReduction="10000"/>
          </a:bodyPr>
          <a:lstStyle/>
          <a:p>
            <a:pPr algn="l">
              <a:buFont typeface="Arial" panose="020B0604020202020204" pitchFamily="34" charset="0"/>
              <a:buChar char="•"/>
            </a:pPr>
            <a:r>
              <a:rPr lang="en-US" b="0" i="0" dirty="0">
                <a:solidFill>
                  <a:srgbClr val="0B0C0C"/>
                </a:solidFill>
                <a:effectLst/>
                <a:latin typeface="GDS Transport"/>
              </a:rPr>
              <a:t>Substantive knowledge sets out the content that is to be learned. The national curriculum and other geography education literature presents this through 4 interrelated forms:</a:t>
            </a:r>
          </a:p>
          <a:p>
            <a:pPr marL="742950" lvl="1" indent="-285750" algn="l">
              <a:buFont typeface="Arial" panose="020B0604020202020204" pitchFamily="34" charset="0"/>
              <a:buChar char="•"/>
            </a:pPr>
            <a:r>
              <a:rPr lang="en-US" b="0" i="0" dirty="0">
                <a:solidFill>
                  <a:srgbClr val="0B0C0C"/>
                </a:solidFill>
                <a:effectLst/>
                <a:latin typeface="GDS Transport"/>
              </a:rPr>
              <a:t>locational knowledge</a:t>
            </a:r>
          </a:p>
          <a:p>
            <a:pPr marL="742950" lvl="1" indent="-285750" algn="l">
              <a:buFont typeface="Arial" panose="020B0604020202020204" pitchFamily="34" charset="0"/>
              <a:buChar char="•"/>
            </a:pPr>
            <a:r>
              <a:rPr lang="en-US" b="0" i="0" dirty="0">
                <a:solidFill>
                  <a:srgbClr val="0B0C0C"/>
                </a:solidFill>
                <a:effectLst/>
                <a:latin typeface="GDS Transport"/>
              </a:rPr>
              <a:t>place knowledge</a:t>
            </a:r>
          </a:p>
          <a:p>
            <a:pPr marL="742950" lvl="1" indent="-285750" algn="l">
              <a:buFont typeface="Arial" panose="020B0604020202020204" pitchFamily="34" charset="0"/>
              <a:buChar char="•"/>
            </a:pPr>
            <a:r>
              <a:rPr lang="en-US" b="0" i="0" dirty="0">
                <a:solidFill>
                  <a:srgbClr val="0B0C0C"/>
                </a:solidFill>
                <a:effectLst/>
                <a:latin typeface="GDS Transport"/>
              </a:rPr>
              <a:t>human and physical processes (the geography community also includes ‘environmental’ as part of this)</a:t>
            </a:r>
          </a:p>
          <a:p>
            <a:pPr marL="742950" lvl="1" indent="-285750" algn="l">
              <a:buFont typeface="Arial" panose="020B0604020202020204" pitchFamily="34" charset="0"/>
              <a:buChar char="•"/>
            </a:pPr>
            <a:r>
              <a:rPr lang="en-US" b="0" i="0" dirty="0">
                <a:solidFill>
                  <a:srgbClr val="0B0C0C"/>
                </a:solidFill>
                <a:effectLst/>
                <a:latin typeface="GDS Transport"/>
              </a:rPr>
              <a:t>geographical skills.</a:t>
            </a:r>
          </a:p>
          <a:p>
            <a:pPr algn="l">
              <a:buFont typeface="Arial" panose="020B0604020202020204" pitchFamily="34" charset="0"/>
              <a:buChar char="•"/>
            </a:pPr>
            <a:r>
              <a:rPr lang="en-US" b="1" i="0" dirty="0">
                <a:solidFill>
                  <a:srgbClr val="0B0C0C"/>
                </a:solidFill>
                <a:effectLst/>
                <a:latin typeface="GDS Transport"/>
              </a:rPr>
              <a:t>Disciplinary knowledge </a:t>
            </a:r>
            <a:r>
              <a:rPr lang="en-US" b="0" i="0" dirty="0">
                <a:solidFill>
                  <a:srgbClr val="0B0C0C"/>
                </a:solidFill>
                <a:effectLst/>
                <a:latin typeface="GDS Transport"/>
              </a:rPr>
              <a:t>considers how geographical knowledge originates and is revised. It is through disciplinary knowledge that pupils learn the practices of geographers.</a:t>
            </a:r>
          </a:p>
          <a:p>
            <a:pPr algn="l"/>
            <a:r>
              <a:rPr lang="en-US" b="1" i="0" dirty="0">
                <a:solidFill>
                  <a:srgbClr val="0B0C0C"/>
                </a:solidFill>
                <a:effectLst/>
                <a:latin typeface="GDS Transport"/>
              </a:rPr>
              <a:t>A successful geography curriculum reflects teachers’ careful thought about what is to be taught, the rationale for it, the sequencing of learning and the relationships between the forms of knowledge. With this in place, pupils are likely to know, remember and be able to do more.</a:t>
            </a:r>
          </a:p>
          <a:p>
            <a:endParaRPr lang="en-GB" dirty="0"/>
          </a:p>
        </p:txBody>
      </p:sp>
    </p:spTree>
    <p:extLst>
      <p:ext uri="{BB962C8B-B14F-4D97-AF65-F5344CB8AC3E}">
        <p14:creationId xmlns:p14="http://schemas.microsoft.com/office/powerpoint/2010/main" val="4125918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0082D8-E674-A04E-EC49-CC8725C973CE}"/>
              </a:ext>
            </a:extLst>
          </p:cNvPr>
          <p:cNvSpPr>
            <a:spLocks noGrp="1"/>
          </p:cNvSpPr>
          <p:nvPr>
            <p:ph type="title"/>
          </p:nvPr>
        </p:nvSpPr>
        <p:spPr/>
        <p:txBody>
          <a:bodyPr/>
          <a:lstStyle/>
          <a:p>
            <a:r>
              <a:rPr lang="en-GB" dirty="0"/>
              <a:t>AIDE MEMOIRE</a:t>
            </a:r>
          </a:p>
        </p:txBody>
      </p:sp>
      <p:sp>
        <p:nvSpPr>
          <p:cNvPr id="5" name="Text Placeholder 4">
            <a:extLst>
              <a:ext uri="{FF2B5EF4-FFF2-40B4-BE49-F238E27FC236}">
                <a16:creationId xmlns:a16="http://schemas.microsoft.com/office/drawing/2014/main" id="{84B42170-D006-1F2C-E3D2-D2847C35A1D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79758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111C81-F8B8-C846-DED4-616EC55562B7}"/>
              </a:ext>
            </a:extLst>
          </p:cNvPr>
          <p:cNvSpPr>
            <a:spLocks noGrp="1"/>
          </p:cNvSpPr>
          <p:nvPr>
            <p:ph type="title"/>
          </p:nvPr>
        </p:nvSpPr>
        <p:spPr>
          <a:xfrm>
            <a:off x="838203" y="365130"/>
            <a:ext cx="10515600" cy="661238"/>
          </a:xfrm>
        </p:spPr>
        <p:txBody>
          <a:bodyPr>
            <a:noAutofit/>
          </a:bodyPr>
          <a:lstStyle/>
          <a:p>
            <a:r>
              <a:rPr lang="en-GB" sz="4800" b="1" dirty="0">
                <a:effectLst/>
                <a:latin typeface="+mn-lt"/>
                <a:ea typeface="Times" panose="02020603050405020304" pitchFamily="18" charset="0"/>
                <a:cs typeface="Times New Roman" panose="02020603050405020304" pitchFamily="18" charset="0"/>
              </a:rPr>
              <a:t>GEOGRAPHY @ KEY STAGE 1 </a:t>
            </a:r>
            <a:endParaRPr lang="en-GB" sz="4800" b="1" dirty="0">
              <a:latin typeface="+mn-lt"/>
            </a:endParaRPr>
          </a:p>
        </p:txBody>
      </p:sp>
      <p:sp>
        <p:nvSpPr>
          <p:cNvPr id="5" name="Content Placeholder 4">
            <a:extLst>
              <a:ext uri="{FF2B5EF4-FFF2-40B4-BE49-F238E27FC236}">
                <a16:creationId xmlns:a16="http://schemas.microsoft.com/office/drawing/2014/main" id="{1E8A9547-16A0-C45A-888D-5CB870525FE9}"/>
              </a:ext>
            </a:extLst>
          </p:cNvPr>
          <p:cNvSpPr>
            <a:spLocks noGrp="1"/>
          </p:cNvSpPr>
          <p:nvPr>
            <p:ph idx="1"/>
          </p:nvPr>
        </p:nvSpPr>
        <p:spPr>
          <a:xfrm>
            <a:off x="838203" y="1184988"/>
            <a:ext cx="5181603" cy="4991975"/>
          </a:xfrm>
        </p:spPr>
        <p:txBody>
          <a:bodyPr/>
          <a:lstStyle/>
          <a:p>
            <a:pPr marL="0" indent="0">
              <a:buNone/>
            </a:pPr>
            <a:r>
              <a:rPr lang="en-GB" sz="2400" b="1" dirty="0">
                <a:effectLst/>
                <a:latin typeface="Arial" panose="020B0604020202020204" pitchFamily="34" charset="0"/>
                <a:ea typeface="Times" panose="02020603050405020304" pitchFamily="18" charset="0"/>
                <a:cs typeface="Times New Roman" panose="02020603050405020304" pitchFamily="18" charset="0"/>
              </a:rPr>
              <a:t>LOCATION KNOWLEDGE</a:t>
            </a:r>
            <a:endParaRPr lang="en-GB" sz="2400"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mj-lt"/>
              <a:buAutoNum type="arabicPeriod"/>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Name &amp; identify </a:t>
            </a:r>
            <a:r>
              <a:rPr lang="en-GB" b="1" dirty="0">
                <a:effectLst/>
                <a:latin typeface="Arial" panose="020B0604020202020204" pitchFamily="34" charset="0"/>
                <a:ea typeface="Times" panose="02020603050405020304" pitchFamily="18" charset="0"/>
                <a:cs typeface="Times New Roman" panose="02020603050405020304" pitchFamily="18" charset="0"/>
              </a:rPr>
              <a:t>characteristics</a:t>
            </a:r>
            <a:r>
              <a:rPr lang="en-GB" dirty="0">
                <a:effectLst/>
                <a:latin typeface="Arial" panose="020B0604020202020204" pitchFamily="34" charset="0"/>
                <a:ea typeface="Times" panose="02020603050405020304" pitchFamily="18" charset="0"/>
                <a:cs typeface="Times New Roman" panose="02020603050405020304" pitchFamily="18" charset="0"/>
              </a:rPr>
              <a:t> of the 4 countries &amp; capital cities of UK &amp; the </a:t>
            </a:r>
            <a:r>
              <a:rPr lang="en-GB" dirty="0" err="1">
                <a:effectLst/>
                <a:latin typeface="Arial" panose="020B0604020202020204" pitchFamily="34" charset="0"/>
                <a:ea typeface="Times" panose="02020603050405020304" pitchFamily="18" charset="0"/>
                <a:cs typeface="Times New Roman" panose="02020603050405020304" pitchFamily="18" charset="0"/>
              </a:rPr>
              <a:t>surrrounding</a:t>
            </a:r>
            <a:r>
              <a:rPr lang="en-GB" dirty="0">
                <a:effectLst/>
                <a:latin typeface="Arial" panose="020B0604020202020204" pitchFamily="34" charset="0"/>
                <a:ea typeface="Times" panose="02020603050405020304" pitchFamily="18" charset="0"/>
                <a:cs typeface="Times New Roman" panose="02020603050405020304" pitchFamily="18" charset="0"/>
              </a:rPr>
              <a:t> seas</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mj-lt"/>
              <a:buAutoNum type="arabicPeriod"/>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Name &amp; locate the world’s 7 continents &amp; 5 oceans</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mj-lt"/>
              <a:buAutoNum type="arabicPeriod"/>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Identify the location of hot &amp; cold areas of the world in relation to the Equator &amp; North &amp; South Poles</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endParaRPr lang="en-GB" dirty="0"/>
          </a:p>
        </p:txBody>
      </p:sp>
      <p:sp>
        <p:nvSpPr>
          <p:cNvPr id="6" name="Content Placeholder 5">
            <a:extLst>
              <a:ext uri="{FF2B5EF4-FFF2-40B4-BE49-F238E27FC236}">
                <a16:creationId xmlns:a16="http://schemas.microsoft.com/office/drawing/2014/main" id="{F19A1668-D0D2-AA89-C6F7-EE09B5AB33F7}"/>
              </a:ext>
            </a:extLst>
          </p:cNvPr>
          <p:cNvSpPr>
            <a:spLocks noGrp="1"/>
          </p:cNvSpPr>
          <p:nvPr>
            <p:ph idx="2"/>
          </p:nvPr>
        </p:nvSpPr>
        <p:spPr>
          <a:xfrm>
            <a:off x="6172200" y="1184988"/>
            <a:ext cx="5181603" cy="4991975"/>
          </a:xfrm>
        </p:spPr>
        <p:txBody>
          <a:bodyPr/>
          <a:lstStyle/>
          <a:p>
            <a:pPr marL="0" indent="0">
              <a:buNone/>
            </a:pPr>
            <a:r>
              <a:rPr lang="en-GB" sz="2400" b="1" dirty="0">
                <a:effectLst/>
                <a:latin typeface="Arial" panose="020B0604020202020204" pitchFamily="34" charset="0"/>
                <a:ea typeface="Times" panose="02020603050405020304" pitchFamily="18" charset="0"/>
                <a:cs typeface="Times New Roman" panose="02020603050405020304" pitchFamily="18" charset="0"/>
              </a:rPr>
              <a:t>PLACE KNOWLEDGE </a:t>
            </a:r>
          </a:p>
          <a:p>
            <a:pPr marL="0" indent="0">
              <a:buNone/>
            </a:pPr>
            <a:r>
              <a:rPr lang="en-GB" dirty="0">
                <a:effectLst/>
                <a:latin typeface="Arial" panose="020B0604020202020204" pitchFamily="34" charset="0"/>
                <a:ea typeface="Times" panose="02020603050405020304" pitchFamily="18" charset="0"/>
                <a:cs typeface="Times New Roman" panose="02020603050405020304" pitchFamily="18" charset="0"/>
              </a:rPr>
              <a:t>pupils should</a:t>
            </a:r>
            <a:r>
              <a:rPr lang="en-GB" b="1" dirty="0">
                <a:effectLst/>
                <a:latin typeface="Arial" panose="020B0604020202020204" pitchFamily="34" charset="0"/>
                <a:ea typeface="Times" panose="02020603050405020304" pitchFamily="18" charset="0"/>
                <a:cs typeface="Times New Roman" panose="02020603050405020304" pitchFamily="18" charset="0"/>
              </a:rPr>
              <a:t> </a:t>
            </a:r>
            <a:r>
              <a:rPr lang="en-GB" dirty="0">
                <a:effectLst/>
                <a:latin typeface="Arial" panose="020B0604020202020204" pitchFamily="34" charset="0"/>
                <a:ea typeface="Times" panose="02020603050405020304" pitchFamily="18" charset="0"/>
                <a:cs typeface="Times New Roman" panose="02020603050405020304" pitchFamily="18" charset="0"/>
              </a:rPr>
              <a:t>understand geographical </a:t>
            </a:r>
            <a:r>
              <a:rPr lang="en-GB" b="1" dirty="0">
                <a:effectLst/>
                <a:latin typeface="Arial" panose="020B0604020202020204" pitchFamily="34" charset="0"/>
                <a:ea typeface="Times" panose="02020603050405020304" pitchFamily="18" charset="0"/>
                <a:cs typeface="Times New Roman" panose="02020603050405020304" pitchFamily="18" charset="0"/>
              </a:rPr>
              <a:t>similarities &amp; differences</a:t>
            </a:r>
            <a:r>
              <a:rPr lang="en-GB" dirty="0">
                <a:effectLst/>
                <a:latin typeface="Arial" panose="020B0604020202020204" pitchFamily="34" charset="0"/>
                <a:ea typeface="Times" panose="02020603050405020304" pitchFamily="18" charset="0"/>
                <a:cs typeface="Times New Roman" panose="02020603050405020304" pitchFamily="18" charset="0"/>
              </a:rPr>
              <a:t> through study of the human &amp; physical geography of:</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mj-lt"/>
              <a:buAutoNum type="arabicPeriod"/>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school &amp; its grounds</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mj-lt"/>
              <a:buAutoNum type="arabicPeriod"/>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surrounding locality</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mj-lt"/>
              <a:buAutoNum type="arabicPeriod"/>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small area of UK</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mj-lt"/>
              <a:buAutoNum type="arabicPeriod"/>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small area in a contrasting non-EU country</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288839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94F90-D82E-3B7C-9C64-5050308C0E5E}"/>
              </a:ext>
            </a:extLst>
          </p:cNvPr>
          <p:cNvSpPr>
            <a:spLocks noGrp="1"/>
          </p:cNvSpPr>
          <p:nvPr>
            <p:ph type="title"/>
          </p:nvPr>
        </p:nvSpPr>
        <p:spPr/>
        <p:txBody>
          <a:bodyPr>
            <a:noAutofit/>
          </a:bodyPr>
          <a:lstStyle/>
          <a:p>
            <a:br>
              <a:rPr lang="en-GB" sz="4000" b="1" dirty="0">
                <a:effectLst/>
                <a:latin typeface="Arial" panose="020B0604020202020204" pitchFamily="34" charset="0"/>
                <a:ea typeface="Times" panose="02020603050405020304" pitchFamily="18" charset="0"/>
                <a:cs typeface="Times New Roman" panose="02020603050405020304" pitchFamily="18" charset="0"/>
              </a:rPr>
            </a:br>
            <a:r>
              <a:rPr lang="en-GB" sz="4000" b="1" dirty="0">
                <a:effectLst/>
                <a:latin typeface="Arial" panose="020B0604020202020204" pitchFamily="34" charset="0"/>
                <a:ea typeface="Times" panose="02020603050405020304" pitchFamily="18" charset="0"/>
                <a:cs typeface="Times New Roman" panose="02020603050405020304" pitchFamily="18" charset="0"/>
              </a:rPr>
              <a:t>HUMAN &amp; PHYSICAL GEOGRAPHY </a:t>
            </a:r>
            <a:r>
              <a:rPr lang="en-GB" sz="4000" i="1" dirty="0">
                <a:effectLst/>
                <a:latin typeface="Arial" panose="020B0604020202020204" pitchFamily="34" charset="0"/>
                <a:ea typeface="Times" panose="02020603050405020304" pitchFamily="18" charset="0"/>
                <a:cs typeface="Times New Roman" panose="02020603050405020304" pitchFamily="18" charset="0"/>
              </a:rPr>
              <a:t>(themes to study in a place)</a:t>
            </a:r>
            <a:br>
              <a:rPr lang="en-GB" sz="4000" dirty="0">
                <a:effectLst/>
                <a:latin typeface="Times" panose="02020603050405020304" pitchFamily="18" charset="0"/>
                <a:ea typeface="Times" panose="02020603050405020304" pitchFamily="18" charset="0"/>
                <a:cs typeface="Times New Roman" panose="02020603050405020304" pitchFamily="18" charset="0"/>
              </a:rPr>
            </a:br>
            <a:endParaRPr lang="en-GB" sz="4000" dirty="0"/>
          </a:p>
        </p:txBody>
      </p:sp>
      <p:sp>
        <p:nvSpPr>
          <p:cNvPr id="5" name="Content Placeholder 4">
            <a:extLst>
              <a:ext uri="{FF2B5EF4-FFF2-40B4-BE49-F238E27FC236}">
                <a16:creationId xmlns:a16="http://schemas.microsoft.com/office/drawing/2014/main" id="{6C1ED701-AFA8-4180-EA56-E1611BBC6942}"/>
              </a:ext>
            </a:extLst>
          </p:cNvPr>
          <p:cNvSpPr>
            <a:spLocks noGrp="1"/>
          </p:cNvSpPr>
          <p:nvPr>
            <p:ph idx="1"/>
          </p:nvPr>
        </p:nvSpPr>
        <p:spPr/>
        <p:txBody>
          <a:bodyPr>
            <a:normAutofit fontScale="70000" lnSpcReduction="20000"/>
          </a:bodyPr>
          <a:lstStyle/>
          <a:p>
            <a:pPr marL="0" indent="0">
              <a:buNone/>
            </a:pPr>
            <a:r>
              <a:rPr lang="en-GB" sz="3900" b="1" i="1" dirty="0">
                <a:effectLst/>
                <a:latin typeface="Arial" panose="020B0604020202020204" pitchFamily="34" charset="0"/>
                <a:ea typeface="Times" panose="02020603050405020304" pitchFamily="18" charset="0"/>
                <a:cs typeface="Times New Roman" panose="02020603050405020304" pitchFamily="18" charset="0"/>
              </a:rPr>
              <a:t>School &amp; locality might include:</a:t>
            </a:r>
          </a:p>
          <a:p>
            <a:pPr marL="0" indent="0">
              <a:buNone/>
            </a:pPr>
            <a:endParaRPr lang="en-GB" sz="3900" b="1"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sz="4000" dirty="0">
                <a:effectLst/>
                <a:latin typeface="Arial" panose="020B0604020202020204" pitchFamily="34" charset="0"/>
                <a:ea typeface="Times" panose="02020603050405020304" pitchFamily="18" charset="0"/>
                <a:cs typeface="Times New Roman" panose="02020603050405020304" pitchFamily="18" charset="0"/>
              </a:rPr>
              <a:t>weather &amp; seasons</a:t>
            </a:r>
            <a:endParaRPr lang="en-GB" sz="4000"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sz="4000" dirty="0">
                <a:effectLst/>
                <a:latin typeface="Arial" panose="020B0604020202020204" pitchFamily="34" charset="0"/>
                <a:ea typeface="Times" panose="02020603050405020304" pitchFamily="18" charset="0"/>
                <a:cs typeface="Times New Roman" panose="02020603050405020304" pitchFamily="18" charset="0"/>
              </a:rPr>
              <a:t>hill, valley, river</a:t>
            </a:r>
            <a:endParaRPr lang="en-GB" sz="4000"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sz="4000" dirty="0">
                <a:effectLst/>
                <a:latin typeface="Arial" panose="020B0604020202020204" pitchFamily="34" charset="0"/>
                <a:ea typeface="Times" panose="02020603050405020304" pitchFamily="18" charset="0"/>
                <a:cs typeface="Times New Roman" panose="02020603050405020304" pitchFamily="18" charset="0"/>
              </a:rPr>
              <a:t>city, town, house</a:t>
            </a:r>
            <a:endParaRPr lang="en-GB" sz="4000"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sz="4000" dirty="0">
                <a:effectLst/>
                <a:latin typeface="Arial" panose="020B0604020202020204" pitchFamily="34" charset="0"/>
                <a:ea typeface="Times" panose="02020603050405020304" pitchFamily="18" charset="0"/>
                <a:cs typeface="Times New Roman" panose="02020603050405020304" pitchFamily="18" charset="0"/>
              </a:rPr>
              <a:t>factory, office, shop</a:t>
            </a:r>
            <a:endParaRPr lang="en-GB" sz="4000" dirty="0">
              <a:effectLst/>
              <a:latin typeface="Times" panose="02020603050405020304" pitchFamily="18" charset="0"/>
              <a:ea typeface="Times" panose="02020603050405020304" pitchFamily="18" charset="0"/>
              <a:cs typeface="Times New Roman" panose="02020603050405020304" pitchFamily="18" charset="0"/>
            </a:endParaRPr>
          </a:p>
          <a:p>
            <a:endParaRPr lang="en-GB" dirty="0"/>
          </a:p>
        </p:txBody>
      </p:sp>
      <p:sp>
        <p:nvSpPr>
          <p:cNvPr id="6" name="Content Placeholder 5">
            <a:extLst>
              <a:ext uri="{FF2B5EF4-FFF2-40B4-BE49-F238E27FC236}">
                <a16:creationId xmlns:a16="http://schemas.microsoft.com/office/drawing/2014/main" id="{053BA96D-65B7-2F37-80AE-8ADAF4FB4996}"/>
              </a:ext>
            </a:extLst>
          </p:cNvPr>
          <p:cNvSpPr>
            <a:spLocks noGrp="1"/>
          </p:cNvSpPr>
          <p:nvPr>
            <p:ph idx="2"/>
          </p:nvPr>
        </p:nvSpPr>
        <p:spPr/>
        <p:txBody>
          <a:bodyPr>
            <a:normAutofit fontScale="70000" lnSpcReduction="20000"/>
          </a:bodyPr>
          <a:lstStyle/>
          <a:p>
            <a:pPr marL="0" indent="0">
              <a:buNone/>
            </a:pPr>
            <a:r>
              <a:rPr lang="en-GB" sz="3500" b="1" i="1" dirty="0">
                <a:effectLst/>
                <a:latin typeface="Arial" panose="020B0604020202020204" pitchFamily="34" charset="0"/>
                <a:ea typeface="Times" panose="02020603050405020304" pitchFamily="18" charset="0"/>
                <a:cs typeface="Times New Roman" panose="02020603050405020304" pitchFamily="18" charset="0"/>
              </a:rPr>
              <a:t>In addition, small areas of UK &amp; in a contrasting non-EU country also need to include:</a:t>
            </a:r>
          </a:p>
          <a:p>
            <a:pPr marL="0" indent="0">
              <a:buNone/>
            </a:pPr>
            <a:endParaRPr lang="en-GB" sz="3500" b="1" dirty="0">
              <a:effectLst/>
              <a:latin typeface="Times" panose="02020603050405020304" pitchFamily="18" charset="0"/>
              <a:ea typeface="Times" panose="02020603050405020304" pitchFamily="18" charset="0"/>
              <a:cs typeface="Times New Roman" panose="02020603050405020304" pitchFamily="18" charset="0"/>
            </a:endParaRPr>
          </a:p>
          <a:p>
            <a:pPr>
              <a:tabLst>
                <a:tab pos="457200" algn="l"/>
              </a:tabLst>
            </a:pPr>
            <a:r>
              <a:rPr lang="en-GB" sz="4100" dirty="0">
                <a:effectLst/>
                <a:latin typeface="Arial" panose="020B0604020202020204" pitchFamily="34" charset="0"/>
                <a:ea typeface="Times" panose="02020603050405020304" pitchFamily="18" charset="0"/>
                <a:cs typeface="Times New Roman" panose="02020603050405020304" pitchFamily="18" charset="0"/>
              </a:rPr>
              <a:t>beach, cliff, coast, sea, ocean</a:t>
            </a:r>
            <a:endParaRPr lang="en-GB" sz="4100" dirty="0">
              <a:effectLst/>
              <a:latin typeface="Times" panose="02020603050405020304" pitchFamily="18" charset="0"/>
              <a:ea typeface="Times" panose="02020603050405020304" pitchFamily="18" charset="0"/>
              <a:cs typeface="Times New Roman" panose="02020603050405020304" pitchFamily="18" charset="0"/>
            </a:endParaRPr>
          </a:p>
          <a:p>
            <a:pPr>
              <a:tabLst>
                <a:tab pos="457200" algn="l"/>
              </a:tabLst>
            </a:pPr>
            <a:r>
              <a:rPr lang="en-GB" sz="4100" dirty="0">
                <a:effectLst/>
                <a:latin typeface="Arial" panose="020B0604020202020204" pitchFamily="34" charset="0"/>
                <a:ea typeface="Times" panose="02020603050405020304" pitchFamily="18" charset="0"/>
                <a:cs typeface="Times New Roman" panose="02020603050405020304" pitchFamily="18" charset="0"/>
              </a:rPr>
              <a:t>forest, vegetation</a:t>
            </a:r>
            <a:endParaRPr lang="en-GB" sz="4100" dirty="0">
              <a:effectLst/>
              <a:latin typeface="Times" panose="02020603050405020304" pitchFamily="18" charset="0"/>
              <a:ea typeface="Times" panose="02020603050405020304" pitchFamily="18" charset="0"/>
              <a:cs typeface="Times New Roman" panose="02020603050405020304" pitchFamily="18" charset="0"/>
            </a:endParaRPr>
          </a:p>
          <a:p>
            <a:pPr>
              <a:tabLst>
                <a:tab pos="457200" algn="l"/>
              </a:tabLst>
            </a:pPr>
            <a:r>
              <a:rPr lang="en-GB" sz="4100" dirty="0">
                <a:effectLst/>
                <a:latin typeface="Arial" panose="020B0604020202020204" pitchFamily="34" charset="0"/>
                <a:ea typeface="Times" panose="02020603050405020304" pitchFamily="18" charset="0"/>
                <a:cs typeface="Times New Roman" panose="02020603050405020304" pitchFamily="18" charset="0"/>
              </a:rPr>
              <a:t>mountain</a:t>
            </a:r>
            <a:endParaRPr lang="en-GB" sz="4100" dirty="0">
              <a:effectLst/>
              <a:latin typeface="Times" panose="02020603050405020304" pitchFamily="18" charset="0"/>
              <a:ea typeface="Times" panose="02020603050405020304" pitchFamily="18" charset="0"/>
              <a:cs typeface="Times New Roman" panose="02020603050405020304" pitchFamily="18" charset="0"/>
            </a:endParaRPr>
          </a:p>
          <a:p>
            <a:pPr>
              <a:tabLst>
                <a:tab pos="457200" algn="l"/>
              </a:tabLst>
            </a:pPr>
            <a:r>
              <a:rPr lang="en-GB" sz="4100" dirty="0">
                <a:effectLst/>
                <a:latin typeface="Arial" panose="020B0604020202020204" pitchFamily="34" charset="0"/>
                <a:ea typeface="Times" panose="02020603050405020304" pitchFamily="18" charset="0"/>
                <a:cs typeface="Times New Roman" panose="02020603050405020304" pitchFamily="18" charset="0"/>
              </a:rPr>
              <a:t>village, farm</a:t>
            </a:r>
            <a:endParaRPr lang="en-GB" sz="4100" dirty="0">
              <a:effectLst/>
              <a:latin typeface="Times" panose="02020603050405020304" pitchFamily="18" charset="0"/>
              <a:ea typeface="Times" panose="02020603050405020304" pitchFamily="18" charset="0"/>
              <a:cs typeface="Times New Roman" panose="02020603050405020304" pitchFamily="18" charset="0"/>
            </a:endParaRPr>
          </a:p>
          <a:p>
            <a:pPr>
              <a:tabLst>
                <a:tab pos="457200" algn="l"/>
              </a:tabLst>
            </a:pPr>
            <a:r>
              <a:rPr lang="en-GB" sz="4100" dirty="0">
                <a:effectLst/>
                <a:latin typeface="Arial" panose="020B0604020202020204" pitchFamily="34" charset="0"/>
                <a:ea typeface="Times" panose="02020603050405020304" pitchFamily="18" charset="0"/>
                <a:cs typeface="Times New Roman" panose="02020603050405020304" pitchFamily="18" charset="0"/>
              </a:rPr>
              <a:t>port, harbour</a:t>
            </a:r>
            <a:endParaRPr lang="en-GB" sz="4100" dirty="0">
              <a:effectLst/>
              <a:latin typeface="Times" panose="02020603050405020304" pitchFamily="18" charset="0"/>
              <a:ea typeface="Times" panose="02020603050405020304" pitchFamily="18" charset="0"/>
              <a:cs typeface="Times New Roman" panose="02020603050405020304" pitchFamily="18" charset="0"/>
            </a:endParaRPr>
          </a:p>
          <a:p>
            <a:pPr marL="0" indent="0">
              <a:buNone/>
            </a:pPr>
            <a:r>
              <a:rPr lang="en-GB" sz="3600" dirty="0">
                <a:effectLst/>
                <a:latin typeface="Arial" panose="020B0604020202020204" pitchFamily="34" charset="0"/>
                <a:ea typeface="Times" panose="02020603050405020304" pitchFamily="18" charset="0"/>
                <a:cs typeface="Times New Roman" panose="02020603050405020304" pitchFamily="18" charset="0"/>
              </a:rPr>
              <a:t> </a:t>
            </a:r>
            <a:endParaRPr lang="en-GB" sz="3600" dirty="0">
              <a:effectLst/>
              <a:latin typeface="Times" panose="02020603050405020304" pitchFamily="18" charset="0"/>
              <a:ea typeface="Times"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147026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16F85-1EF7-C852-375E-6840D2692410}"/>
              </a:ext>
            </a:extLst>
          </p:cNvPr>
          <p:cNvSpPr>
            <a:spLocks noGrp="1"/>
          </p:cNvSpPr>
          <p:nvPr>
            <p:ph type="title"/>
          </p:nvPr>
        </p:nvSpPr>
        <p:spPr>
          <a:xfrm>
            <a:off x="838203" y="365129"/>
            <a:ext cx="10515600" cy="1286389"/>
          </a:xfrm>
        </p:spPr>
        <p:txBody>
          <a:bodyPr>
            <a:normAutofit fontScale="90000"/>
          </a:bodyPr>
          <a:lstStyle/>
          <a:p>
            <a:br>
              <a:rPr lang="en-GB" sz="4400" b="1" dirty="0">
                <a:effectLst/>
                <a:latin typeface="Arial" panose="020B0604020202020204" pitchFamily="34" charset="0"/>
                <a:ea typeface="Times" panose="02020603050405020304" pitchFamily="18" charset="0"/>
                <a:cs typeface="Times New Roman" panose="02020603050405020304" pitchFamily="18" charset="0"/>
              </a:rPr>
            </a:br>
            <a:r>
              <a:rPr lang="en-GB" sz="4400" b="1" dirty="0">
                <a:effectLst/>
                <a:latin typeface="Arial" panose="020B0604020202020204" pitchFamily="34" charset="0"/>
                <a:ea typeface="Times" panose="02020603050405020304" pitchFamily="18" charset="0"/>
                <a:cs typeface="Times New Roman" panose="02020603050405020304" pitchFamily="18" charset="0"/>
              </a:rPr>
              <a:t>GEOGRAPHICAL SKILLS &amp; FIELDWORK </a:t>
            </a:r>
            <a:r>
              <a:rPr lang="en-GB" sz="4400" i="1" dirty="0">
                <a:effectLst/>
                <a:latin typeface="Arial" panose="020B0604020202020204" pitchFamily="34" charset="0"/>
                <a:ea typeface="Times" panose="02020603050405020304" pitchFamily="18" charset="0"/>
                <a:cs typeface="Times New Roman" panose="02020603050405020304" pitchFamily="18" charset="0"/>
              </a:rPr>
              <a:t>(to use in studying themes in places)</a:t>
            </a:r>
            <a:r>
              <a:rPr lang="en-GB" sz="4400" dirty="0">
                <a:effectLst/>
                <a:latin typeface="Arial" panose="020B0604020202020204" pitchFamily="34" charset="0"/>
                <a:ea typeface="Times" panose="02020603050405020304" pitchFamily="18" charset="0"/>
                <a:cs typeface="Times New Roman" panose="02020603050405020304" pitchFamily="18" charset="0"/>
              </a:rPr>
              <a:t> </a:t>
            </a:r>
            <a:br>
              <a:rPr lang="en-GB" sz="4400" dirty="0">
                <a:effectLst/>
                <a:latin typeface="Times" panose="02020603050405020304" pitchFamily="18" charset="0"/>
                <a:ea typeface="Times" panose="02020603050405020304" pitchFamily="18"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6B14742C-EB80-6115-9DBF-20B3A483AE7B}"/>
              </a:ext>
            </a:extLst>
          </p:cNvPr>
          <p:cNvSpPr>
            <a:spLocks noGrp="1"/>
          </p:cNvSpPr>
          <p:nvPr>
            <p:ph idx="1"/>
          </p:nvPr>
        </p:nvSpPr>
        <p:spPr/>
        <p:txBody>
          <a:bodyPr>
            <a:normAutofit fontScale="92500"/>
          </a:bodyPr>
          <a:lstStyle/>
          <a:p>
            <a:pPr marL="342900" lvl="0" indent="-342900">
              <a:buFont typeface="Symbol" panose="05050102010706020507" pitchFamily="18" charset="2"/>
              <a:buChar char=""/>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Use simple fieldwork &amp; observational skills to study the geography of the school and its grounds and key human &amp; physical features of the surrounding locality</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Use (</a:t>
            </a:r>
            <a:r>
              <a:rPr lang="en-GB" i="1" dirty="0">
                <a:effectLst/>
                <a:latin typeface="Arial" panose="020B0604020202020204" pitchFamily="34" charset="0"/>
                <a:ea typeface="Times" panose="02020603050405020304" pitchFamily="18" charset="0"/>
                <a:cs typeface="Times New Roman" panose="02020603050405020304" pitchFamily="18" charset="0"/>
              </a:rPr>
              <a:t>photographs)</a:t>
            </a:r>
            <a:r>
              <a:rPr lang="en-GB" dirty="0">
                <a:effectLst/>
                <a:latin typeface="Arial" panose="020B0604020202020204" pitchFamily="34" charset="0"/>
                <a:ea typeface="Times" panose="02020603050405020304" pitchFamily="18" charset="0"/>
                <a:cs typeface="Times New Roman" panose="02020603050405020304" pitchFamily="18" charset="0"/>
              </a:rPr>
              <a:t>, aerial photographs &amp; plan perspectives to recognise landmarks &amp; basic human &amp; physical features</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Devise a simple map &amp; use &amp; construct basic symbols and a key</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Use 4 compass directions (N S E W) and locational and directional language to describe features and routes on a map</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Use world map, atlases &amp; globes to identify UK and its countries and the countries &amp; continents &amp; oceans studied</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646508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76">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55DAE35-33EC-4CB2-AB76-BFB205174900}"/>
              </a:ext>
            </a:extLst>
          </p:cNvPr>
          <p:cNvSpPr txBox="1">
            <a:spLocks noGrp="1"/>
          </p:cNvSpPr>
          <p:nvPr>
            <p:ph type="title"/>
          </p:nvPr>
        </p:nvSpPr>
        <p:spPr>
          <a:xfrm>
            <a:off x="1524003" y="1052739"/>
            <a:ext cx="9144000" cy="648071"/>
          </a:xfrm>
        </p:spPr>
        <p:txBody>
          <a:bodyPr anchor="t">
            <a:noAutofit/>
          </a:bodyPr>
          <a:lstStyle/>
          <a:p>
            <a:pPr lvl="0"/>
            <a:r>
              <a:rPr lang="en-US" sz="3600" b="1">
                <a:latin typeface="Calibri" pitchFamily="34"/>
                <a:cs typeface="Calibri" pitchFamily="34"/>
              </a:rPr>
              <a:t>Introductions, plan for the afternoon</a:t>
            </a:r>
            <a:br>
              <a:rPr lang="en-US" sz="3600"/>
            </a:br>
            <a:endParaRPr lang="en-GB" sz="3600"/>
          </a:p>
        </p:txBody>
      </p:sp>
      <p:sp>
        <p:nvSpPr>
          <p:cNvPr id="3" name="Content Placeholder 1">
            <a:extLst>
              <a:ext uri="{FF2B5EF4-FFF2-40B4-BE49-F238E27FC236}">
                <a16:creationId xmlns:a16="http://schemas.microsoft.com/office/drawing/2014/main" id="{3113E609-199B-4917-A7D7-ADDF389B4FAB}"/>
              </a:ext>
            </a:extLst>
          </p:cNvPr>
          <p:cNvSpPr txBox="1">
            <a:spLocks noGrp="1"/>
          </p:cNvSpPr>
          <p:nvPr>
            <p:ph idx="1"/>
          </p:nvPr>
        </p:nvSpPr>
        <p:spPr>
          <a:xfrm>
            <a:off x="1642188" y="1700811"/>
            <a:ext cx="9358604" cy="4690658"/>
          </a:xfrm>
        </p:spPr>
        <p:txBody>
          <a:bodyPr>
            <a:normAutofit fontScale="92500"/>
          </a:bodyPr>
          <a:lstStyle/>
          <a:p>
            <a:pPr lvl="0">
              <a:lnSpc>
                <a:spcPct val="60000"/>
              </a:lnSpc>
            </a:pPr>
            <a:r>
              <a:rPr lang="en-GB" dirty="0">
                <a:latin typeface="+mn-lt"/>
              </a:rPr>
              <a:t>Welcome &amp; introductions</a:t>
            </a:r>
          </a:p>
          <a:p>
            <a:pPr lvl="0">
              <a:lnSpc>
                <a:spcPct val="60000"/>
              </a:lnSpc>
            </a:pPr>
            <a:r>
              <a:rPr lang="en-US" dirty="0">
                <a:latin typeface="+mn-lt"/>
              </a:rPr>
              <a:t>How this session is going to work</a:t>
            </a:r>
          </a:p>
          <a:p>
            <a:pPr marL="0" lvl="0" indent="0">
              <a:lnSpc>
                <a:spcPct val="60000"/>
              </a:lnSpc>
              <a:buNone/>
            </a:pPr>
            <a:endParaRPr lang="en-US" dirty="0">
              <a:latin typeface="+mn-lt"/>
            </a:endParaRPr>
          </a:p>
          <a:p>
            <a:pPr marL="0" lvl="0" indent="0">
              <a:lnSpc>
                <a:spcPct val="60000"/>
              </a:lnSpc>
              <a:buNone/>
            </a:pPr>
            <a:r>
              <a:rPr lang="en-US" b="1" dirty="0">
                <a:latin typeface="+mn-lt"/>
              </a:rPr>
              <a:t>Main foci  </a:t>
            </a:r>
          </a:p>
          <a:p>
            <a:pPr lvl="0">
              <a:lnSpc>
                <a:spcPct val="60000"/>
              </a:lnSpc>
            </a:pPr>
            <a:r>
              <a:rPr lang="en-US" dirty="0">
                <a:latin typeface="+mn-lt"/>
              </a:rPr>
              <a:t>Co-</a:t>
            </a:r>
            <a:r>
              <a:rPr lang="en-US" dirty="0" err="1">
                <a:latin typeface="+mn-lt"/>
              </a:rPr>
              <a:t>ordinator</a:t>
            </a:r>
            <a:r>
              <a:rPr lang="en-US" dirty="0">
                <a:latin typeface="+mn-lt"/>
              </a:rPr>
              <a:t> role &amp; </a:t>
            </a:r>
            <a:r>
              <a:rPr lang="en-US" b="1" dirty="0">
                <a:latin typeface="+mn-lt"/>
              </a:rPr>
              <a:t>Developments and issues</a:t>
            </a:r>
            <a:endParaRPr lang="en-US" dirty="0">
              <a:latin typeface="+mn-lt"/>
            </a:endParaRPr>
          </a:p>
          <a:p>
            <a:r>
              <a:rPr lang="en-US" b="1" dirty="0">
                <a:latin typeface="+mn-lt"/>
                <a:ea typeface="Times New Roman" panose="02020603050405020304" pitchFamily="18" charset="0"/>
              </a:rPr>
              <a:t>Embedding geographical concepts </a:t>
            </a:r>
            <a:r>
              <a:rPr lang="en-US" dirty="0">
                <a:latin typeface="+mn-lt"/>
              </a:rPr>
              <a:t>- EYFS &gt; KS1 &gt; KS2 </a:t>
            </a:r>
            <a:r>
              <a:rPr lang="en-US" b="1" dirty="0">
                <a:latin typeface="+mn-lt"/>
                <a:ea typeface="Times New Roman" panose="02020603050405020304" pitchFamily="18" charset="0"/>
              </a:rPr>
              <a:t>:</a:t>
            </a:r>
            <a:r>
              <a:rPr lang="en-US" sz="2000" b="1" dirty="0">
                <a:latin typeface="+mn-lt"/>
                <a:ea typeface="Times New Roman" panose="02020603050405020304" pitchFamily="18" charset="0"/>
              </a:rPr>
              <a:t> </a:t>
            </a:r>
          </a:p>
          <a:p>
            <a:pPr marL="0" indent="0">
              <a:buNone/>
            </a:pPr>
            <a:r>
              <a:rPr lang="en-US" dirty="0">
                <a:solidFill>
                  <a:srgbClr val="FF0000"/>
                </a:solidFill>
                <a:latin typeface="+mn-lt"/>
                <a:ea typeface="Times New Roman" panose="02020603050405020304" pitchFamily="18" charset="0"/>
              </a:rPr>
              <a:t>   ‘similarity and difference’; ‘sense of place’; ‘environment’</a:t>
            </a:r>
            <a:r>
              <a:rPr lang="en-US" dirty="0">
                <a:latin typeface="+mn-lt"/>
                <a:ea typeface="Times New Roman" panose="02020603050405020304" pitchFamily="18" charset="0"/>
              </a:rPr>
              <a:t> </a:t>
            </a:r>
          </a:p>
          <a:p>
            <a:r>
              <a:rPr lang="en-US" dirty="0">
                <a:latin typeface="+mn-lt"/>
                <a:ea typeface="Times New Roman" panose="02020603050405020304" pitchFamily="18" charset="0"/>
              </a:rPr>
              <a:t>Contrasting pupils’ worlds with environments further afield; </a:t>
            </a:r>
          </a:p>
          <a:p>
            <a:r>
              <a:rPr lang="en-US" dirty="0">
                <a:latin typeface="+mn-lt"/>
                <a:ea typeface="Times New Roman" panose="02020603050405020304" pitchFamily="18" charset="0"/>
              </a:rPr>
              <a:t>Developing locational and place knowledge from EY/KS1&gt;year 6</a:t>
            </a:r>
          </a:p>
          <a:p>
            <a:r>
              <a:rPr lang="en-US" dirty="0">
                <a:latin typeface="+mn-lt"/>
                <a:ea typeface="Times New Roman" panose="02020603050405020304" pitchFamily="18" charset="0"/>
              </a:rPr>
              <a:t>What to do about fieldwork after more than two disrupted years.</a:t>
            </a:r>
            <a:endParaRPr lang="en-GB" sz="3200" dirty="0">
              <a:latin typeface="+mn-lt"/>
              <a:ea typeface="Times New Roman" panose="02020603050405020304" pitchFamily="18" charset="0"/>
            </a:endParaRPr>
          </a:p>
          <a:p>
            <a:pPr>
              <a:lnSpc>
                <a:spcPct val="60000"/>
              </a:lnSpc>
            </a:pPr>
            <a:r>
              <a:rPr lang="en-US" dirty="0">
                <a:latin typeface="+mn-lt"/>
              </a:rPr>
              <a:t>What’s new? + ideas to share</a:t>
            </a:r>
          </a:p>
          <a:p>
            <a:pPr lvl="0">
              <a:lnSpc>
                <a:spcPct val="60000"/>
              </a:lnSpc>
            </a:pPr>
            <a:endParaRPr lang="en-GB" dirty="0">
              <a:latin typeface="+mn-lt"/>
            </a:endParaRPr>
          </a:p>
          <a:p>
            <a:pPr lvl="0">
              <a:lnSpc>
                <a:spcPct val="60000"/>
              </a:lnSpc>
            </a:pPr>
            <a:endParaRPr lang="en-GB" dirty="0"/>
          </a:p>
          <a:p>
            <a:pPr lvl="0">
              <a:lnSpc>
                <a:spcPct val="60000"/>
              </a:lnSpc>
            </a:pPr>
            <a:endParaRPr lang="en-GB" dirty="0"/>
          </a:p>
          <a:p>
            <a:pPr lvl="0">
              <a:lnSpc>
                <a:spcPct val="60000"/>
              </a:lnSpc>
            </a:pPr>
            <a:endParaRPr lang="en-GB" sz="3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8C2F-B3CC-84C4-25E4-9AC62A2191EC}"/>
              </a:ext>
            </a:extLst>
          </p:cNvPr>
          <p:cNvSpPr>
            <a:spLocks noGrp="1"/>
          </p:cNvSpPr>
          <p:nvPr>
            <p:ph type="title"/>
          </p:nvPr>
        </p:nvSpPr>
        <p:spPr>
          <a:xfrm>
            <a:off x="838203" y="365129"/>
            <a:ext cx="10515600" cy="913165"/>
          </a:xfrm>
        </p:spPr>
        <p:txBody>
          <a:bodyPr>
            <a:normAutofit/>
          </a:bodyPr>
          <a:lstStyle/>
          <a:p>
            <a:r>
              <a:rPr lang="en-GB" sz="4800" b="1" dirty="0">
                <a:effectLst/>
                <a:latin typeface="+mn-lt"/>
                <a:ea typeface="Times" panose="02020603050405020304" pitchFamily="18" charset="0"/>
                <a:cs typeface="Times New Roman" panose="02020603050405020304" pitchFamily="18" charset="0"/>
              </a:rPr>
              <a:t>GEOGRAPHY @ KEY STAGE 2 </a:t>
            </a:r>
            <a:endParaRPr lang="en-GB" sz="4800" b="1" dirty="0">
              <a:latin typeface="+mn-lt"/>
            </a:endParaRPr>
          </a:p>
        </p:txBody>
      </p:sp>
      <p:sp>
        <p:nvSpPr>
          <p:cNvPr id="3" name="Content Placeholder 2">
            <a:extLst>
              <a:ext uri="{FF2B5EF4-FFF2-40B4-BE49-F238E27FC236}">
                <a16:creationId xmlns:a16="http://schemas.microsoft.com/office/drawing/2014/main" id="{C23F16A1-168A-2127-2A05-57E360524640}"/>
              </a:ext>
            </a:extLst>
          </p:cNvPr>
          <p:cNvSpPr>
            <a:spLocks noGrp="1"/>
          </p:cNvSpPr>
          <p:nvPr>
            <p:ph idx="1"/>
          </p:nvPr>
        </p:nvSpPr>
        <p:spPr>
          <a:xfrm>
            <a:off x="838203" y="1278294"/>
            <a:ext cx="10515600" cy="4898669"/>
          </a:xfrm>
        </p:spPr>
        <p:txBody>
          <a:bodyPr>
            <a:normAutofit lnSpcReduction="10000"/>
          </a:bodyPr>
          <a:lstStyle/>
          <a:p>
            <a:pPr marL="0" indent="0">
              <a:buNone/>
            </a:pPr>
            <a:r>
              <a:rPr lang="en-GB" sz="2400" b="1" dirty="0">
                <a:effectLst/>
                <a:latin typeface="Arial" panose="020B0604020202020204" pitchFamily="34" charset="0"/>
                <a:ea typeface="Times" panose="02020603050405020304" pitchFamily="18" charset="0"/>
                <a:cs typeface="Times New Roman" panose="02020603050405020304" pitchFamily="18" charset="0"/>
              </a:rPr>
              <a:t>LOCATION KNOWLEDGE </a:t>
            </a:r>
            <a:endParaRPr lang="en-GB" sz="2400"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mj-lt"/>
              <a:buAutoNum type="arabicPeriod"/>
              <a:tabLst>
                <a:tab pos="457200" algn="l"/>
              </a:tabLst>
            </a:pPr>
            <a:r>
              <a:rPr lang="en-GB" sz="2400" dirty="0">
                <a:effectLst/>
                <a:latin typeface="Arial" panose="020B0604020202020204" pitchFamily="34" charset="0"/>
                <a:ea typeface="Times" panose="02020603050405020304" pitchFamily="18" charset="0"/>
                <a:cs typeface="Times New Roman" panose="02020603050405020304" pitchFamily="18" charset="0"/>
              </a:rPr>
              <a:t>Locate the world’s countries, using maps to focus on Europe (including the location of Russia) and North and South America, concentrating on their environmental regions, </a:t>
            </a:r>
            <a:r>
              <a:rPr lang="en-GB" sz="2400" b="1" dirty="0">
                <a:effectLst/>
                <a:latin typeface="Arial" panose="020B0604020202020204" pitchFamily="34" charset="0"/>
                <a:ea typeface="Times" panose="02020603050405020304" pitchFamily="18" charset="0"/>
                <a:cs typeface="Times New Roman" panose="02020603050405020304" pitchFamily="18" charset="0"/>
              </a:rPr>
              <a:t>key physical and human characteristics</a:t>
            </a:r>
            <a:r>
              <a:rPr lang="en-GB" sz="2400" dirty="0">
                <a:effectLst/>
                <a:latin typeface="Arial" panose="020B0604020202020204" pitchFamily="34" charset="0"/>
                <a:ea typeface="Times" panose="02020603050405020304" pitchFamily="18" charset="0"/>
                <a:cs typeface="Times New Roman" panose="02020603050405020304" pitchFamily="18" charset="0"/>
              </a:rPr>
              <a:t>, countries and major cities.</a:t>
            </a:r>
            <a:endParaRPr lang="en-GB" sz="2400"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mj-lt"/>
              <a:buAutoNum type="arabicPeriod"/>
              <a:tabLst>
                <a:tab pos="457200" algn="l"/>
              </a:tabLst>
            </a:pPr>
            <a:r>
              <a:rPr lang="en-GB" sz="2400" dirty="0">
                <a:effectLst/>
                <a:latin typeface="Arial" panose="020B0604020202020204" pitchFamily="34" charset="0"/>
                <a:ea typeface="Times" panose="02020603050405020304" pitchFamily="18" charset="0"/>
                <a:cs typeface="Times New Roman" panose="02020603050405020304" pitchFamily="18" charset="0"/>
              </a:rPr>
              <a:t>Name &amp; locate counties &amp; cities of the United Kingdom, geographical regions and their identifying human and physical characteristics, key topographical features (including hills, mountains, coasts and rivers) and land-use patterns and understand how some of these aspects have </a:t>
            </a:r>
            <a:r>
              <a:rPr lang="en-GB" sz="2400" b="1" dirty="0">
                <a:effectLst/>
                <a:latin typeface="Arial" panose="020B0604020202020204" pitchFamily="34" charset="0"/>
                <a:ea typeface="Times" panose="02020603050405020304" pitchFamily="18" charset="0"/>
                <a:cs typeface="Times New Roman" panose="02020603050405020304" pitchFamily="18" charset="0"/>
              </a:rPr>
              <a:t>changed over time</a:t>
            </a:r>
            <a:endParaRPr lang="en-GB" sz="2400" b="1"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mj-lt"/>
              <a:buAutoNum type="arabicPeriod"/>
              <a:tabLst>
                <a:tab pos="457200" algn="l"/>
              </a:tabLst>
            </a:pPr>
            <a:r>
              <a:rPr lang="en-GB" sz="2400" dirty="0">
                <a:effectLst/>
                <a:latin typeface="Arial" panose="020B0604020202020204" pitchFamily="34" charset="0"/>
                <a:ea typeface="Times" panose="02020603050405020304" pitchFamily="18" charset="0"/>
                <a:cs typeface="Times New Roman" panose="02020603050405020304" pitchFamily="18" charset="0"/>
              </a:rPr>
              <a:t>Identify the position and significance of latitude, longitude, Equator, Northern Hemisphere, Southern Hemisphere, the Tropics of Cancer &amp; Capricorn, Arctic &amp; Antarctic Circles, the Prime/Greenwich Meridian and time zones (including day and night)</a:t>
            </a:r>
            <a:endParaRPr lang="en-GB" sz="2400" dirty="0">
              <a:effectLst/>
              <a:latin typeface="Times" panose="02020603050405020304" pitchFamily="18" charset="0"/>
              <a:ea typeface="Times"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838531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863A-24C2-1DCF-E775-CA2662CD2284}"/>
              </a:ext>
            </a:extLst>
          </p:cNvPr>
          <p:cNvSpPr>
            <a:spLocks noGrp="1"/>
          </p:cNvSpPr>
          <p:nvPr>
            <p:ph type="title"/>
          </p:nvPr>
        </p:nvSpPr>
        <p:spPr/>
        <p:txBody>
          <a:bodyPr>
            <a:normAutofit/>
          </a:bodyPr>
          <a:lstStyle/>
          <a:p>
            <a:r>
              <a:rPr lang="en-GB" sz="5400" b="1" dirty="0">
                <a:latin typeface="Calibri" panose="020F0502020204030204" pitchFamily="34" charset="0"/>
                <a:cs typeface="Calibri" panose="020F0502020204030204" pitchFamily="34" charset="0"/>
              </a:rPr>
              <a:t>GEOGRAPHY @ KS 2</a:t>
            </a:r>
          </a:p>
        </p:txBody>
      </p:sp>
      <p:sp>
        <p:nvSpPr>
          <p:cNvPr id="3" name="Content Placeholder 2">
            <a:extLst>
              <a:ext uri="{FF2B5EF4-FFF2-40B4-BE49-F238E27FC236}">
                <a16:creationId xmlns:a16="http://schemas.microsoft.com/office/drawing/2014/main" id="{E4FACB4D-A645-FBC3-64C0-5F597E1FD5DE}"/>
              </a:ext>
            </a:extLst>
          </p:cNvPr>
          <p:cNvSpPr>
            <a:spLocks noGrp="1"/>
          </p:cNvSpPr>
          <p:nvPr>
            <p:ph idx="1"/>
          </p:nvPr>
        </p:nvSpPr>
        <p:spPr/>
        <p:txBody>
          <a:bodyPr/>
          <a:lstStyle/>
          <a:p>
            <a:pPr marL="0" indent="0">
              <a:buNone/>
            </a:pPr>
            <a:r>
              <a:rPr lang="en-GB" sz="3200" b="1" dirty="0">
                <a:effectLst/>
                <a:latin typeface="Arial" panose="020B0604020202020204" pitchFamily="34" charset="0"/>
                <a:ea typeface="Times" panose="02020603050405020304" pitchFamily="18" charset="0"/>
                <a:cs typeface="Times New Roman" panose="02020603050405020304" pitchFamily="18" charset="0"/>
              </a:rPr>
              <a:t>PLACE KNOWLEDGE   </a:t>
            </a:r>
          </a:p>
          <a:p>
            <a:pPr marL="0" indent="0">
              <a:buNone/>
            </a:pPr>
            <a:r>
              <a:rPr lang="en-GB" sz="3200" dirty="0">
                <a:effectLst/>
                <a:latin typeface="Arial" panose="020B0604020202020204" pitchFamily="34" charset="0"/>
                <a:ea typeface="Times" panose="02020603050405020304" pitchFamily="18" charset="0"/>
                <a:cs typeface="Times New Roman" panose="02020603050405020304" pitchFamily="18" charset="0"/>
              </a:rPr>
              <a:t>pupils should be taught to understand </a:t>
            </a:r>
            <a:r>
              <a:rPr lang="en-GB" sz="3200" b="1" dirty="0">
                <a:effectLst/>
                <a:latin typeface="Arial" panose="020B0604020202020204" pitchFamily="34" charset="0"/>
                <a:ea typeface="Times" panose="02020603050405020304" pitchFamily="18" charset="0"/>
                <a:cs typeface="Times New Roman" panose="02020603050405020304" pitchFamily="18" charset="0"/>
              </a:rPr>
              <a:t>geographical similarities &amp; differences </a:t>
            </a:r>
            <a:r>
              <a:rPr lang="en-GB" sz="3200" dirty="0">
                <a:effectLst/>
                <a:latin typeface="Arial" panose="020B0604020202020204" pitchFamily="34" charset="0"/>
                <a:ea typeface="Times" panose="02020603050405020304" pitchFamily="18" charset="0"/>
                <a:cs typeface="Times New Roman" panose="02020603050405020304" pitchFamily="18" charset="0"/>
              </a:rPr>
              <a:t>through the study of human and physical geography of:</a:t>
            </a:r>
            <a:endParaRPr lang="en-GB" sz="3200" dirty="0">
              <a:effectLst/>
              <a:latin typeface="Times" panose="02020603050405020304" pitchFamily="18" charset="0"/>
              <a:ea typeface="Times" panose="02020603050405020304" pitchFamily="18" charset="0"/>
              <a:cs typeface="Times New Roman" panose="02020603050405020304" pitchFamily="18" charset="0"/>
            </a:endParaRPr>
          </a:p>
          <a:p>
            <a:pPr>
              <a:tabLst>
                <a:tab pos="457200" algn="l"/>
              </a:tabLst>
            </a:pPr>
            <a:r>
              <a:rPr lang="en-GB" sz="3200" i="1" dirty="0">
                <a:effectLst/>
                <a:latin typeface="Arial" panose="020B0604020202020204" pitchFamily="34" charset="0"/>
                <a:ea typeface="Times" panose="02020603050405020304" pitchFamily="18" charset="0"/>
                <a:cs typeface="Times New Roman" panose="02020603050405020304" pitchFamily="18" charset="0"/>
              </a:rPr>
              <a:t>The local area (see skills section)</a:t>
            </a:r>
            <a:endParaRPr lang="en-GB" sz="3200" dirty="0">
              <a:effectLst/>
              <a:latin typeface="Times" panose="02020603050405020304" pitchFamily="18" charset="0"/>
              <a:ea typeface="Times" panose="02020603050405020304" pitchFamily="18" charset="0"/>
              <a:cs typeface="Times New Roman" panose="02020603050405020304" pitchFamily="18" charset="0"/>
            </a:endParaRPr>
          </a:p>
          <a:p>
            <a:pPr>
              <a:tabLst>
                <a:tab pos="457200" algn="l"/>
              </a:tabLst>
            </a:pPr>
            <a:r>
              <a:rPr lang="en-GB" sz="3200" dirty="0">
                <a:effectLst/>
                <a:latin typeface="Arial" panose="020B0604020202020204" pitchFamily="34" charset="0"/>
                <a:ea typeface="Times" panose="02020603050405020304" pitchFamily="18" charset="0"/>
                <a:cs typeface="Times New Roman" panose="02020603050405020304" pitchFamily="18" charset="0"/>
              </a:rPr>
              <a:t>A region of the United Kingdom</a:t>
            </a:r>
            <a:endParaRPr lang="en-GB" sz="3200" dirty="0">
              <a:effectLst/>
              <a:latin typeface="Times" panose="02020603050405020304" pitchFamily="18" charset="0"/>
              <a:ea typeface="Times" panose="02020603050405020304" pitchFamily="18" charset="0"/>
              <a:cs typeface="Times New Roman" panose="02020603050405020304" pitchFamily="18" charset="0"/>
            </a:endParaRPr>
          </a:p>
          <a:p>
            <a:pPr>
              <a:tabLst>
                <a:tab pos="457200" algn="l"/>
              </a:tabLst>
            </a:pPr>
            <a:r>
              <a:rPr lang="en-GB" sz="3200" dirty="0">
                <a:effectLst/>
                <a:latin typeface="Arial" panose="020B0604020202020204" pitchFamily="34" charset="0"/>
                <a:ea typeface="Times" panose="02020603050405020304" pitchFamily="18" charset="0"/>
                <a:cs typeface="Times New Roman" panose="02020603050405020304" pitchFamily="18" charset="0"/>
              </a:rPr>
              <a:t>A region in a European country</a:t>
            </a:r>
            <a:endParaRPr lang="en-GB" sz="3200" dirty="0">
              <a:effectLst/>
              <a:latin typeface="Times" panose="02020603050405020304" pitchFamily="18" charset="0"/>
              <a:ea typeface="Times" panose="02020603050405020304" pitchFamily="18" charset="0"/>
              <a:cs typeface="Times New Roman" panose="02020603050405020304" pitchFamily="18" charset="0"/>
            </a:endParaRPr>
          </a:p>
          <a:p>
            <a:pPr>
              <a:tabLst>
                <a:tab pos="457200" algn="l"/>
              </a:tabLst>
            </a:pPr>
            <a:r>
              <a:rPr lang="en-GB" sz="3200" dirty="0">
                <a:effectLst/>
                <a:latin typeface="Arial" panose="020B0604020202020204" pitchFamily="34" charset="0"/>
                <a:ea typeface="Times" panose="02020603050405020304" pitchFamily="18" charset="0"/>
                <a:cs typeface="Times New Roman" panose="02020603050405020304" pitchFamily="18" charset="0"/>
              </a:rPr>
              <a:t>A region within North or South America</a:t>
            </a:r>
            <a:endParaRPr lang="en-GB" sz="3200" dirty="0">
              <a:effectLst/>
              <a:latin typeface="Times" panose="02020603050405020304" pitchFamily="18" charset="0"/>
              <a:ea typeface="Times"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93291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15E999-D47B-28F9-BCD5-E95EAF0857D6}"/>
              </a:ext>
            </a:extLst>
          </p:cNvPr>
          <p:cNvSpPr>
            <a:spLocks noGrp="1"/>
          </p:cNvSpPr>
          <p:nvPr>
            <p:ph type="title"/>
          </p:nvPr>
        </p:nvSpPr>
        <p:spPr/>
        <p:txBody>
          <a:bodyPr>
            <a:normAutofit fontScale="90000"/>
          </a:bodyPr>
          <a:lstStyle/>
          <a:p>
            <a:r>
              <a:rPr lang="en-GB" sz="4400" b="1" dirty="0">
                <a:effectLst/>
                <a:latin typeface="Arial" panose="020B0604020202020204" pitchFamily="34" charset="0"/>
                <a:ea typeface="Times" panose="02020603050405020304" pitchFamily="18" charset="0"/>
                <a:cs typeface="Times New Roman" panose="02020603050405020304" pitchFamily="18" charset="0"/>
              </a:rPr>
              <a:t>HUMAN AND PHYSICAL GEOGRAPHY</a:t>
            </a:r>
            <a:br>
              <a:rPr lang="en-GB" sz="4400" b="1" dirty="0">
                <a:effectLst/>
                <a:latin typeface="Arial" panose="020B0604020202020204" pitchFamily="34" charset="0"/>
                <a:ea typeface="Times" panose="02020603050405020304" pitchFamily="18" charset="0"/>
                <a:cs typeface="Times New Roman" panose="02020603050405020304" pitchFamily="18" charset="0"/>
              </a:rPr>
            </a:br>
            <a:r>
              <a:rPr lang="en-GB" sz="4400" b="1" dirty="0">
                <a:effectLst/>
                <a:latin typeface="Arial" panose="020B0604020202020204" pitchFamily="34" charset="0"/>
                <a:ea typeface="Times" panose="02020603050405020304" pitchFamily="18" charset="0"/>
                <a:cs typeface="Times New Roman" panose="02020603050405020304" pitchFamily="18" charset="0"/>
              </a:rPr>
              <a:t>- </a:t>
            </a:r>
            <a:r>
              <a:rPr lang="en-GB" sz="2700" b="1" dirty="0">
                <a:effectLst/>
                <a:latin typeface="Arial" panose="020B0604020202020204" pitchFamily="34" charset="0"/>
                <a:ea typeface="Times" panose="02020603050405020304" pitchFamily="18" charset="0"/>
                <a:cs typeface="Times New Roman" panose="02020603050405020304" pitchFamily="18" charset="0"/>
              </a:rPr>
              <a:t>pupils</a:t>
            </a:r>
            <a:r>
              <a:rPr lang="en-GB" sz="2700" dirty="0">
                <a:effectLst/>
                <a:latin typeface="Arial" panose="020B0604020202020204" pitchFamily="34" charset="0"/>
                <a:ea typeface="Times" panose="02020603050405020304" pitchFamily="18" charset="0"/>
                <a:cs typeface="Times New Roman" panose="02020603050405020304" pitchFamily="18" charset="0"/>
              </a:rPr>
              <a:t> should be taught to describe and understand key aspects of:</a:t>
            </a:r>
            <a:br>
              <a:rPr lang="en-GB" sz="2700" dirty="0">
                <a:effectLst/>
                <a:latin typeface="Times" panose="02020603050405020304" pitchFamily="18" charset="0"/>
                <a:ea typeface="Times" panose="02020603050405020304" pitchFamily="18" charset="0"/>
                <a:cs typeface="Times New Roman" panose="02020603050405020304" pitchFamily="18" charset="0"/>
              </a:rPr>
            </a:br>
            <a:endParaRPr lang="en-GB" sz="2700" dirty="0"/>
          </a:p>
        </p:txBody>
      </p:sp>
      <p:sp>
        <p:nvSpPr>
          <p:cNvPr id="5" name="Content Placeholder 4">
            <a:extLst>
              <a:ext uri="{FF2B5EF4-FFF2-40B4-BE49-F238E27FC236}">
                <a16:creationId xmlns:a16="http://schemas.microsoft.com/office/drawing/2014/main" id="{DAB15C3F-3D5F-501E-4DBA-C5F38945287C}"/>
              </a:ext>
            </a:extLst>
          </p:cNvPr>
          <p:cNvSpPr>
            <a:spLocks noGrp="1"/>
          </p:cNvSpPr>
          <p:nvPr>
            <p:ph idx="1"/>
          </p:nvPr>
        </p:nvSpPr>
        <p:spPr/>
        <p:txBody>
          <a:bodyPr>
            <a:normAutofit/>
          </a:bodyPr>
          <a:lstStyle/>
          <a:p>
            <a:pPr marL="0" indent="0">
              <a:buNone/>
            </a:pPr>
            <a:r>
              <a:rPr lang="en-GB" b="1" dirty="0">
                <a:effectLst/>
                <a:latin typeface="Arial" panose="020B0604020202020204" pitchFamily="34" charset="0"/>
                <a:ea typeface="Times" panose="02020603050405020304" pitchFamily="18" charset="0"/>
                <a:cs typeface="Times New Roman" panose="02020603050405020304" pitchFamily="18" charset="0"/>
              </a:rPr>
              <a:t>Physical geography including:</a:t>
            </a:r>
            <a:endParaRPr lang="en-GB" b="1"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Climate Zones, biomes &amp; vegetation belts</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Rivers &amp; mountains</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Volcanoes &amp; earthquakes</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dirty="0">
                <a:effectLst/>
                <a:latin typeface="Arial" panose="020B0604020202020204" pitchFamily="34" charset="0"/>
                <a:ea typeface="Times" panose="02020603050405020304" pitchFamily="18" charset="0"/>
                <a:cs typeface="Times New Roman" panose="02020603050405020304" pitchFamily="18" charset="0"/>
              </a:rPr>
              <a:t>Water cycle</a:t>
            </a:r>
            <a:endParaRPr lang="en-GB" dirty="0">
              <a:effectLst/>
              <a:latin typeface="Times" panose="02020603050405020304" pitchFamily="18" charset="0"/>
              <a:ea typeface="Times" panose="02020603050405020304" pitchFamily="18" charset="0"/>
              <a:cs typeface="Times New Roman" panose="02020603050405020304" pitchFamily="18" charset="0"/>
            </a:endParaRPr>
          </a:p>
          <a:p>
            <a:endParaRPr lang="en-GB" dirty="0"/>
          </a:p>
        </p:txBody>
      </p:sp>
      <p:sp>
        <p:nvSpPr>
          <p:cNvPr id="6" name="Content Placeholder 5">
            <a:extLst>
              <a:ext uri="{FF2B5EF4-FFF2-40B4-BE49-F238E27FC236}">
                <a16:creationId xmlns:a16="http://schemas.microsoft.com/office/drawing/2014/main" id="{7775D409-44A1-C5A8-6D19-B1A44C3D77CB}"/>
              </a:ext>
            </a:extLst>
          </p:cNvPr>
          <p:cNvSpPr>
            <a:spLocks noGrp="1"/>
          </p:cNvSpPr>
          <p:nvPr>
            <p:ph idx="2"/>
          </p:nvPr>
        </p:nvSpPr>
        <p:spPr/>
        <p:txBody>
          <a:bodyPr>
            <a:normAutofit/>
          </a:bodyPr>
          <a:lstStyle/>
          <a:p>
            <a:pPr marL="0" indent="0">
              <a:buNone/>
            </a:pPr>
            <a:r>
              <a:rPr lang="en-GB" sz="2800" b="1" dirty="0">
                <a:effectLst/>
                <a:latin typeface="Arial" panose="020B0604020202020204" pitchFamily="34" charset="0"/>
                <a:ea typeface="Times" panose="02020603050405020304" pitchFamily="18" charset="0"/>
                <a:cs typeface="Times New Roman" panose="02020603050405020304" pitchFamily="18" charset="0"/>
              </a:rPr>
              <a:t>Human geography including:</a:t>
            </a:r>
            <a:endParaRPr lang="en-GB" sz="2800" b="1"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sz="2800" dirty="0">
                <a:effectLst/>
                <a:latin typeface="Arial" panose="020B0604020202020204" pitchFamily="34" charset="0"/>
                <a:ea typeface="Times" panose="02020603050405020304" pitchFamily="18" charset="0"/>
                <a:cs typeface="Times New Roman" panose="02020603050405020304" pitchFamily="18" charset="0"/>
              </a:rPr>
              <a:t>Types of settlement &amp; land use</a:t>
            </a:r>
            <a:endParaRPr lang="en-GB" sz="2800"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sz="2800" dirty="0">
                <a:effectLst/>
                <a:latin typeface="Arial" panose="020B0604020202020204" pitchFamily="34" charset="0"/>
                <a:ea typeface="Times" panose="02020603050405020304" pitchFamily="18" charset="0"/>
                <a:cs typeface="Times New Roman" panose="02020603050405020304" pitchFamily="18" charset="0"/>
              </a:rPr>
              <a:t>Economic activity including trade links</a:t>
            </a:r>
            <a:endParaRPr lang="en-GB" sz="2800" dirty="0">
              <a:effectLst/>
              <a:latin typeface="Times" panose="02020603050405020304" pitchFamily="18" charset="0"/>
              <a:ea typeface="Times"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sz="2800" dirty="0">
                <a:effectLst/>
                <a:latin typeface="Arial" panose="020B0604020202020204" pitchFamily="34" charset="0"/>
                <a:ea typeface="Times" panose="02020603050405020304" pitchFamily="18" charset="0"/>
                <a:cs typeface="Times New Roman" panose="02020603050405020304" pitchFamily="18" charset="0"/>
              </a:rPr>
              <a:t>Distribution of natural resources including energy, food, minerals &amp; water</a:t>
            </a:r>
            <a:endParaRPr lang="en-GB" sz="2800" dirty="0">
              <a:effectLst/>
              <a:latin typeface="Times" panose="02020603050405020304" pitchFamily="18" charset="0"/>
              <a:ea typeface="Times"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174652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F1F17E-A8AB-F9E6-4631-7B15DA3021E0}"/>
              </a:ext>
            </a:extLst>
          </p:cNvPr>
          <p:cNvSpPr>
            <a:spLocks noGrp="1"/>
          </p:cNvSpPr>
          <p:nvPr>
            <p:ph type="title"/>
          </p:nvPr>
        </p:nvSpPr>
        <p:spPr/>
        <p:txBody>
          <a:bodyPr>
            <a:normAutofit fontScale="90000"/>
          </a:bodyPr>
          <a:lstStyle/>
          <a:p>
            <a:r>
              <a:rPr lang="en-GB" sz="4400" b="1" kern="0" dirty="0">
                <a:effectLst/>
                <a:latin typeface="Arial" panose="020B0604020202020204" pitchFamily="34" charset="0"/>
                <a:cs typeface="Times New Roman" panose="02020603050405020304" pitchFamily="18" charset="0"/>
              </a:rPr>
              <a:t>GEOGRAPHICAL SKILLS &amp; FIELDWORK</a:t>
            </a:r>
            <a:br>
              <a:rPr lang="en-GB" sz="4400" b="1" kern="0" dirty="0">
                <a:effectLst/>
                <a:latin typeface="Arial" panose="020B0604020202020204" pitchFamily="34" charset="0"/>
                <a:cs typeface="Times New Roman" panose="02020603050405020304" pitchFamily="18" charset="0"/>
              </a:rPr>
            </a:br>
            <a:endParaRPr lang="en-GB" dirty="0"/>
          </a:p>
        </p:txBody>
      </p:sp>
      <p:sp>
        <p:nvSpPr>
          <p:cNvPr id="6" name="Content Placeholder 5">
            <a:extLst>
              <a:ext uri="{FF2B5EF4-FFF2-40B4-BE49-F238E27FC236}">
                <a16:creationId xmlns:a16="http://schemas.microsoft.com/office/drawing/2014/main" id="{3126932E-0DA6-366F-DB18-25C6A73AD7AF}"/>
              </a:ext>
            </a:extLst>
          </p:cNvPr>
          <p:cNvSpPr>
            <a:spLocks noGrp="1"/>
          </p:cNvSpPr>
          <p:nvPr>
            <p:ph idx="1"/>
          </p:nvPr>
        </p:nvSpPr>
        <p:spPr/>
        <p:txBody>
          <a:bodyPr>
            <a:normAutofit fontScale="92500"/>
          </a:bodyPr>
          <a:lstStyle/>
          <a:p>
            <a:pPr marL="742950" lvl="1" indent="-285750">
              <a:buFont typeface="Symbol" panose="05050102010706020507" pitchFamily="18" charset="2"/>
              <a:buChar char=""/>
              <a:tabLst>
                <a:tab pos="457200" algn="l"/>
              </a:tabLst>
            </a:pPr>
            <a:r>
              <a:rPr lang="en-GB" sz="3200" dirty="0">
                <a:effectLst/>
                <a:latin typeface="Arial" panose="020B0604020202020204" pitchFamily="34" charset="0"/>
                <a:ea typeface="Times" panose="02020603050405020304" pitchFamily="18" charset="0"/>
                <a:cs typeface="Times New Roman" panose="02020603050405020304" pitchFamily="18" charset="0"/>
              </a:rPr>
              <a:t>Use fieldwork to observe, measure &amp; record the human &amp; physical features in the local area using a range of methods, including sketch maps, plans &amp; graphs, and digital technologies</a:t>
            </a:r>
            <a:endParaRPr lang="en-GB" sz="3200" dirty="0">
              <a:effectLst/>
              <a:latin typeface="Times" panose="02020603050405020304" pitchFamily="18" charset="0"/>
              <a:ea typeface="Times" panose="02020603050405020304" pitchFamily="18" charset="0"/>
              <a:cs typeface="Times New Roman" panose="02020603050405020304" pitchFamily="18" charset="0"/>
            </a:endParaRPr>
          </a:p>
          <a:p>
            <a:pPr marL="742950" lvl="1" indent="-285750">
              <a:buFont typeface="Symbol" panose="05050102010706020507" pitchFamily="18" charset="2"/>
              <a:buChar char=""/>
              <a:tabLst>
                <a:tab pos="457200" algn="l"/>
              </a:tabLst>
            </a:pPr>
            <a:r>
              <a:rPr lang="en-GB" sz="3200" dirty="0">
                <a:effectLst/>
                <a:latin typeface="Arial" panose="020B0604020202020204" pitchFamily="34" charset="0"/>
                <a:ea typeface="Times" panose="02020603050405020304" pitchFamily="18" charset="0"/>
                <a:cs typeface="Times New Roman" panose="02020603050405020304" pitchFamily="18" charset="0"/>
              </a:rPr>
              <a:t>Use the eight points of a compass, four &amp; six figure grid references, symbols and key (including the use of Ordnance Survey maps) to build their knowledge of the United Kingdom and the wider world</a:t>
            </a:r>
            <a:endParaRPr lang="en-GB" sz="3200" dirty="0">
              <a:effectLst/>
              <a:latin typeface="Times" panose="02020603050405020304" pitchFamily="18" charset="0"/>
              <a:ea typeface="Times" panose="02020603050405020304" pitchFamily="18" charset="0"/>
              <a:cs typeface="Times New Roman" panose="02020603050405020304" pitchFamily="18" charset="0"/>
            </a:endParaRPr>
          </a:p>
          <a:p>
            <a:pPr marL="742950" lvl="1" indent="-285750">
              <a:buFont typeface="Symbol" panose="05050102010706020507" pitchFamily="18" charset="2"/>
              <a:buChar char=""/>
              <a:tabLst>
                <a:tab pos="457200" algn="l"/>
              </a:tabLst>
            </a:pPr>
            <a:r>
              <a:rPr lang="en-GB" sz="3200" dirty="0">
                <a:effectLst/>
                <a:latin typeface="Arial" panose="020B0604020202020204" pitchFamily="34" charset="0"/>
                <a:ea typeface="Times" panose="02020603050405020304" pitchFamily="18" charset="0"/>
                <a:cs typeface="Times New Roman" panose="02020603050405020304" pitchFamily="18" charset="0"/>
              </a:rPr>
              <a:t>Use maps atlases, globes and digital/computer mapping to locate countries and describe features studied</a:t>
            </a:r>
            <a:endParaRPr lang="en-GB" sz="3200" dirty="0">
              <a:effectLst/>
              <a:latin typeface="Times" panose="02020603050405020304" pitchFamily="18" charset="0"/>
              <a:ea typeface="Times"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17972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4F6A8-1D43-1397-7479-3695720A2A55}"/>
              </a:ext>
            </a:extLst>
          </p:cNvPr>
          <p:cNvSpPr>
            <a:spLocks noGrp="1"/>
          </p:cNvSpPr>
          <p:nvPr>
            <p:ph type="title"/>
          </p:nvPr>
        </p:nvSpPr>
        <p:spPr>
          <a:xfrm>
            <a:off x="838203" y="365130"/>
            <a:ext cx="10515600" cy="810528"/>
          </a:xfrm>
        </p:spPr>
        <p:txBody>
          <a:bodyPr>
            <a:normAutofit fontScale="90000"/>
          </a:bodyPr>
          <a:lstStyle/>
          <a:p>
            <a:br>
              <a:rPr lang="en-US" b="1" i="0" dirty="0">
                <a:solidFill>
                  <a:srgbClr val="0B0C0C"/>
                </a:solidFill>
                <a:effectLst/>
                <a:latin typeface="GDS Transport"/>
              </a:rPr>
            </a:br>
            <a:r>
              <a:rPr lang="en-US" b="1" i="0" dirty="0">
                <a:solidFill>
                  <a:srgbClr val="0B0C0C"/>
                </a:solidFill>
                <a:effectLst/>
                <a:latin typeface="GDS Transport"/>
              </a:rPr>
              <a:t>High-quality geography education may have the following features (</a:t>
            </a:r>
            <a:r>
              <a:rPr lang="en-US" b="1" i="0" dirty="0" err="1">
                <a:solidFill>
                  <a:srgbClr val="0B0C0C"/>
                </a:solidFill>
                <a:effectLst/>
                <a:latin typeface="GDS Transport"/>
              </a:rPr>
              <a:t>Ofsted</a:t>
            </a:r>
            <a:r>
              <a:rPr lang="en-US" b="1" i="0" dirty="0">
                <a:solidFill>
                  <a:srgbClr val="0B0C0C"/>
                </a:solidFill>
                <a:effectLst/>
                <a:latin typeface="GDS Transport"/>
              </a:rPr>
              <a:t>)</a:t>
            </a:r>
            <a:br>
              <a:rPr lang="en-US" b="1" i="0" dirty="0">
                <a:solidFill>
                  <a:srgbClr val="0B0C0C"/>
                </a:solidFill>
                <a:effectLst/>
                <a:latin typeface="GDS Transport"/>
              </a:rPr>
            </a:br>
            <a:endParaRPr lang="en-GB" dirty="0"/>
          </a:p>
        </p:txBody>
      </p:sp>
      <p:sp>
        <p:nvSpPr>
          <p:cNvPr id="3" name="Content Placeholder 2">
            <a:extLst>
              <a:ext uri="{FF2B5EF4-FFF2-40B4-BE49-F238E27FC236}">
                <a16:creationId xmlns:a16="http://schemas.microsoft.com/office/drawing/2014/main" id="{01B12AFA-C716-CBC3-27C2-3858A4A7E939}"/>
              </a:ext>
            </a:extLst>
          </p:cNvPr>
          <p:cNvSpPr>
            <a:spLocks noGrp="1"/>
          </p:cNvSpPr>
          <p:nvPr>
            <p:ph idx="1"/>
          </p:nvPr>
        </p:nvSpPr>
        <p:spPr>
          <a:xfrm>
            <a:off x="838203" y="1427584"/>
            <a:ext cx="10515600" cy="4749379"/>
          </a:xfrm>
        </p:spPr>
        <p:txBody>
          <a:bodyPr>
            <a:normAutofit fontScale="77500" lnSpcReduction="20000"/>
          </a:bodyPr>
          <a:lstStyle/>
          <a:p>
            <a:pPr algn="l">
              <a:buFont typeface="Arial" panose="020B0604020202020204" pitchFamily="34" charset="0"/>
              <a:buChar char="•"/>
            </a:pPr>
            <a:r>
              <a:rPr lang="en-US" b="0" i="0" dirty="0">
                <a:solidFill>
                  <a:srgbClr val="0B0C0C"/>
                </a:solidFill>
                <a:effectLst/>
                <a:latin typeface="GDS Transport"/>
              </a:rPr>
              <a:t>The geography curriculum identifies sufficient breadth of content and ensures that pupils learn this in sufficient depth.</a:t>
            </a:r>
          </a:p>
          <a:p>
            <a:pPr algn="l">
              <a:buFont typeface="Arial" panose="020B0604020202020204" pitchFamily="34" charset="0"/>
              <a:buChar char="•"/>
            </a:pPr>
            <a:r>
              <a:rPr lang="en-US" b="0" i="0" dirty="0">
                <a:solidFill>
                  <a:srgbClr val="0B0C0C"/>
                </a:solidFill>
                <a:effectLst/>
                <a:latin typeface="GDS Transport"/>
              </a:rPr>
              <a:t>Pupils’ geographical education begins in the early years and builds year on year, developing pupils’ expertise.</a:t>
            </a:r>
          </a:p>
          <a:p>
            <a:pPr algn="l">
              <a:buFont typeface="Arial" panose="020B0604020202020204" pitchFamily="34" charset="0"/>
              <a:buChar char="•"/>
            </a:pPr>
            <a:r>
              <a:rPr lang="en-US" b="0" i="0" dirty="0">
                <a:solidFill>
                  <a:srgbClr val="0B0C0C"/>
                </a:solidFill>
                <a:effectLst/>
                <a:latin typeface="GDS Transport"/>
              </a:rPr>
              <a:t>The </a:t>
            </a:r>
            <a:r>
              <a:rPr lang="en-US" b="0" i="0" dirty="0" err="1">
                <a:solidFill>
                  <a:srgbClr val="0B0C0C"/>
                </a:solidFill>
                <a:effectLst/>
                <a:latin typeface="GDS Transport"/>
              </a:rPr>
              <a:t>organisation</a:t>
            </a:r>
            <a:r>
              <a:rPr lang="en-US" b="0" i="0" dirty="0">
                <a:solidFill>
                  <a:srgbClr val="0B0C0C"/>
                </a:solidFill>
                <a:effectLst/>
                <a:latin typeface="GDS Transport"/>
              </a:rPr>
              <a:t> of the curriculum builds knowledge so that pupils can draw on it in future learning. Pupils are increasingly able to apply </a:t>
            </a:r>
            <a:r>
              <a:rPr lang="en-US" b="0" i="0" dirty="0" err="1">
                <a:solidFill>
                  <a:srgbClr val="0B0C0C"/>
                </a:solidFill>
                <a:effectLst/>
                <a:latin typeface="GDS Transport"/>
              </a:rPr>
              <a:t>generalisations</a:t>
            </a:r>
            <a:r>
              <a:rPr lang="en-US" b="0" i="0" dirty="0">
                <a:solidFill>
                  <a:srgbClr val="0B0C0C"/>
                </a:solidFill>
                <a:effectLst/>
                <a:latin typeface="GDS Transport"/>
              </a:rPr>
              <a:t> to understand the world around them.</a:t>
            </a:r>
          </a:p>
          <a:p>
            <a:pPr algn="l">
              <a:buFont typeface="Arial" panose="020B0604020202020204" pitchFamily="34" charset="0"/>
              <a:buChar char="•"/>
            </a:pPr>
            <a:r>
              <a:rPr lang="en-US" b="0" i="0" dirty="0">
                <a:solidFill>
                  <a:srgbClr val="0B0C0C"/>
                </a:solidFill>
                <a:effectLst/>
                <a:latin typeface="GDS Transport"/>
              </a:rPr>
              <a:t>Teachers are the adjudicators of curriculum content and select it judiciously. They use their good subject knowledge to do this and take into account how pupils build their geographical knowledge over time.</a:t>
            </a:r>
          </a:p>
          <a:p>
            <a:pPr algn="l">
              <a:buFont typeface="Arial" panose="020B0604020202020204" pitchFamily="34" charset="0"/>
              <a:buChar char="•"/>
            </a:pPr>
            <a:r>
              <a:rPr lang="en-US" b="0" i="0" dirty="0">
                <a:solidFill>
                  <a:srgbClr val="0B0C0C"/>
                </a:solidFill>
                <a:effectLst/>
                <a:latin typeface="GDS Transport"/>
              </a:rPr>
              <a:t>Geographical expertise is built on substantive geographical knowledge. Drawing from the breadth of concepts gives pupils the knowledge they need to appreciate the whole domain of geography. They understand how common concepts draw different aspects of the subject together.</a:t>
            </a:r>
          </a:p>
          <a:p>
            <a:pPr algn="l">
              <a:buFont typeface="Arial" panose="020B0604020202020204" pitchFamily="34" charset="0"/>
              <a:buChar char="•"/>
            </a:pPr>
            <a:r>
              <a:rPr lang="en-US" b="0" i="0" dirty="0">
                <a:solidFill>
                  <a:srgbClr val="0B0C0C"/>
                </a:solidFill>
                <a:effectLst/>
                <a:latin typeface="GDS Transport"/>
              </a:rPr>
              <a:t>Teachers break down the content they wish pupils to learn into component parts. When selecting that content, teachers take into account what their pupils need based on their prior knowledge and experiences.</a:t>
            </a:r>
          </a:p>
          <a:p>
            <a:endParaRPr lang="en-GB" dirty="0"/>
          </a:p>
        </p:txBody>
      </p:sp>
    </p:spTree>
    <p:extLst>
      <p:ext uri="{BB962C8B-B14F-4D97-AF65-F5344CB8AC3E}">
        <p14:creationId xmlns:p14="http://schemas.microsoft.com/office/powerpoint/2010/main" val="466404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3F73-0EB0-B385-81CE-0CE0045819DD}"/>
              </a:ext>
            </a:extLst>
          </p:cNvPr>
          <p:cNvSpPr>
            <a:spLocks noGrp="1"/>
          </p:cNvSpPr>
          <p:nvPr>
            <p:ph type="title"/>
          </p:nvPr>
        </p:nvSpPr>
        <p:spPr/>
        <p:txBody>
          <a:bodyPr/>
          <a:lstStyle/>
          <a:p>
            <a:r>
              <a:rPr lang="en-US" b="0" i="0" dirty="0">
                <a:solidFill>
                  <a:srgbClr val="0B0C0C"/>
                </a:solidFill>
                <a:effectLst/>
                <a:latin typeface="GDS Transport"/>
              </a:rPr>
              <a:t>high-level concepts are central to a pupil’s geographical education…</a:t>
            </a:r>
            <a:endParaRPr lang="en-GB" dirty="0"/>
          </a:p>
        </p:txBody>
      </p:sp>
      <p:sp>
        <p:nvSpPr>
          <p:cNvPr id="3" name="Content Placeholder 2">
            <a:extLst>
              <a:ext uri="{FF2B5EF4-FFF2-40B4-BE49-F238E27FC236}">
                <a16:creationId xmlns:a16="http://schemas.microsoft.com/office/drawing/2014/main" id="{1940D43A-1CE0-5C6D-6B29-777A2F656435}"/>
              </a:ext>
            </a:extLst>
          </p:cNvPr>
          <p:cNvSpPr>
            <a:spLocks noGrp="1"/>
          </p:cNvSpPr>
          <p:nvPr>
            <p:ph idx="1"/>
          </p:nvPr>
        </p:nvSpPr>
        <p:spPr/>
        <p:txBody>
          <a:bodyPr>
            <a:normAutofit fontScale="92500" lnSpcReduction="20000"/>
          </a:bodyPr>
          <a:lstStyle/>
          <a:p>
            <a:pPr marL="0" indent="0" algn="l">
              <a:buNone/>
            </a:pPr>
            <a:r>
              <a:rPr lang="en-US" b="0" i="0" dirty="0">
                <a:solidFill>
                  <a:srgbClr val="0B0C0C"/>
                </a:solidFill>
                <a:effectLst/>
                <a:latin typeface="GDS Transport"/>
              </a:rPr>
              <a:t>These include:</a:t>
            </a:r>
          </a:p>
          <a:p>
            <a:pPr algn="l">
              <a:buFont typeface="Arial" panose="020B0604020202020204" pitchFamily="34" charset="0"/>
              <a:buChar char="•"/>
            </a:pPr>
            <a:r>
              <a:rPr lang="en-US" b="1" i="0" dirty="0">
                <a:solidFill>
                  <a:srgbClr val="0B0C0C"/>
                </a:solidFill>
                <a:effectLst/>
                <a:latin typeface="GDS Transport"/>
              </a:rPr>
              <a:t>place</a:t>
            </a:r>
          </a:p>
          <a:p>
            <a:pPr algn="l">
              <a:buFont typeface="Arial" panose="020B0604020202020204" pitchFamily="34" charset="0"/>
              <a:buChar char="•"/>
            </a:pPr>
            <a:r>
              <a:rPr lang="en-US" b="0" i="0" dirty="0">
                <a:solidFill>
                  <a:srgbClr val="0B0C0C"/>
                </a:solidFill>
                <a:effectLst/>
                <a:latin typeface="GDS Transport"/>
              </a:rPr>
              <a:t>space</a:t>
            </a:r>
          </a:p>
          <a:p>
            <a:pPr algn="l">
              <a:buFont typeface="Arial" panose="020B0604020202020204" pitchFamily="34" charset="0"/>
              <a:buChar char="•"/>
            </a:pPr>
            <a:r>
              <a:rPr lang="en-US" b="0" i="0" dirty="0">
                <a:solidFill>
                  <a:srgbClr val="0B0C0C"/>
                </a:solidFill>
                <a:effectLst/>
                <a:latin typeface="GDS Transport"/>
              </a:rPr>
              <a:t>scale</a:t>
            </a:r>
          </a:p>
          <a:p>
            <a:pPr algn="l">
              <a:buFont typeface="Arial" panose="020B0604020202020204" pitchFamily="34" charset="0"/>
              <a:buChar char="•"/>
            </a:pPr>
            <a:r>
              <a:rPr lang="en-US" b="0" i="0" dirty="0">
                <a:solidFill>
                  <a:srgbClr val="0B0C0C"/>
                </a:solidFill>
                <a:effectLst/>
                <a:latin typeface="GDS Transport"/>
              </a:rPr>
              <a:t>interdependence</a:t>
            </a:r>
          </a:p>
          <a:p>
            <a:pPr algn="l">
              <a:buFont typeface="Arial" panose="020B0604020202020204" pitchFamily="34" charset="0"/>
              <a:buChar char="•"/>
            </a:pPr>
            <a:r>
              <a:rPr lang="en-US" b="0" i="0" dirty="0">
                <a:solidFill>
                  <a:srgbClr val="0B0C0C"/>
                </a:solidFill>
                <a:effectLst/>
                <a:latin typeface="GDS Transport"/>
              </a:rPr>
              <a:t>physical and human processes</a:t>
            </a:r>
          </a:p>
          <a:p>
            <a:pPr algn="l">
              <a:buFont typeface="Arial" panose="020B0604020202020204" pitchFamily="34" charset="0"/>
              <a:buChar char="•"/>
            </a:pPr>
            <a:r>
              <a:rPr lang="en-US" b="1" i="0" dirty="0">
                <a:solidFill>
                  <a:srgbClr val="0B0C0C"/>
                </a:solidFill>
                <a:effectLst/>
                <a:latin typeface="GDS Transport"/>
              </a:rPr>
              <a:t>environmental impact</a:t>
            </a:r>
          </a:p>
          <a:p>
            <a:pPr algn="l">
              <a:buFont typeface="Arial" panose="020B0604020202020204" pitchFamily="34" charset="0"/>
              <a:buChar char="•"/>
            </a:pPr>
            <a:r>
              <a:rPr lang="en-US" b="0" i="0" dirty="0">
                <a:solidFill>
                  <a:srgbClr val="0B0C0C"/>
                </a:solidFill>
                <a:effectLst/>
                <a:latin typeface="GDS Transport"/>
              </a:rPr>
              <a:t>sustainable development</a:t>
            </a:r>
          </a:p>
          <a:p>
            <a:pPr algn="l">
              <a:buFont typeface="Arial" panose="020B0604020202020204" pitchFamily="34" charset="0"/>
              <a:buChar char="•"/>
            </a:pPr>
            <a:r>
              <a:rPr lang="en-US" b="0" i="0" dirty="0">
                <a:solidFill>
                  <a:srgbClr val="0B0C0C"/>
                </a:solidFill>
                <a:effectLst/>
                <a:latin typeface="GDS Transport"/>
              </a:rPr>
              <a:t>cultural awareness</a:t>
            </a:r>
          </a:p>
          <a:p>
            <a:pPr algn="l">
              <a:buFont typeface="Arial" panose="020B0604020202020204" pitchFamily="34" charset="0"/>
              <a:buChar char="•"/>
            </a:pPr>
            <a:r>
              <a:rPr lang="en-US" b="0" i="0" dirty="0">
                <a:solidFill>
                  <a:srgbClr val="0B0C0C"/>
                </a:solidFill>
                <a:effectLst/>
                <a:latin typeface="GDS Transport"/>
              </a:rPr>
              <a:t>cultural </a:t>
            </a:r>
            <a:r>
              <a:rPr lang="en-US" b="1" i="0" dirty="0">
                <a:solidFill>
                  <a:srgbClr val="0B0C0C"/>
                </a:solidFill>
                <a:effectLst/>
                <a:latin typeface="GDS Transport"/>
              </a:rPr>
              <a:t>diversity</a:t>
            </a:r>
          </a:p>
          <a:p>
            <a:endParaRPr lang="en-GB" dirty="0"/>
          </a:p>
        </p:txBody>
      </p:sp>
    </p:spTree>
    <p:extLst>
      <p:ext uri="{BB962C8B-B14F-4D97-AF65-F5344CB8AC3E}">
        <p14:creationId xmlns:p14="http://schemas.microsoft.com/office/powerpoint/2010/main" val="447611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6E370-D533-B2DD-1CD0-666679933A7C}"/>
              </a:ext>
            </a:extLst>
          </p:cNvPr>
          <p:cNvSpPr>
            <a:spLocks noGrp="1"/>
          </p:cNvSpPr>
          <p:nvPr>
            <p:ph type="title"/>
          </p:nvPr>
        </p:nvSpPr>
        <p:spPr>
          <a:xfrm>
            <a:off x="771531" y="279404"/>
            <a:ext cx="10515600" cy="969149"/>
          </a:xfrm>
        </p:spPr>
        <p:txBody>
          <a:bodyPr>
            <a:normAutofit fontScale="90000"/>
          </a:bodyPr>
          <a:lstStyle/>
          <a:p>
            <a:br>
              <a:rPr lang="en-GB" dirty="0"/>
            </a:br>
            <a:r>
              <a:rPr lang="en-GB" b="1" dirty="0">
                <a:latin typeface="Calibri" panose="020F0502020204030204" pitchFamily="34" charset="0"/>
                <a:cs typeface="Calibri" panose="020F0502020204030204" pitchFamily="34" charset="0"/>
              </a:rPr>
              <a:t>Locational Knowledge:</a:t>
            </a:r>
            <a:r>
              <a:rPr lang="en-US" b="1" i="0" dirty="0">
                <a:solidFill>
                  <a:srgbClr val="0B0C0C"/>
                </a:solidFill>
                <a:effectLst/>
                <a:latin typeface="GDS Transport"/>
              </a:rPr>
              <a:t>high-quality geography education may have the following features </a:t>
            </a:r>
            <a:r>
              <a:rPr lang="en-US" sz="3100" b="1" i="0" dirty="0">
                <a:solidFill>
                  <a:srgbClr val="0B0C0C"/>
                </a:solidFill>
                <a:effectLst/>
                <a:latin typeface="GDS Transport"/>
              </a:rPr>
              <a:t>(</a:t>
            </a:r>
            <a:r>
              <a:rPr lang="en-US" sz="3100" b="1" i="0" dirty="0" err="1">
                <a:solidFill>
                  <a:srgbClr val="0B0C0C"/>
                </a:solidFill>
                <a:effectLst/>
                <a:latin typeface="GDS Transport"/>
              </a:rPr>
              <a:t>Ofsted</a:t>
            </a:r>
            <a:r>
              <a:rPr lang="en-US" sz="3100" b="1" i="0" dirty="0">
                <a:solidFill>
                  <a:srgbClr val="0B0C0C"/>
                </a:solidFill>
                <a:effectLst/>
                <a:latin typeface="GDS Transport"/>
              </a:rPr>
              <a:t>)</a:t>
            </a:r>
            <a:br>
              <a:rPr lang="en-US" b="1" i="0" dirty="0">
                <a:solidFill>
                  <a:srgbClr val="0B0C0C"/>
                </a:solidFill>
                <a:effectLst/>
                <a:latin typeface="GDS Transport"/>
              </a:rPr>
            </a:br>
            <a:endParaRPr lang="en-GB" dirty="0"/>
          </a:p>
        </p:txBody>
      </p:sp>
      <p:sp>
        <p:nvSpPr>
          <p:cNvPr id="3" name="Content Placeholder 2">
            <a:extLst>
              <a:ext uri="{FF2B5EF4-FFF2-40B4-BE49-F238E27FC236}">
                <a16:creationId xmlns:a16="http://schemas.microsoft.com/office/drawing/2014/main" id="{56CCE7CD-36A6-BE4B-A388-3A5742B7771B}"/>
              </a:ext>
            </a:extLst>
          </p:cNvPr>
          <p:cNvSpPr>
            <a:spLocks noGrp="1"/>
          </p:cNvSpPr>
          <p:nvPr>
            <p:ph idx="1"/>
          </p:nvPr>
        </p:nvSpPr>
        <p:spPr>
          <a:xfrm>
            <a:off x="838203" y="1558212"/>
            <a:ext cx="10515600" cy="4618751"/>
          </a:xfrm>
        </p:spPr>
        <p:txBody>
          <a:bodyPr>
            <a:normAutofit lnSpcReduction="10000"/>
          </a:bodyPr>
          <a:lstStyle/>
          <a:p>
            <a:pPr algn="l">
              <a:buFont typeface="Arial" panose="020B0604020202020204" pitchFamily="34" charset="0"/>
              <a:buChar char="•"/>
            </a:pPr>
            <a:r>
              <a:rPr lang="en-US" sz="3200" b="0" i="0" dirty="0">
                <a:solidFill>
                  <a:srgbClr val="0B0C0C"/>
                </a:solidFill>
                <a:effectLst/>
                <a:latin typeface="GDS Transport"/>
              </a:rPr>
              <a:t>Pupils gain a secure knowledge of distance, orientation, scale and positioning systems, which begins in the early years. This gives them the framework they need to understand locational knowledge.</a:t>
            </a:r>
          </a:p>
          <a:p>
            <a:pPr algn="l">
              <a:buFont typeface="Arial" panose="020B0604020202020204" pitchFamily="34" charset="0"/>
              <a:buChar char="•"/>
            </a:pPr>
            <a:r>
              <a:rPr lang="en-US" sz="3200" b="0" i="0" dirty="0">
                <a:solidFill>
                  <a:srgbClr val="0B0C0C"/>
                </a:solidFill>
                <a:effectLst/>
                <a:latin typeface="GDS Transport"/>
              </a:rPr>
              <a:t>‘Knowing where’s where’ supports pupils’ identity and </a:t>
            </a:r>
            <a:r>
              <a:rPr lang="en-US" sz="3200" b="1" i="0" dirty="0">
                <a:solidFill>
                  <a:srgbClr val="0B0C0C"/>
                </a:solidFill>
                <a:effectLst/>
                <a:latin typeface="GDS Transport"/>
              </a:rPr>
              <a:t>sense of place </a:t>
            </a:r>
            <a:r>
              <a:rPr lang="en-US" sz="3200" b="0" i="0" dirty="0">
                <a:solidFill>
                  <a:srgbClr val="0B0C0C"/>
                </a:solidFill>
                <a:effectLst/>
                <a:latin typeface="GDS Transport"/>
              </a:rPr>
              <a:t>and contributes to their understanding of geographical processes.</a:t>
            </a:r>
          </a:p>
          <a:p>
            <a:pPr algn="l">
              <a:buFont typeface="Arial" panose="020B0604020202020204" pitchFamily="34" charset="0"/>
              <a:buChar char="•"/>
            </a:pPr>
            <a:r>
              <a:rPr lang="en-US" sz="3200" b="0" i="0" dirty="0">
                <a:solidFill>
                  <a:srgbClr val="0B0C0C"/>
                </a:solidFill>
                <a:effectLst/>
                <a:latin typeface="GDS Transport"/>
              </a:rPr>
              <a:t>Over time, pupils learn and remember more locational knowledge. They become increasingly fluent in identifying specific locations.</a:t>
            </a:r>
          </a:p>
          <a:p>
            <a:endParaRPr lang="en-GB" dirty="0"/>
          </a:p>
        </p:txBody>
      </p:sp>
    </p:spTree>
    <p:extLst>
      <p:ext uri="{BB962C8B-B14F-4D97-AF65-F5344CB8AC3E}">
        <p14:creationId xmlns:p14="http://schemas.microsoft.com/office/powerpoint/2010/main" val="1879645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2FBE4-08CB-5792-9204-CEACACE8493B}"/>
              </a:ext>
            </a:extLst>
          </p:cNvPr>
          <p:cNvSpPr>
            <a:spLocks noGrp="1"/>
          </p:cNvSpPr>
          <p:nvPr>
            <p:ph type="title"/>
          </p:nvPr>
        </p:nvSpPr>
        <p:spPr>
          <a:xfrm>
            <a:off x="838203" y="365130"/>
            <a:ext cx="10515600" cy="1118438"/>
          </a:xfrm>
        </p:spPr>
        <p:txBody>
          <a:bodyPr>
            <a:normAutofit fontScale="90000"/>
          </a:bodyPr>
          <a:lstStyle/>
          <a:p>
            <a:r>
              <a:rPr lang="en-GB" b="1" dirty="0">
                <a:latin typeface="Calibri" panose="020F0502020204030204" pitchFamily="34" charset="0"/>
                <a:cs typeface="Calibri" panose="020F0502020204030204" pitchFamily="34" charset="0"/>
              </a:rPr>
              <a:t>PLACE:</a:t>
            </a:r>
            <a:r>
              <a:rPr lang="en-GB" dirty="0"/>
              <a:t> </a:t>
            </a:r>
            <a:r>
              <a:rPr lang="en-US" b="1" i="0" dirty="0">
                <a:solidFill>
                  <a:srgbClr val="0B0C0C"/>
                </a:solidFill>
                <a:effectLst/>
                <a:latin typeface="GDS Transport"/>
              </a:rPr>
              <a:t>high-quality geography education may have the following features (</a:t>
            </a:r>
            <a:r>
              <a:rPr lang="en-US" b="1" i="0" dirty="0" err="1">
                <a:solidFill>
                  <a:srgbClr val="0B0C0C"/>
                </a:solidFill>
                <a:effectLst/>
                <a:latin typeface="GDS Transport"/>
              </a:rPr>
              <a:t>Ofsted</a:t>
            </a:r>
            <a:r>
              <a:rPr lang="en-US" b="1" i="0" dirty="0">
                <a:solidFill>
                  <a:srgbClr val="0B0C0C"/>
                </a:solidFill>
                <a:effectLst/>
                <a:latin typeface="GDS Transport"/>
              </a:rPr>
              <a:t>)</a:t>
            </a:r>
            <a:endParaRPr lang="en-GB" dirty="0"/>
          </a:p>
        </p:txBody>
      </p:sp>
      <p:sp>
        <p:nvSpPr>
          <p:cNvPr id="3" name="Content Placeholder 2">
            <a:extLst>
              <a:ext uri="{FF2B5EF4-FFF2-40B4-BE49-F238E27FC236}">
                <a16:creationId xmlns:a16="http://schemas.microsoft.com/office/drawing/2014/main" id="{6E7F63F8-23D0-0705-CED5-725F7D6033C3}"/>
              </a:ext>
            </a:extLst>
          </p:cNvPr>
          <p:cNvSpPr>
            <a:spLocks noGrp="1"/>
          </p:cNvSpPr>
          <p:nvPr>
            <p:ph idx="1"/>
          </p:nvPr>
        </p:nvSpPr>
        <p:spPr>
          <a:xfrm>
            <a:off x="838203" y="1632857"/>
            <a:ext cx="10515600" cy="4544106"/>
          </a:xfrm>
        </p:spPr>
        <p:txBody>
          <a:bodyPr>
            <a:normAutofit fontScale="92500" lnSpcReduction="20000"/>
          </a:bodyPr>
          <a:lstStyle/>
          <a:p>
            <a:pPr algn="l">
              <a:buFont typeface="Arial" panose="020B0604020202020204" pitchFamily="34" charset="0"/>
              <a:buChar char="•"/>
            </a:pPr>
            <a:r>
              <a:rPr lang="en-US" sz="3000" b="0" i="0" dirty="0">
                <a:solidFill>
                  <a:srgbClr val="0B0C0C"/>
                </a:solidFill>
                <a:effectLst/>
                <a:latin typeface="GDS Transport"/>
              </a:rPr>
              <a:t>Place knowledge is </a:t>
            </a:r>
            <a:r>
              <a:rPr lang="en-US" sz="3000" b="0" i="0" dirty="0" err="1">
                <a:solidFill>
                  <a:srgbClr val="0B0C0C"/>
                </a:solidFill>
                <a:effectLst/>
                <a:latin typeface="GDS Transport"/>
              </a:rPr>
              <a:t>prioritised</a:t>
            </a:r>
            <a:r>
              <a:rPr lang="en-US" sz="3000" b="0" i="0" dirty="0">
                <a:solidFill>
                  <a:srgbClr val="0B0C0C"/>
                </a:solidFill>
                <a:effectLst/>
                <a:latin typeface="GDS Transport"/>
              </a:rPr>
              <a:t> in the geography curriculum. It brings meaning to locations and processes studied.</a:t>
            </a:r>
          </a:p>
          <a:p>
            <a:pPr algn="l">
              <a:buFont typeface="Arial" panose="020B0604020202020204" pitchFamily="34" charset="0"/>
              <a:buChar char="•"/>
            </a:pPr>
            <a:r>
              <a:rPr lang="en-US" sz="3000" b="0" i="0" dirty="0">
                <a:solidFill>
                  <a:srgbClr val="0B0C0C"/>
                </a:solidFill>
                <a:effectLst/>
                <a:latin typeface="GDS Transport"/>
              </a:rPr>
              <a:t>The curriculum and teachers’ plans build pupils’ knowledge of place by linking to places pupils already know or are familiar with. This may be from their personal experience as well as through what they have been taught.</a:t>
            </a:r>
          </a:p>
          <a:p>
            <a:pPr algn="l">
              <a:buFont typeface="Arial" panose="020B0604020202020204" pitchFamily="34" charset="0"/>
              <a:buChar char="•"/>
            </a:pPr>
            <a:r>
              <a:rPr lang="en-US" sz="3000" b="0" i="0" dirty="0">
                <a:solidFill>
                  <a:srgbClr val="0B0C0C"/>
                </a:solidFill>
                <a:effectLst/>
                <a:latin typeface="GDS Transport"/>
              </a:rPr>
              <a:t>The curriculum gives pupils the knowledge they need to develop an increasingly complex understanding of place. Their understanding of place helps them to connect different aspects of geography. It also gives them different perspectives through which to consider the content studied.</a:t>
            </a:r>
          </a:p>
          <a:p>
            <a:pPr algn="l">
              <a:buFont typeface="Arial" panose="020B0604020202020204" pitchFamily="34" charset="0"/>
              <a:buChar char="•"/>
            </a:pPr>
            <a:r>
              <a:rPr lang="en-US" sz="3000" b="0" i="0" dirty="0">
                <a:solidFill>
                  <a:srgbClr val="0B0C0C"/>
                </a:solidFill>
                <a:effectLst/>
                <a:latin typeface="GDS Transport"/>
              </a:rPr>
              <a:t>The curriculum builds pupils’ place knowledge over time. This allows them to make meaningful comparisons.</a:t>
            </a:r>
          </a:p>
          <a:p>
            <a:endParaRPr lang="en-GB" dirty="0"/>
          </a:p>
        </p:txBody>
      </p:sp>
    </p:spTree>
    <p:extLst>
      <p:ext uri="{BB962C8B-B14F-4D97-AF65-F5344CB8AC3E}">
        <p14:creationId xmlns:p14="http://schemas.microsoft.com/office/powerpoint/2010/main" val="2910173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7D72-8BBD-3042-4DC3-2CEDFE9BC925}"/>
              </a:ext>
            </a:extLst>
          </p:cNvPr>
          <p:cNvSpPr>
            <a:spLocks noGrp="1"/>
          </p:cNvSpPr>
          <p:nvPr>
            <p:ph type="title"/>
          </p:nvPr>
        </p:nvSpPr>
        <p:spPr>
          <a:xfrm>
            <a:off x="838203" y="365129"/>
            <a:ext cx="10515600" cy="1206496"/>
          </a:xfrm>
        </p:spPr>
        <p:txBody>
          <a:bodyPr>
            <a:normAutofit fontScale="90000"/>
          </a:bodyPr>
          <a:lstStyle/>
          <a:p>
            <a:br>
              <a:rPr lang="en-US" b="1" i="0" dirty="0">
                <a:solidFill>
                  <a:srgbClr val="0B0C0C"/>
                </a:solidFill>
                <a:effectLst/>
                <a:latin typeface="GDS Transport"/>
              </a:rPr>
            </a:br>
            <a:br>
              <a:rPr lang="en-US" b="1" i="0" dirty="0">
                <a:solidFill>
                  <a:srgbClr val="0B0C0C"/>
                </a:solidFill>
                <a:effectLst/>
                <a:latin typeface="GDS Transport"/>
              </a:rPr>
            </a:br>
            <a:r>
              <a:rPr lang="en-US" b="1" i="0" dirty="0">
                <a:solidFill>
                  <a:srgbClr val="0B0C0C"/>
                </a:solidFill>
                <a:effectLst/>
                <a:latin typeface="Calibri" panose="020F0502020204030204" pitchFamily="34" charset="0"/>
                <a:cs typeface="Calibri" panose="020F0502020204030204" pitchFamily="34" charset="0"/>
              </a:rPr>
              <a:t>Environmental, physical and human geography:</a:t>
            </a:r>
            <a:br>
              <a:rPr lang="en-US" b="1" i="0" dirty="0">
                <a:solidFill>
                  <a:srgbClr val="0B0C0C"/>
                </a:solidFill>
                <a:effectLst/>
                <a:latin typeface="Calibri" panose="020F0502020204030204" pitchFamily="34" charset="0"/>
                <a:cs typeface="Calibri" panose="020F0502020204030204" pitchFamily="34" charset="0"/>
              </a:rPr>
            </a:br>
            <a:r>
              <a:rPr lang="en-US" sz="3100" b="1" i="0" dirty="0">
                <a:solidFill>
                  <a:srgbClr val="0B0C0C"/>
                </a:solidFill>
                <a:effectLst/>
                <a:latin typeface="Calibri" panose="020F0502020204030204" pitchFamily="34" charset="0"/>
                <a:cs typeface="Calibri" panose="020F0502020204030204" pitchFamily="34" charset="0"/>
              </a:rPr>
              <a:t>high-quality geography education may have the following features </a:t>
            </a:r>
            <a:r>
              <a:rPr lang="en-US" sz="2200" b="1" i="0" dirty="0">
                <a:solidFill>
                  <a:srgbClr val="0B0C0C"/>
                </a:solidFill>
                <a:effectLst/>
                <a:latin typeface="Calibri" panose="020F0502020204030204" pitchFamily="34" charset="0"/>
                <a:cs typeface="Calibri" panose="020F0502020204030204" pitchFamily="34" charset="0"/>
              </a:rPr>
              <a:t>(</a:t>
            </a:r>
            <a:r>
              <a:rPr lang="en-US" sz="2200" b="1" i="0" dirty="0" err="1">
                <a:solidFill>
                  <a:srgbClr val="0B0C0C"/>
                </a:solidFill>
                <a:effectLst/>
                <a:latin typeface="Calibri" panose="020F0502020204030204" pitchFamily="34" charset="0"/>
                <a:cs typeface="Calibri" panose="020F0502020204030204" pitchFamily="34" charset="0"/>
              </a:rPr>
              <a:t>Ofsted</a:t>
            </a:r>
            <a:r>
              <a:rPr lang="en-US" sz="2200" b="1" i="0" dirty="0">
                <a:solidFill>
                  <a:srgbClr val="0B0C0C"/>
                </a:solidFill>
                <a:effectLst/>
                <a:latin typeface="Calibri" panose="020F0502020204030204" pitchFamily="34" charset="0"/>
                <a:cs typeface="Calibri" panose="020F0502020204030204" pitchFamily="34" charset="0"/>
              </a:rPr>
              <a:t>)</a:t>
            </a:r>
            <a:br>
              <a:rPr lang="en-US" sz="2200" b="1" i="0" dirty="0">
                <a:solidFill>
                  <a:srgbClr val="0B0C0C"/>
                </a:solidFill>
                <a:effectLst/>
                <a:latin typeface="Calibri" panose="020F0502020204030204" pitchFamily="34" charset="0"/>
                <a:cs typeface="Calibri" panose="020F0502020204030204" pitchFamily="34" charset="0"/>
              </a:rPr>
            </a:br>
            <a:br>
              <a:rPr lang="en-US" b="1" i="0" dirty="0">
                <a:solidFill>
                  <a:srgbClr val="0B0C0C"/>
                </a:solidFill>
                <a:effectLst/>
                <a:latin typeface="GDS Transport"/>
              </a:rPr>
            </a:br>
            <a:endParaRPr lang="en-GB" dirty="0"/>
          </a:p>
        </p:txBody>
      </p:sp>
      <p:sp>
        <p:nvSpPr>
          <p:cNvPr id="3" name="Content Placeholder 2">
            <a:extLst>
              <a:ext uri="{FF2B5EF4-FFF2-40B4-BE49-F238E27FC236}">
                <a16:creationId xmlns:a16="http://schemas.microsoft.com/office/drawing/2014/main" id="{92449700-A77C-A325-153F-E681D7C5F0BF}"/>
              </a:ext>
            </a:extLst>
          </p:cNvPr>
          <p:cNvSpPr>
            <a:spLocks noGrp="1"/>
          </p:cNvSpPr>
          <p:nvPr>
            <p:ph idx="1"/>
          </p:nvPr>
        </p:nvSpPr>
        <p:spPr>
          <a:xfrm>
            <a:off x="838203" y="1771649"/>
            <a:ext cx="10515600" cy="4405313"/>
          </a:xfrm>
        </p:spPr>
        <p:txBody>
          <a:bodyPr>
            <a:normAutofit fontScale="92500" lnSpcReduction="20000"/>
          </a:bodyPr>
          <a:lstStyle/>
          <a:p>
            <a:pPr algn="l">
              <a:buFont typeface="Arial" panose="020B0604020202020204" pitchFamily="34" charset="0"/>
              <a:buChar char="•"/>
            </a:pPr>
            <a:r>
              <a:rPr lang="en-US" sz="3000" b="0" i="0" dirty="0">
                <a:solidFill>
                  <a:srgbClr val="0B0C0C"/>
                </a:solidFill>
                <a:effectLst/>
                <a:latin typeface="GDS Transport"/>
              </a:rPr>
              <a:t>Increasingly detailed knowledge of physical and human processes allows pupils to describe and explain </a:t>
            </a:r>
            <a:r>
              <a:rPr lang="en-US" sz="3000" b="1" i="0" dirty="0">
                <a:solidFill>
                  <a:srgbClr val="0B0C0C"/>
                </a:solidFill>
                <a:effectLst/>
                <a:latin typeface="GDS Transport"/>
              </a:rPr>
              <a:t>different environments</a:t>
            </a:r>
            <a:r>
              <a:rPr lang="en-US" sz="3000" b="0" i="0" dirty="0">
                <a:solidFill>
                  <a:srgbClr val="0B0C0C"/>
                </a:solidFill>
                <a:effectLst/>
                <a:latin typeface="GDS Transport"/>
              </a:rPr>
              <a:t>. Through this, pupils develop an appreciation of interconnectedness.</a:t>
            </a:r>
          </a:p>
          <a:p>
            <a:pPr algn="l">
              <a:buFont typeface="Arial" panose="020B0604020202020204" pitchFamily="34" charset="0"/>
              <a:buChar char="•"/>
            </a:pPr>
            <a:r>
              <a:rPr lang="en-US" sz="3000" b="0" i="0" dirty="0">
                <a:solidFill>
                  <a:srgbClr val="0B0C0C"/>
                </a:solidFill>
                <a:effectLst/>
                <a:latin typeface="GDS Transport"/>
              </a:rPr>
              <a:t>Component knowledge is identified precisely and sequenced so that pupils first learn </a:t>
            </a:r>
            <a:r>
              <a:rPr lang="en-US" sz="3000" b="1" i="0" dirty="0">
                <a:solidFill>
                  <a:srgbClr val="0B0C0C"/>
                </a:solidFill>
                <a:effectLst/>
                <a:latin typeface="GDS Transport"/>
              </a:rPr>
              <a:t>underpinning phenomena </a:t>
            </a:r>
            <a:r>
              <a:rPr lang="en-US" sz="3000" b="0" i="0" dirty="0">
                <a:solidFill>
                  <a:srgbClr val="0B0C0C"/>
                </a:solidFill>
                <a:effectLst/>
                <a:latin typeface="GDS Transport"/>
              </a:rPr>
              <a:t>before moving on to more complex, multi-variate processes. This allows pupils to fully understand a wide range of environmental, human and physical processes.</a:t>
            </a:r>
          </a:p>
          <a:p>
            <a:pPr algn="l">
              <a:buFont typeface="Arial" panose="020B0604020202020204" pitchFamily="34" charset="0"/>
              <a:buChar char="•"/>
            </a:pPr>
            <a:r>
              <a:rPr lang="en-US" sz="3000" b="0" i="0" dirty="0">
                <a:solidFill>
                  <a:srgbClr val="0B0C0C"/>
                </a:solidFill>
                <a:effectLst/>
                <a:latin typeface="GDS Transport"/>
              </a:rPr>
              <a:t>Over the course of study, pupils learn about processes that they are less familiar with or that are less visible.</a:t>
            </a:r>
          </a:p>
          <a:p>
            <a:pPr algn="l">
              <a:buFont typeface="Arial" panose="020B0604020202020204" pitchFamily="34" charset="0"/>
              <a:buChar char="•"/>
            </a:pPr>
            <a:r>
              <a:rPr lang="en-US" sz="3000" b="0" i="0" dirty="0">
                <a:solidFill>
                  <a:srgbClr val="0B0C0C"/>
                </a:solidFill>
                <a:effectLst/>
                <a:latin typeface="GDS Transport"/>
              </a:rPr>
              <a:t>The curriculum ensures that older pupils are able to take a broader view, </a:t>
            </a:r>
            <a:r>
              <a:rPr lang="en-US" sz="3000" b="0" i="0" dirty="0" err="1">
                <a:solidFill>
                  <a:srgbClr val="0B0C0C"/>
                </a:solidFill>
                <a:effectLst/>
                <a:latin typeface="GDS Transport"/>
              </a:rPr>
              <a:t>generalise</a:t>
            </a:r>
            <a:r>
              <a:rPr lang="en-US" sz="3000" b="0" i="0" dirty="0">
                <a:solidFill>
                  <a:srgbClr val="0B0C0C"/>
                </a:solidFill>
                <a:effectLst/>
                <a:latin typeface="GDS Transport"/>
              </a:rPr>
              <a:t>, and critique models that represent specific processes.</a:t>
            </a:r>
          </a:p>
          <a:p>
            <a:endParaRPr lang="en-GB" dirty="0"/>
          </a:p>
        </p:txBody>
      </p:sp>
    </p:spTree>
    <p:extLst>
      <p:ext uri="{BB962C8B-B14F-4D97-AF65-F5344CB8AC3E}">
        <p14:creationId xmlns:p14="http://schemas.microsoft.com/office/powerpoint/2010/main" val="291328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FB18-9B06-15DB-12D7-7FD1B2473E7C}"/>
              </a:ext>
            </a:extLst>
          </p:cNvPr>
          <p:cNvSpPr>
            <a:spLocks noGrp="1"/>
          </p:cNvSpPr>
          <p:nvPr>
            <p:ph type="title"/>
          </p:nvPr>
        </p:nvSpPr>
        <p:spPr>
          <a:xfrm>
            <a:off x="838203" y="365130"/>
            <a:ext cx="10515600" cy="810528"/>
          </a:xfrm>
        </p:spPr>
        <p:txBody>
          <a:bodyPr>
            <a:normAutofit fontScale="90000"/>
          </a:bodyPr>
          <a:lstStyle/>
          <a:p>
            <a:br>
              <a:rPr lang="en-GB" b="1" i="0" dirty="0">
                <a:solidFill>
                  <a:srgbClr val="0B0C0C"/>
                </a:solidFill>
                <a:effectLst/>
                <a:latin typeface="GDS Transport"/>
              </a:rPr>
            </a:br>
            <a:br>
              <a:rPr lang="en-GB" b="1" i="0" dirty="0">
                <a:solidFill>
                  <a:srgbClr val="0B0C0C"/>
                </a:solidFill>
                <a:effectLst/>
                <a:latin typeface="GDS Transport"/>
              </a:rPr>
            </a:br>
            <a:r>
              <a:rPr lang="en-GB" b="1" i="0" dirty="0">
                <a:solidFill>
                  <a:srgbClr val="0B0C0C"/>
                </a:solidFill>
                <a:effectLst/>
                <a:latin typeface="GDS Transport"/>
              </a:rPr>
              <a:t>Geographical skills and fieldwork: </a:t>
            </a:r>
            <a:r>
              <a:rPr lang="en-US" sz="3100" b="1" i="0" dirty="0">
                <a:solidFill>
                  <a:srgbClr val="0B0C0C"/>
                </a:solidFill>
                <a:effectLst/>
                <a:latin typeface="GDS Transport"/>
              </a:rPr>
              <a:t>high-quality geography education may have the following features (</a:t>
            </a:r>
            <a:r>
              <a:rPr lang="en-US" sz="3100" b="1" i="0" dirty="0" err="1">
                <a:solidFill>
                  <a:srgbClr val="0B0C0C"/>
                </a:solidFill>
                <a:effectLst/>
                <a:latin typeface="GDS Transport"/>
              </a:rPr>
              <a:t>Ofsted</a:t>
            </a:r>
            <a:r>
              <a:rPr lang="en-US" sz="3100" b="1" i="0" dirty="0">
                <a:solidFill>
                  <a:srgbClr val="0B0C0C"/>
                </a:solidFill>
                <a:effectLst/>
                <a:latin typeface="GDS Transport"/>
              </a:rPr>
              <a:t>)</a:t>
            </a:r>
            <a:br>
              <a:rPr lang="en-US" sz="3100" b="1" i="0" dirty="0">
                <a:solidFill>
                  <a:srgbClr val="0B0C0C"/>
                </a:solidFill>
                <a:effectLst/>
                <a:latin typeface="GDS Transport"/>
              </a:rPr>
            </a:br>
            <a:br>
              <a:rPr lang="en-GB" b="1" i="0" dirty="0">
                <a:solidFill>
                  <a:srgbClr val="0B0C0C"/>
                </a:solidFill>
                <a:effectLst/>
                <a:latin typeface="GDS Transport"/>
              </a:rPr>
            </a:br>
            <a:endParaRPr lang="en-GB" dirty="0"/>
          </a:p>
        </p:txBody>
      </p:sp>
      <p:sp>
        <p:nvSpPr>
          <p:cNvPr id="3" name="Content Placeholder 2">
            <a:extLst>
              <a:ext uri="{FF2B5EF4-FFF2-40B4-BE49-F238E27FC236}">
                <a16:creationId xmlns:a16="http://schemas.microsoft.com/office/drawing/2014/main" id="{244882EC-8274-A512-A2CD-6AFDCDC6ED9A}"/>
              </a:ext>
            </a:extLst>
          </p:cNvPr>
          <p:cNvSpPr>
            <a:spLocks noGrp="1"/>
          </p:cNvSpPr>
          <p:nvPr>
            <p:ph idx="1"/>
          </p:nvPr>
        </p:nvSpPr>
        <p:spPr>
          <a:xfrm>
            <a:off x="838203" y="1436914"/>
            <a:ext cx="10515600" cy="4740049"/>
          </a:xfrm>
        </p:spPr>
        <p:txBody>
          <a:bodyPr>
            <a:normAutofit lnSpcReduction="10000"/>
          </a:bodyPr>
          <a:lstStyle/>
          <a:p>
            <a:pPr algn="l">
              <a:buFont typeface="Arial" panose="020B0604020202020204" pitchFamily="34" charset="0"/>
              <a:buChar char="•"/>
            </a:pPr>
            <a:r>
              <a:rPr lang="en-US" b="0" i="0" dirty="0">
                <a:solidFill>
                  <a:srgbClr val="0B0C0C"/>
                </a:solidFill>
                <a:effectLst/>
                <a:latin typeface="GDS Transport"/>
              </a:rPr>
              <a:t>Pupils’ procedural knowledge (geographical skills) allows them to gather, </a:t>
            </a:r>
            <a:r>
              <a:rPr lang="en-US" b="0" i="0" dirty="0" err="1">
                <a:solidFill>
                  <a:srgbClr val="0B0C0C"/>
                </a:solidFill>
                <a:effectLst/>
                <a:latin typeface="GDS Transport"/>
              </a:rPr>
              <a:t>analyse</a:t>
            </a:r>
            <a:r>
              <a:rPr lang="en-US" b="0" i="0" dirty="0">
                <a:solidFill>
                  <a:srgbClr val="0B0C0C"/>
                </a:solidFill>
                <a:effectLst/>
                <a:latin typeface="GDS Transport"/>
              </a:rPr>
              <a:t>, present and interpret spatial information. In doing so, they are adept at identifying patterns and trends.</a:t>
            </a:r>
          </a:p>
          <a:p>
            <a:pPr algn="l">
              <a:buFont typeface="Arial" panose="020B0604020202020204" pitchFamily="34" charset="0"/>
              <a:buChar char="•"/>
            </a:pPr>
            <a:r>
              <a:rPr lang="en-US" b="0" i="0" dirty="0">
                <a:solidFill>
                  <a:srgbClr val="0B0C0C"/>
                </a:solidFill>
                <a:effectLst/>
                <a:latin typeface="GDS Transport"/>
              </a:rPr>
              <a:t>Pupils have the specific skills they need to represent and interpret geographical data. These skills are integrated into the curriculum so that pupils understand their application.</a:t>
            </a:r>
          </a:p>
          <a:p>
            <a:pPr algn="l">
              <a:buFont typeface="Arial" panose="020B0604020202020204" pitchFamily="34" charset="0"/>
              <a:buChar char="•"/>
            </a:pPr>
            <a:r>
              <a:rPr lang="en-US" b="0" i="0" dirty="0">
                <a:solidFill>
                  <a:srgbClr val="0B0C0C"/>
                </a:solidFill>
                <a:effectLst/>
                <a:latin typeface="GDS Transport"/>
              </a:rPr>
              <a:t>Repeated practice of geographical skills improves pupils’ fluency and accuracy.</a:t>
            </a:r>
          </a:p>
          <a:p>
            <a:pPr algn="l">
              <a:buFont typeface="Arial" panose="020B0604020202020204" pitchFamily="34" charset="0"/>
              <a:buChar char="•"/>
            </a:pPr>
            <a:r>
              <a:rPr lang="en-US" b="0" i="0" dirty="0">
                <a:solidFill>
                  <a:srgbClr val="0B0C0C"/>
                </a:solidFill>
                <a:effectLst/>
                <a:latin typeface="GDS Transport"/>
              </a:rPr>
              <a:t>Fieldwork includes data collection, analysis and presentation. The experience of fieldwork draws together pupils’ locational knowledge and that of human and physical processes. It supports pupils to appreciate the interplay between them.</a:t>
            </a:r>
          </a:p>
          <a:p>
            <a:endParaRPr lang="en-GB" dirty="0"/>
          </a:p>
        </p:txBody>
      </p:sp>
    </p:spTree>
    <p:extLst>
      <p:ext uri="{BB962C8B-B14F-4D97-AF65-F5344CB8AC3E}">
        <p14:creationId xmlns:p14="http://schemas.microsoft.com/office/powerpoint/2010/main" val="3031840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F68D040E-AEAC-1548-26AB-0430ECAC14C6}"/>
              </a:ext>
            </a:extLst>
          </p:cNvPr>
          <p:cNvSpPr>
            <a:spLocks noGrp="1" noChangeArrowheads="1"/>
          </p:cNvSpPr>
          <p:nvPr>
            <p:ph type="title"/>
          </p:nvPr>
        </p:nvSpPr>
        <p:spPr/>
        <p:txBody>
          <a:bodyPr/>
          <a:lstStyle/>
          <a:p>
            <a:pPr eaLnBrk="1" hangingPunct="1"/>
            <a:r>
              <a:rPr lang="en-GB" altLang="en-US" b="1">
                <a:solidFill>
                  <a:srgbClr val="FF0000"/>
                </a:solidFill>
              </a:rPr>
              <a:t>Who’s here today? - 1 </a:t>
            </a:r>
          </a:p>
        </p:txBody>
      </p:sp>
      <p:sp>
        <p:nvSpPr>
          <p:cNvPr id="3" name="Content Placeholder 2">
            <a:extLst>
              <a:ext uri="{FF2B5EF4-FFF2-40B4-BE49-F238E27FC236}">
                <a16:creationId xmlns:a16="http://schemas.microsoft.com/office/drawing/2014/main" id="{E0255BA9-014D-BBDC-B4FE-DEC0829605EB}"/>
              </a:ext>
            </a:extLst>
          </p:cNvPr>
          <p:cNvSpPr txBox="1">
            <a:spLocks noGrp="1"/>
          </p:cNvSpPr>
          <p:nvPr>
            <p:ph sz="half" idx="1"/>
          </p:nvPr>
        </p:nvSpPr>
        <p:spPr/>
        <p:txBody>
          <a:bodyPr rtlCol="0">
            <a:normAutofit fontScale="92500" lnSpcReduction="10000"/>
          </a:bodyPr>
          <a:lstStyle/>
          <a:p>
            <a:pPr marL="0" indent="0" eaLnBrk="1" fontAlgn="auto" hangingPunct="1">
              <a:spcAft>
                <a:spcPts val="0"/>
              </a:spcAft>
              <a:buFont typeface="Arial" panose="020B0604020202020204" pitchFamily="34" charset="0"/>
              <a:buNone/>
              <a:defRPr/>
            </a:pPr>
            <a:r>
              <a:rPr lang="en-GB" sz="4400" dirty="0"/>
              <a:t>How long have you been subject leader for geography?</a:t>
            </a:r>
          </a:p>
          <a:p>
            <a:pPr eaLnBrk="1" fontAlgn="auto" hangingPunct="1">
              <a:spcAft>
                <a:spcPts val="0"/>
              </a:spcAft>
              <a:defRPr/>
            </a:pPr>
            <a:r>
              <a:rPr lang="en-GB" sz="4400" dirty="0"/>
              <a:t>5 </a:t>
            </a:r>
            <a:r>
              <a:rPr lang="en-GB" sz="4400" dirty="0" err="1"/>
              <a:t>yrs</a:t>
            </a:r>
            <a:r>
              <a:rPr lang="en-GB" sz="4400" dirty="0"/>
              <a:t> +</a:t>
            </a:r>
          </a:p>
          <a:p>
            <a:pPr eaLnBrk="1" fontAlgn="auto" hangingPunct="1">
              <a:spcAft>
                <a:spcPts val="0"/>
              </a:spcAft>
              <a:defRPr/>
            </a:pPr>
            <a:r>
              <a:rPr lang="en-GB" sz="4400" dirty="0"/>
              <a:t>1-5yrs</a:t>
            </a:r>
          </a:p>
          <a:p>
            <a:pPr eaLnBrk="1" fontAlgn="auto" hangingPunct="1">
              <a:spcAft>
                <a:spcPts val="0"/>
              </a:spcAft>
              <a:defRPr/>
            </a:pPr>
            <a:r>
              <a:rPr lang="en-GB" sz="4400" dirty="0"/>
              <a:t>Less than one year</a:t>
            </a:r>
          </a:p>
          <a:p>
            <a:pPr eaLnBrk="1" fontAlgn="auto" hangingPunct="1">
              <a:spcAft>
                <a:spcPts val="0"/>
              </a:spcAft>
              <a:defRPr/>
            </a:pPr>
            <a:r>
              <a:rPr lang="en-GB" sz="4400" dirty="0"/>
              <a:t>Just this term</a:t>
            </a:r>
          </a:p>
        </p:txBody>
      </p:sp>
      <p:sp>
        <p:nvSpPr>
          <p:cNvPr id="2" name="Content Placeholder 1">
            <a:extLst>
              <a:ext uri="{FF2B5EF4-FFF2-40B4-BE49-F238E27FC236}">
                <a16:creationId xmlns:a16="http://schemas.microsoft.com/office/drawing/2014/main" id="{332F08B0-CFE3-5A9E-1894-371882767E86}"/>
              </a:ext>
            </a:extLst>
          </p:cNvPr>
          <p:cNvSpPr>
            <a:spLocks noGrp="1"/>
          </p:cNvSpPr>
          <p:nvPr>
            <p:ph sz="half" idx="2"/>
          </p:nvPr>
        </p:nvSpPr>
        <p:spPr/>
        <p:txBody>
          <a:bodyPr/>
          <a:lstStyle/>
          <a:p>
            <a:pPr marL="0" indent="0" eaLnBrk="1" fontAlgn="auto" hangingPunct="1">
              <a:spcAft>
                <a:spcPts val="0"/>
              </a:spcAft>
              <a:buFont typeface="Arial" panose="020B0604020202020204" pitchFamily="34" charset="0"/>
              <a:buNone/>
              <a:defRPr/>
            </a:pPr>
            <a:r>
              <a:rPr lang="en-GB" sz="3600" dirty="0"/>
              <a:t>Which key stages do you have responsibility for?</a:t>
            </a:r>
          </a:p>
          <a:p>
            <a:pPr eaLnBrk="1" fontAlgn="auto" hangingPunct="1">
              <a:spcAft>
                <a:spcPts val="0"/>
              </a:spcAft>
              <a:defRPr/>
            </a:pPr>
            <a:r>
              <a:rPr lang="en-GB" sz="3600" dirty="0"/>
              <a:t>EYFS + KS1</a:t>
            </a:r>
          </a:p>
          <a:p>
            <a:pPr eaLnBrk="1" fontAlgn="auto" hangingPunct="1">
              <a:spcAft>
                <a:spcPts val="0"/>
              </a:spcAft>
              <a:defRPr/>
            </a:pPr>
            <a:r>
              <a:rPr lang="en-GB" sz="3600" dirty="0"/>
              <a:t>KS1 only</a:t>
            </a:r>
          </a:p>
          <a:p>
            <a:pPr eaLnBrk="1" fontAlgn="auto" hangingPunct="1">
              <a:spcAft>
                <a:spcPts val="0"/>
              </a:spcAft>
              <a:defRPr/>
            </a:pPr>
            <a:r>
              <a:rPr lang="en-GB" sz="3600" dirty="0"/>
              <a:t>KS2 only</a:t>
            </a:r>
          </a:p>
          <a:p>
            <a:pPr eaLnBrk="1" fontAlgn="auto" hangingPunct="1">
              <a:spcAft>
                <a:spcPts val="0"/>
              </a:spcAft>
              <a:defRPr/>
            </a:pPr>
            <a:r>
              <a:rPr lang="en-GB" sz="3600" dirty="0"/>
              <a:t>KS 1 &amp; 2</a:t>
            </a:r>
          </a:p>
          <a:p>
            <a:pPr eaLnBrk="1" fontAlgn="auto" hangingPunct="1">
              <a:spcAft>
                <a:spcPts val="0"/>
              </a:spcAft>
              <a:defRPr/>
            </a:pPr>
            <a:r>
              <a:rPr lang="en-GB" sz="3600" dirty="0"/>
              <a:t>All key stages</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869B5-3464-ABDA-440A-BBC167496DD7}"/>
              </a:ext>
            </a:extLst>
          </p:cNvPr>
          <p:cNvSpPr>
            <a:spLocks noGrp="1"/>
          </p:cNvSpPr>
          <p:nvPr>
            <p:ph type="title"/>
          </p:nvPr>
        </p:nvSpPr>
        <p:spPr>
          <a:xfrm>
            <a:off x="838203" y="365130"/>
            <a:ext cx="10515600" cy="717222"/>
          </a:xfrm>
        </p:spPr>
        <p:txBody>
          <a:bodyPr>
            <a:normAutofit fontScale="90000"/>
          </a:bodyPr>
          <a:lstStyle/>
          <a:p>
            <a:br>
              <a:rPr lang="en-GB" b="1" i="0" dirty="0">
                <a:solidFill>
                  <a:srgbClr val="0B0C0C"/>
                </a:solidFill>
                <a:effectLst/>
                <a:latin typeface="GDS Transport"/>
              </a:rPr>
            </a:br>
            <a:r>
              <a:rPr lang="en-GB" b="1" i="0" dirty="0">
                <a:solidFill>
                  <a:srgbClr val="0B0C0C"/>
                </a:solidFill>
                <a:effectLst/>
                <a:latin typeface="GDS Transport"/>
              </a:rPr>
              <a:t>Geographical skills and fieldwork</a:t>
            </a:r>
            <a:br>
              <a:rPr lang="en-GB" b="1" i="0" dirty="0">
                <a:solidFill>
                  <a:srgbClr val="0B0C0C"/>
                </a:solidFill>
                <a:effectLst/>
                <a:latin typeface="GDS Transport"/>
              </a:rPr>
            </a:br>
            <a:endParaRPr lang="en-GB" dirty="0"/>
          </a:p>
        </p:txBody>
      </p:sp>
      <p:sp>
        <p:nvSpPr>
          <p:cNvPr id="3" name="Content Placeholder 2">
            <a:extLst>
              <a:ext uri="{FF2B5EF4-FFF2-40B4-BE49-F238E27FC236}">
                <a16:creationId xmlns:a16="http://schemas.microsoft.com/office/drawing/2014/main" id="{57637F7A-CFEC-F146-376B-1D613D92BA2E}"/>
              </a:ext>
            </a:extLst>
          </p:cNvPr>
          <p:cNvSpPr>
            <a:spLocks noGrp="1"/>
          </p:cNvSpPr>
          <p:nvPr>
            <p:ph idx="1"/>
          </p:nvPr>
        </p:nvSpPr>
        <p:spPr>
          <a:xfrm>
            <a:off x="838203" y="1399592"/>
            <a:ext cx="5181603" cy="4777371"/>
          </a:xfrm>
        </p:spPr>
        <p:txBody>
          <a:bodyPr>
            <a:normAutofit fontScale="85000" lnSpcReduction="20000"/>
          </a:bodyPr>
          <a:lstStyle/>
          <a:p>
            <a:pPr algn="l"/>
            <a:r>
              <a:rPr lang="en-US" sz="3800" b="0" i="0" dirty="0">
                <a:solidFill>
                  <a:srgbClr val="0B0C0C"/>
                </a:solidFill>
                <a:effectLst/>
                <a:latin typeface="GDS Transport"/>
              </a:rPr>
              <a:t>The procedural knowledge, generally called ‘geographical skills’, includes the knowledge necessary to carry out fieldwork.</a:t>
            </a:r>
          </a:p>
          <a:p>
            <a:pPr algn="l"/>
            <a:r>
              <a:rPr lang="en-US" sz="3800" b="0" i="0" dirty="0">
                <a:solidFill>
                  <a:srgbClr val="0B0C0C"/>
                </a:solidFill>
                <a:effectLst/>
                <a:latin typeface="GDS Transport"/>
              </a:rPr>
              <a:t>Geographical skills allow pupils to collect, represent and interpret spatial information and their acquisition is an important dimension of the geography curriculum.</a:t>
            </a:r>
          </a:p>
          <a:p>
            <a:pPr marL="0" indent="0">
              <a:buNone/>
            </a:pPr>
            <a:endParaRPr lang="en-GB" dirty="0"/>
          </a:p>
        </p:txBody>
      </p:sp>
      <p:sp>
        <p:nvSpPr>
          <p:cNvPr id="4" name="Content Placeholder 3">
            <a:extLst>
              <a:ext uri="{FF2B5EF4-FFF2-40B4-BE49-F238E27FC236}">
                <a16:creationId xmlns:a16="http://schemas.microsoft.com/office/drawing/2014/main" id="{AE4C5EDB-08B1-88E0-1CB5-44D05B12ADB9}"/>
              </a:ext>
            </a:extLst>
          </p:cNvPr>
          <p:cNvSpPr>
            <a:spLocks noGrp="1"/>
          </p:cNvSpPr>
          <p:nvPr>
            <p:ph idx="2"/>
          </p:nvPr>
        </p:nvSpPr>
        <p:spPr>
          <a:xfrm>
            <a:off x="6172200" y="1399592"/>
            <a:ext cx="5181603" cy="4777371"/>
          </a:xfrm>
        </p:spPr>
        <p:txBody>
          <a:bodyPr>
            <a:normAutofit fontScale="85000" lnSpcReduction="20000"/>
          </a:bodyPr>
          <a:lstStyle/>
          <a:p>
            <a:r>
              <a:rPr lang="en-GB" sz="3300" b="1" dirty="0"/>
              <a:t>Fieldwork</a:t>
            </a:r>
          </a:p>
          <a:p>
            <a:r>
              <a:rPr lang="en-GB" sz="3300" b="1" dirty="0"/>
              <a:t>Geographical skills</a:t>
            </a:r>
          </a:p>
          <a:p>
            <a:pPr algn="l">
              <a:buFont typeface="Arial" panose="020B0604020202020204" pitchFamily="34" charset="0"/>
              <a:buChar char="•"/>
            </a:pPr>
            <a:r>
              <a:rPr lang="en-GB" sz="3300" b="1" dirty="0"/>
              <a:t>Map skills </a:t>
            </a:r>
            <a:r>
              <a:rPr lang="en-GB" sz="3300" dirty="0"/>
              <a:t>- </a:t>
            </a:r>
            <a:r>
              <a:rPr lang="en-US" sz="3300" b="0" i="0" dirty="0">
                <a:solidFill>
                  <a:srgbClr val="0B0C0C"/>
                </a:solidFill>
                <a:effectLst/>
                <a:latin typeface="GDS Transport"/>
              </a:rPr>
              <a:t>decoding information from maps; constructing (or encoding) maps; </a:t>
            </a:r>
            <a:r>
              <a:rPr lang="en-US" sz="3300" b="0" i="0" dirty="0" err="1">
                <a:solidFill>
                  <a:srgbClr val="0B0C0C"/>
                </a:solidFill>
                <a:effectLst/>
                <a:latin typeface="GDS Transport"/>
              </a:rPr>
              <a:t>analysing</a:t>
            </a:r>
            <a:r>
              <a:rPr lang="en-US" sz="3300" b="0" i="0" dirty="0">
                <a:solidFill>
                  <a:srgbClr val="0B0C0C"/>
                </a:solidFill>
                <a:effectLst/>
                <a:latin typeface="GDS Transport"/>
              </a:rPr>
              <a:t> distributions and relationships; route-finding; interpreting the information to draw conclusions</a:t>
            </a:r>
          </a:p>
          <a:p>
            <a:r>
              <a:rPr lang="en-GB" sz="3300" b="1" dirty="0"/>
              <a:t>Aerial photography &amp; satellite imagery</a:t>
            </a:r>
          </a:p>
          <a:p>
            <a:r>
              <a:rPr lang="en-GB" sz="3300" b="1" dirty="0"/>
              <a:t>Geographic information systems (GIS)</a:t>
            </a:r>
          </a:p>
          <a:p>
            <a:endParaRPr lang="en-GB" dirty="0"/>
          </a:p>
        </p:txBody>
      </p:sp>
    </p:spTree>
    <p:extLst>
      <p:ext uri="{BB962C8B-B14F-4D97-AF65-F5344CB8AC3E}">
        <p14:creationId xmlns:p14="http://schemas.microsoft.com/office/powerpoint/2010/main" val="2145938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8560F-54A3-4BE1-A2F5-F78497AF0343}"/>
              </a:ext>
            </a:extLst>
          </p:cNvPr>
          <p:cNvSpPr>
            <a:spLocks noGrp="1"/>
          </p:cNvSpPr>
          <p:nvPr>
            <p:ph type="title"/>
          </p:nvPr>
        </p:nvSpPr>
        <p:spPr>
          <a:xfrm>
            <a:off x="838200" y="365125"/>
            <a:ext cx="10515600" cy="617369"/>
          </a:xfrm>
        </p:spPr>
        <p:txBody>
          <a:bodyPr>
            <a:normAutofit fontScale="90000"/>
          </a:bodyPr>
          <a:lstStyle/>
          <a:p>
            <a:r>
              <a:rPr lang="en-US" b="1" dirty="0">
                <a:latin typeface="+mn-lt"/>
              </a:rPr>
              <a:t>Summary</a:t>
            </a:r>
            <a:endParaRPr lang="en-GB" b="1" dirty="0">
              <a:latin typeface="+mn-lt"/>
            </a:endParaRPr>
          </a:p>
        </p:txBody>
      </p:sp>
      <p:sp>
        <p:nvSpPr>
          <p:cNvPr id="3" name="Content Placeholder 2">
            <a:extLst>
              <a:ext uri="{FF2B5EF4-FFF2-40B4-BE49-F238E27FC236}">
                <a16:creationId xmlns:a16="http://schemas.microsoft.com/office/drawing/2014/main" id="{937F19DE-19A2-4556-BC81-04FB6D396AFB}"/>
              </a:ext>
            </a:extLst>
          </p:cNvPr>
          <p:cNvSpPr>
            <a:spLocks noGrp="1"/>
          </p:cNvSpPr>
          <p:nvPr>
            <p:ph idx="1"/>
          </p:nvPr>
        </p:nvSpPr>
        <p:spPr>
          <a:xfrm>
            <a:off x="838200" y="1108953"/>
            <a:ext cx="10515600" cy="5486400"/>
          </a:xfrm>
        </p:spPr>
        <p:txBody>
          <a:bodyPr>
            <a:noAutofit/>
          </a:bodyPr>
          <a:lstStyle/>
          <a:p>
            <a:pPr marL="0" indent="0">
              <a:buNone/>
            </a:pPr>
            <a:r>
              <a:rPr lang="en-US" dirty="0"/>
              <a:t>The geography curriculum in schools identifies the knowledge and skills that pupils are to learn. Like many subjects, knowledge in geography can be organized into 2 forms:</a:t>
            </a:r>
          </a:p>
          <a:p>
            <a:pPr>
              <a:buFont typeface="Wingdings" panose="05000000000000000000" pitchFamily="2" charset="2"/>
              <a:buChar char="Ø"/>
            </a:pPr>
            <a:r>
              <a:rPr lang="en-US" dirty="0"/>
              <a:t>Substantive knowledge sets out the content that is to be learned….</a:t>
            </a:r>
          </a:p>
          <a:p>
            <a:r>
              <a:rPr lang="en-US" dirty="0"/>
              <a:t>Locational knowledge</a:t>
            </a:r>
          </a:p>
          <a:p>
            <a:r>
              <a:rPr lang="en-US" dirty="0"/>
              <a:t>Place knowledge</a:t>
            </a:r>
          </a:p>
          <a:p>
            <a:r>
              <a:rPr lang="en-US" dirty="0"/>
              <a:t>Human and physical processes (incl. </a:t>
            </a:r>
            <a:r>
              <a:rPr lang="en-US" b="1" dirty="0"/>
              <a:t>environmental</a:t>
            </a:r>
            <a:r>
              <a:rPr lang="en-US" dirty="0"/>
              <a:t>)</a:t>
            </a:r>
          </a:p>
          <a:p>
            <a:r>
              <a:rPr lang="en-US" dirty="0"/>
              <a:t>Geographical skills</a:t>
            </a:r>
          </a:p>
          <a:p>
            <a:pPr>
              <a:buFont typeface="Wingdings" panose="05000000000000000000" pitchFamily="2" charset="2"/>
              <a:buChar char="Ø"/>
            </a:pPr>
            <a:r>
              <a:rPr lang="en-US" dirty="0"/>
              <a:t>Disciplinary knowledge considers how geographical knowledge originates and is revised. It is through disciplinary knowledge that pupils learn the practices of geographers</a:t>
            </a:r>
            <a:endParaRPr lang="en-GB" dirty="0"/>
          </a:p>
        </p:txBody>
      </p:sp>
    </p:spTree>
    <p:extLst>
      <p:ext uri="{BB962C8B-B14F-4D97-AF65-F5344CB8AC3E}">
        <p14:creationId xmlns:p14="http://schemas.microsoft.com/office/powerpoint/2010/main" val="2770714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Down 3">
            <a:extLst>
              <a:ext uri="{FF2B5EF4-FFF2-40B4-BE49-F238E27FC236}">
                <a16:creationId xmlns:a16="http://schemas.microsoft.com/office/drawing/2014/main" id="{3FE8FB63-8C85-F98B-9C5D-EF878B59AC66}"/>
              </a:ext>
            </a:extLst>
          </p:cNvPr>
          <p:cNvSpPr/>
          <p:nvPr/>
        </p:nvSpPr>
        <p:spPr>
          <a:xfrm>
            <a:off x="9896669" y="1240319"/>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8F048642-C385-75DA-7D4D-B3B8536E38C7}"/>
              </a:ext>
            </a:extLst>
          </p:cNvPr>
          <p:cNvSpPr/>
          <p:nvPr/>
        </p:nvSpPr>
        <p:spPr>
          <a:xfrm>
            <a:off x="2295331" y="136656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Left 8">
            <a:extLst>
              <a:ext uri="{FF2B5EF4-FFF2-40B4-BE49-F238E27FC236}">
                <a16:creationId xmlns:a16="http://schemas.microsoft.com/office/drawing/2014/main" id="{A7C083CE-1D4C-9908-AFF3-45F48597EF5E}"/>
              </a:ext>
            </a:extLst>
          </p:cNvPr>
          <p:cNvSpPr/>
          <p:nvPr/>
        </p:nvSpPr>
        <p:spPr>
          <a:xfrm>
            <a:off x="9956665" y="5392347"/>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Up 9">
            <a:extLst>
              <a:ext uri="{FF2B5EF4-FFF2-40B4-BE49-F238E27FC236}">
                <a16:creationId xmlns:a16="http://schemas.microsoft.com/office/drawing/2014/main" id="{41EEF358-35EA-2439-70A8-7DF68F40A0CF}"/>
              </a:ext>
            </a:extLst>
          </p:cNvPr>
          <p:cNvSpPr/>
          <p:nvPr/>
        </p:nvSpPr>
        <p:spPr>
          <a:xfrm>
            <a:off x="2174032" y="4898571"/>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Diagonal Corners Rounded 10">
            <a:extLst>
              <a:ext uri="{FF2B5EF4-FFF2-40B4-BE49-F238E27FC236}">
                <a16:creationId xmlns:a16="http://schemas.microsoft.com/office/drawing/2014/main" id="{E6468571-B1E0-51F6-AC80-D673AD655F68}"/>
              </a:ext>
            </a:extLst>
          </p:cNvPr>
          <p:cNvSpPr/>
          <p:nvPr/>
        </p:nvSpPr>
        <p:spPr>
          <a:xfrm>
            <a:off x="4264090" y="1218765"/>
            <a:ext cx="4040155" cy="9144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Creating a need to know </a:t>
            </a:r>
          </a:p>
          <a:p>
            <a:pPr algn="ctr"/>
            <a:r>
              <a:rPr lang="en-GB" dirty="0"/>
              <a:t>hypothesising, asking questions, planning  enquiry</a:t>
            </a:r>
          </a:p>
        </p:txBody>
      </p:sp>
      <p:sp>
        <p:nvSpPr>
          <p:cNvPr id="14" name="Rectangle: Rounded Corners 13">
            <a:extLst>
              <a:ext uri="{FF2B5EF4-FFF2-40B4-BE49-F238E27FC236}">
                <a16:creationId xmlns:a16="http://schemas.microsoft.com/office/drawing/2014/main" id="{B2AF22F3-6347-CA77-A831-660C526DB89F}"/>
              </a:ext>
            </a:extLst>
          </p:cNvPr>
          <p:cNvSpPr/>
          <p:nvPr/>
        </p:nvSpPr>
        <p:spPr>
          <a:xfrm>
            <a:off x="8896085" y="2971800"/>
            <a:ext cx="311642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Using resources</a:t>
            </a:r>
          </a:p>
          <a:p>
            <a:pPr algn="ctr"/>
            <a:r>
              <a:rPr lang="en-GB" sz="2000" dirty="0"/>
              <a:t> </a:t>
            </a:r>
            <a:r>
              <a:rPr lang="en-GB" dirty="0"/>
              <a:t>locating &amp; selecting evidence; collecting, sorting, classifying</a:t>
            </a:r>
          </a:p>
        </p:txBody>
      </p:sp>
      <p:sp>
        <p:nvSpPr>
          <p:cNvPr id="15" name="Rectangle: Rounded Corners 14">
            <a:extLst>
              <a:ext uri="{FF2B5EF4-FFF2-40B4-BE49-F238E27FC236}">
                <a16:creationId xmlns:a16="http://schemas.microsoft.com/office/drawing/2014/main" id="{F2D66051-7914-EFAD-EDDF-E862D791440C}"/>
              </a:ext>
            </a:extLst>
          </p:cNvPr>
          <p:cNvSpPr/>
          <p:nvPr/>
        </p:nvSpPr>
        <p:spPr>
          <a:xfrm>
            <a:off x="354563" y="2971800"/>
            <a:ext cx="347098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Reflecting on learning </a:t>
            </a:r>
          </a:p>
          <a:p>
            <a:pPr algn="ctr"/>
            <a:r>
              <a:rPr lang="en-GB" dirty="0"/>
              <a:t>Evaluating, identifying areas for improvement, further questions?</a:t>
            </a:r>
          </a:p>
        </p:txBody>
      </p:sp>
      <p:sp>
        <p:nvSpPr>
          <p:cNvPr id="16" name="Rectangle: Rounded Corners 15">
            <a:extLst>
              <a:ext uri="{FF2B5EF4-FFF2-40B4-BE49-F238E27FC236}">
                <a16:creationId xmlns:a16="http://schemas.microsoft.com/office/drawing/2014/main" id="{21934255-374B-B9D5-E791-4D2F418D2326}"/>
              </a:ext>
            </a:extLst>
          </p:cNvPr>
          <p:cNvSpPr/>
          <p:nvPr/>
        </p:nvSpPr>
        <p:spPr>
          <a:xfrm>
            <a:off x="4203440" y="5182035"/>
            <a:ext cx="416145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Making sense </a:t>
            </a:r>
          </a:p>
          <a:p>
            <a:pPr algn="ctr"/>
            <a:r>
              <a:rPr lang="en-GB" dirty="0"/>
              <a:t>describing, explaining , analysing, concluding</a:t>
            </a:r>
          </a:p>
        </p:txBody>
      </p:sp>
      <p:sp>
        <p:nvSpPr>
          <p:cNvPr id="17" name="Oval 16">
            <a:extLst>
              <a:ext uri="{FF2B5EF4-FFF2-40B4-BE49-F238E27FC236}">
                <a16:creationId xmlns:a16="http://schemas.microsoft.com/office/drawing/2014/main" id="{852B6A19-A55B-CF43-DE87-522AD182FD7C}"/>
              </a:ext>
            </a:extLst>
          </p:cNvPr>
          <p:cNvSpPr/>
          <p:nvPr/>
        </p:nvSpPr>
        <p:spPr>
          <a:xfrm>
            <a:off x="4704634" y="3079296"/>
            <a:ext cx="3312367" cy="1446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ENQUIRY FRAMEWORK</a:t>
            </a:r>
          </a:p>
          <a:p>
            <a:pPr algn="ctr"/>
            <a:r>
              <a:rPr lang="en-GB" sz="1200" dirty="0"/>
              <a:t>(M. Roberts)</a:t>
            </a:r>
          </a:p>
        </p:txBody>
      </p:sp>
    </p:spTree>
    <p:extLst>
      <p:ext uri="{BB962C8B-B14F-4D97-AF65-F5344CB8AC3E}">
        <p14:creationId xmlns:p14="http://schemas.microsoft.com/office/powerpoint/2010/main" val="1120494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90C3513-BE56-FE05-0E42-454723FD8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850" y="209550"/>
            <a:ext cx="7734300" cy="6438900"/>
          </a:xfrm>
          <a:prstGeom prst="rect">
            <a:avLst/>
          </a:prstGeom>
        </p:spPr>
      </p:pic>
    </p:spTree>
    <p:extLst>
      <p:ext uri="{BB962C8B-B14F-4D97-AF65-F5344CB8AC3E}">
        <p14:creationId xmlns:p14="http://schemas.microsoft.com/office/powerpoint/2010/main" val="2928413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5405D-69B6-9A60-6E8E-EBD20F12E331}"/>
              </a:ext>
            </a:extLst>
          </p:cNvPr>
          <p:cNvSpPr>
            <a:spLocks noGrp="1"/>
          </p:cNvSpPr>
          <p:nvPr>
            <p:ph type="title"/>
          </p:nvPr>
        </p:nvSpPr>
        <p:spPr>
          <a:xfrm>
            <a:off x="838203" y="365129"/>
            <a:ext cx="10515600" cy="847851"/>
          </a:xfrm>
        </p:spPr>
        <p:txBody>
          <a:bodyPr>
            <a:normAutofit fontScale="90000"/>
          </a:bodyPr>
          <a:lstStyle/>
          <a:p>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Enquiry (Ofsted): </a:t>
            </a:r>
            <a:r>
              <a:rPr lang="en-US" sz="4000" b="1" i="0" dirty="0">
                <a:solidFill>
                  <a:srgbClr val="0B0C0C"/>
                </a:solidFill>
                <a:effectLst/>
                <a:latin typeface="GDS Transport"/>
              </a:rPr>
              <a:t>high-quality geography education may have the following features</a:t>
            </a:r>
            <a:br>
              <a:rPr lang="en-US" b="1" i="0" dirty="0">
                <a:solidFill>
                  <a:srgbClr val="0B0C0C"/>
                </a:solidFill>
                <a:effectLst/>
                <a:latin typeface="GDS Transport"/>
              </a:rPr>
            </a:br>
            <a:endParaRPr lang="en-GB" dirty="0"/>
          </a:p>
        </p:txBody>
      </p:sp>
      <p:sp>
        <p:nvSpPr>
          <p:cNvPr id="3" name="Content Placeholder 2">
            <a:extLst>
              <a:ext uri="{FF2B5EF4-FFF2-40B4-BE49-F238E27FC236}">
                <a16:creationId xmlns:a16="http://schemas.microsoft.com/office/drawing/2014/main" id="{F59AF041-0656-4149-D88A-E2DCF87C5263}"/>
              </a:ext>
            </a:extLst>
          </p:cNvPr>
          <p:cNvSpPr>
            <a:spLocks noGrp="1"/>
          </p:cNvSpPr>
          <p:nvPr>
            <p:ph idx="1"/>
          </p:nvPr>
        </p:nvSpPr>
        <p:spPr>
          <a:xfrm>
            <a:off x="838203" y="1380930"/>
            <a:ext cx="10515600" cy="4982547"/>
          </a:xfrm>
        </p:spPr>
        <p:txBody>
          <a:bodyPr/>
          <a:lstStyle/>
          <a:p>
            <a:pPr algn="l">
              <a:buFont typeface="Arial" panose="020B0604020202020204" pitchFamily="34" charset="0"/>
              <a:buChar char="•"/>
            </a:pPr>
            <a:r>
              <a:rPr lang="en-US" sz="3200" b="0" i="0" dirty="0">
                <a:solidFill>
                  <a:srgbClr val="0B0C0C"/>
                </a:solidFill>
                <a:effectLst/>
                <a:latin typeface="GDS Transport"/>
              </a:rPr>
              <a:t>Pupils are proficient in carrying out enquiries and decision-making exercises because they are secure in the prior knowledge they need for these.</a:t>
            </a:r>
          </a:p>
          <a:p>
            <a:pPr algn="l">
              <a:buFont typeface="Arial" panose="020B0604020202020204" pitchFamily="34" charset="0"/>
              <a:buChar char="•"/>
            </a:pPr>
            <a:r>
              <a:rPr lang="en-US" sz="3200" b="0" i="0" dirty="0">
                <a:solidFill>
                  <a:srgbClr val="0B0C0C"/>
                </a:solidFill>
                <a:effectLst/>
                <a:latin typeface="GDS Transport"/>
              </a:rPr>
              <a:t>Carefully structured tasks give pupils sufficient instruction, guidance and support.</a:t>
            </a:r>
          </a:p>
          <a:p>
            <a:pPr algn="l">
              <a:buFont typeface="Arial" panose="020B0604020202020204" pitchFamily="34" charset="0"/>
              <a:buChar char="•"/>
            </a:pPr>
            <a:r>
              <a:rPr lang="en-US" sz="3200" b="0" i="0" dirty="0">
                <a:solidFill>
                  <a:srgbClr val="0B0C0C"/>
                </a:solidFill>
                <a:effectLst/>
                <a:latin typeface="GDS Transport"/>
              </a:rPr>
              <a:t>The enquiry approach supports the development of pupils’ </a:t>
            </a:r>
            <a:r>
              <a:rPr lang="en-US" sz="3200" b="1" i="0" dirty="0">
                <a:solidFill>
                  <a:srgbClr val="0B0C0C"/>
                </a:solidFill>
                <a:effectLst/>
                <a:latin typeface="GDS Transport"/>
              </a:rPr>
              <a:t>disciplinary knowledge</a:t>
            </a:r>
            <a:r>
              <a:rPr lang="en-US" sz="3200" b="0" i="0" dirty="0">
                <a:solidFill>
                  <a:srgbClr val="0B0C0C"/>
                </a:solidFill>
                <a:effectLst/>
                <a:latin typeface="GDS Transport"/>
              </a:rPr>
              <a:t>. For example, it increases their capacity to </a:t>
            </a:r>
            <a:r>
              <a:rPr lang="en-US" sz="3200" b="1" i="0" dirty="0" err="1">
                <a:solidFill>
                  <a:srgbClr val="0B0C0C"/>
                </a:solidFill>
                <a:effectLst/>
                <a:latin typeface="GDS Transport"/>
              </a:rPr>
              <a:t>recognise</a:t>
            </a:r>
            <a:r>
              <a:rPr lang="en-US" sz="3200" b="1" i="0" dirty="0">
                <a:solidFill>
                  <a:srgbClr val="0B0C0C"/>
                </a:solidFill>
                <a:effectLst/>
                <a:latin typeface="GDS Transport"/>
              </a:rPr>
              <a:t> and ask geographical questions</a:t>
            </a:r>
            <a:r>
              <a:rPr lang="en-US" sz="3200" b="0" i="0" dirty="0">
                <a:solidFill>
                  <a:srgbClr val="0B0C0C"/>
                </a:solidFill>
                <a:effectLst/>
                <a:latin typeface="GDS Transport"/>
              </a:rPr>
              <a:t>, and </a:t>
            </a:r>
            <a:r>
              <a:rPr lang="en-US" sz="3200" b="1" i="0" dirty="0">
                <a:solidFill>
                  <a:srgbClr val="0B0C0C"/>
                </a:solidFill>
                <a:effectLst/>
                <a:latin typeface="GDS Transport"/>
              </a:rPr>
              <a:t>to critique sources and reflect on what they have learned, as well as the methods used.</a:t>
            </a:r>
          </a:p>
          <a:p>
            <a:endParaRPr lang="en-GB" dirty="0"/>
          </a:p>
        </p:txBody>
      </p:sp>
    </p:spTree>
    <p:extLst>
      <p:ext uri="{BB962C8B-B14F-4D97-AF65-F5344CB8AC3E}">
        <p14:creationId xmlns:p14="http://schemas.microsoft.com/office/powerpoint/2010/main" val="4015255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4">
            <a:extLst>
              <a:ext uri="{FF2B5EF4-FFF2-40B4-BE49-F238E27FC236}">
                <a16:creationId xmlns:a16="http://schemas.microsoft.com/office/drawing/2014/main" id="{26767638-D4FB-AF8D-9A2E-D7894A089809}"/>
              </a:ext>
            </a:extLst>
          </p:cNvPr>
          <p:cNvSpPr>
            <a:spLocks noGrp="1"/>
          </p:cNvSpPr>
          <p:nvPr>
            <p:ph type="title"/>
          </p:nvPr>
        </p:nvSpPr>
        <p:spPr>
          <a:xfrm>
            <a:off x="1981200" y="704850"/>
            <a:ext cx="8229600" cy="1143000"/>
          </a:xfrm>
        </p:spPr>
        <p:txBody>
          <a:bodyPr/>
          <a:lstStyle/>
          <a:p>
            <a:r>
              <a:rPr lang="en-GB" altLang="en-US" b="1" dirty="0">
                <a:latin typeface="Calibri" panose="020F0502020204030204" pitchFamily="34" charset="0"/>
                <a:cs typeface="Calibri" panose="020F0502020204030204" pitchFamily="34" charset="0"/>
              </a:rPr>
              <a:t>GEOGRAPHICAL ENQUIRY </a:t>
            </a:r>
            <a:r>
              <a:rPr lang="en-GB" altLang="en-US" dirty="0"/>
              <a:t>- </a:t>
            </a:r>
            <a:r>
              <a:rPr lang="en-GB" altLang="en-US" sz="1600" dirty="0"/>
              <a:t>SOME QUESTIONS (These are focused on understanding places, changes that occur and ways in which people both affect and are affected by the features being studied)</a:t>
            </a:r>
          </a:p>
        </p:txBody>
      </p:sp>
      <p:sp>
        <p:nvSpPr>
          <p:cNvPr id="40963" name="Content Placeholder 5">
            <a:extLst>
              <a:ext uri="{FF2B5EF4-FFF2-40B4-BE49-F238E27FC236}">
                <a16:creationId xmlns:a16="http://schemas.microsoft.com/office/drawing/2014/main" id="{D7A1811D-89FB-C8CA-59C6-A8EE941B154E}"/>
              </a:ext>
            </a:extLst>
          </p:cNvPr>
          <p:cNvSpPr>
            <a:spLocks noGrp="1"/>
          </p:cNvSpPr>
          <p:nvPr>
            <p:ph sz="half" idx="1"/>
          </p:nvPr>
        </p:nvSpPr>
        <p:spPr>
          <a:xfrm>
            <a:off x="1981200" y="1920875"/>
            <a:ext cx="4038600" cy="4433888"/>
          </a:xfrm>
        </p:spPr>
        <p:txBody>
          <a:bodyPr>
            <a:normAutofit fontScale="85000" lnSpcReduction="10000"/>
          </a:bodyPr>
          <a:lstStyle/>
          <a:p>
            <a:r>
              <a:rPr lang="en-GB" altLang="en-US" sz="1800" dirty="0"/>
              <a:t>What is it ?</a:t>
            </a:r>
          </a:p>
          <a:p>
            <a:r>
              <a:rPr lang="en-GB" altLang="en-US" sz="1800" dirty="0"/>
              <a:t>Where is it?</a:t>
            </a:r>
          </a:p>
          <a:p>
            <a:r>
              <a:rPr lang="en-GB" altLang="en-US" sz="1800" dirty="0"/>
              <a:t>What is it like?</a:t>
            </a:r>
          </a:p>
          <a:p>
            <a:r>
              <a:rPr lang="en-GB" altLang="en-US" sz="1800" dirty="0"/>
              <a:t>What is it about?</a:t>
            </a:r>
          </a:p>
          <a:p>
            <a:r>
              <a:rPr lang="en-GB" altLang="en-US" sz="1800" dirty="0"/>
              <a:t>How did it get like this?</a:t>
            </a:r>
          </a:p>
          <a:p>
            <a:r>
              <a:rPr lang="en-GB" altLang="en-US" sz="1800" dirty="0"/>
              <a:t>How and why dad it happen?</a:t>
            </a:r>
          </a:p>
          <a:p>
            <a:r>
              <a:rPr lang="en-GB" altLang="en-US" sz="1800" dirty="0"/>
              <a:t>What processes are involved?</a:t>
            </a:r>
          </a:p>
          <a:p>
            <a:r>
              <a:rPr lang="en-GB" altLang="en-US" sz="1800" dirty="0"/>
              <a:t>With what effect?</a:t>
            </a:r>
          </a:p>
          <a:p>
            <a:r>
              <a:rPr lang="en-GB" altLang="en-US" sz="1800" dirty="0"/>
              <a:t>What might happen?</a:t>
            </a:r>
          </a:p>
          <a:p>
            <a:r>
              <a:rPr lang="en-GB" altLang="en-US" sz="1800" dirty="0"/>
              <a:t>With what impacts?</a:t>
            </a:r>
          </a:p>
          <a:p>
            <a:r>
              <a:rPr lang="en-GB" altLang="en-US" sz="1800" dirty="0"/>
              <a:t>What decisions will be made?</a:t>
            </a:r>
          </a:p>
          <a:p>
            <a:r>
              <a:rPr lang="en-GB" altLang="en-US" sz="1800" dirty="0"/>
              <a:t>With what consequences?</a:t>
            </a:r>
          </a:p>
          <a:p>
            <a:r>
              <a:rPr lang="en-GB" altLang="en-US" sz="1800" dirty="0"/>
              <a:t>What so people think and feel about this?</a:t>
            </a:r>
          </a:p>
          <a:p>
            <a:r>
              <a:rPr lang="en-GB" altLang="en-US" sz="1800" dirty="0"/>
              <a:t>What do I think and feel about this?</a:t>
            </a:r>
          </a:p>
        </p:txBody>
      </p:sp>
      <p:sp>
        <p:nvSpPr>
          <p:cNvPr id="40964" name="Content Placeholder 6">
            <a:extLst>
              <a:ext uri="{FF2B5EF4-FFF2-40B4-BE49-F238E27FC236}">
                <a16:creationId xmlns:a16="http://schemas.microsoft.com/office/drawing/2014/main" id="{7FA3211D-0548-8844-7E0A-8C6F96D69FF3}"/>
              </a:ext>
            </a:extLst>
          </p:cNvPr>
          <p:cNvSpPr>
            <a:spLocks noGrp="1"/>
          </p:cNvSpPr>
          <p:nvPr>
            <p:ph sz="half" idx="2"/>
          </p:nvPr>
        </p:nvSpPr>
        <p:spPr>
          <a:xfrm>
            <a:off x="6172200" y="1920875"/>
            <a:ext cx="4038600" cy="4433888"/>
          </a:xfrm>
        </p:spPr>
        <p:txBody>
          <a:bodyPr>
            <a:normAutofit fontScale="85000" lnSpcReduction="10000"/>
          </a:bodyPr>
          <a:lstStyle/>
          <a:p>
            <a:pPr>
              <a:buFont typeface="Wingdings 2" panose="05020102010507070707" pitchFamily="18" charset="2"/>
              <a:buNone/>
            </a:pPr>
            <a:r>
              <a:rPr lang="en-GB" altLang="en-US" sz="1800" b="1" dirty="0"/>
              <a:t>What next? Enquiry about a locality </a:t>
            </a:r>
          </a:p>
          <a:p>
            <a:r>
              <a:rPr lang="en-GB" altLang="en-US" sz="1800" dirty="0"/>
              <a:t>What is this place like?</a:t>
            </a:r>
          </a:p>
          <a:p>
            <a:r>
              <a:rPr lang="en-GB" altLang="en-US" sz="1800" dirty="0"/>
              <a:t>Why is it like this?</a:t>
            </a:r>
          </a:p>
          <a:p>
            <a:r>
              <a:rPr lang="en-GB" altLang="en-US" sz="1800" dirty="0"/>
              <a:t>How is it connected to other places?</a:t>
            </a:r>
          </a:p>
          <a:p>
            <a:r>
              <a:rPr lang="en-GB" altLang="en-US" sz="1800" dirty="0"/>
              <a:t>How has it changed?</a:t>
            </a:r>
          </a:p>
          <a:p>
            <a:r>
              <a:rPr lang="en-GB" altLang="en-US" sz="1800" dirty="0"/>
              <a:t>What does it feel like to be there?</a:t>
            </a:r>
          </a:p>
          <a:p>
            <a:r>
              <a:rPr lang="en-GB" altLang="en-US" sz="1800" dirty="0"/>
              <a:t>Where is this place?</a:t>
            </a:r>
          </a:p>
          <a:p>
            <a:r>
              <a:rPr lang="en-GB" altLang="en-US" sz="1800" dirty="0"/>
              <a:t>What does it look like?</a:t>
            </a:r>
          </a:p>
          <a:p>
            <a:r>
              <a:rPr lang="en-GB" altLang="en-US" sz="1800" dirty="0"/>
              <a:t>What are the main features of the landscape?</a:t>
            </a:r>
          </a:p>
          <a:p>
            <a:r>
              <a:rPr lang="en-GB" altLang="en-US" sz="1800" dirty="0"/>
              <a:t>Do many or few people live there? </a:t>
            </a:r>
          </a:p>
          <a:p>
            <a:r>
              <a:rPr lang="en-GB" altLang="en-US" sz="1800" dirty="0"/>
              <a:t>What do people do in this place?</a:t>
            </a:r>
          </a:p>
          <a:p>
            <a:r>
              <a:rPr lang="en-GB" altLang="en-US" sz="1600" dirty="0"/>
              <a:t>Do many people visit this place? Why?</a:t>
            </a:r>
          </a:p>
          <a:p>
            <a:r>
              <a:rPr lang="en-GB" altLang="en-US" sz="1600" dirty="0"/>
              <a:t>How is it similar or different from our home area?</a:t>
            </a:r>
          </a:p>
          <a:p>
            <a:endParaRPr lang="en-GB"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09736-AB05-E281-63F9-046F97B29AB7}"/>
              </a:ext>
            </a:extLst>
          </p:cNvPr>
          <p:cNvSpPr>
            <a:spLocks noGrp="1"/>
          </p:cNvSpPr>
          <p:nvPr>
            <p:ph type="title"/>
          </p:nvPr>
        </p:nvSpPr>
        <p:spPr/>
        <p:txBody>
          <a:bodyPr/>
          <a:lstStyle/>
          <a:p>
            <a:r>
              <a:rPr lang="en-GB" b="1" dirty="0">
                <a:latin typeface="Calibri" panose="020F0502020204030204" pitchFamily="34" charset="0"/>
                <a:cs typeface="Calibri" panose="020F0502020204030204" pitchFamily="34" charset="0"/>
              </a:rPr>
              <a:t>Questions to reflect on as SL …….</a:t>
            </a:r>
          </a:p>
        </p:txBody>
      </p:sp>
      <p:sp>
        <p:nvSpPr>
          <p:cNvPr id="3" name="Content Placeholder 2">
            <a:extLst>
              <a:ext uri="{FF2B5EF4-FFF2-40B4-BE49-F238E27FC236}">
                <a16:creationId xmlns:a16="http://schemas.microsoft.com/office/drawing/2014/main" id="{508AF155-E43D-669E-C5C2-CB44C975CED4}"/>
              </a:ext>
            </a:extLst>
          </p:cNvPr>
          <p:cNvSpPr>
            <a:spLocks noGrp="1"/>
          </p:cNvSpPr>
          <p:nvPr>
            <p:ph idx="1"/>
          </p:nvPr>
        </p:nvSpPr>
        <p:spPr/>
        <p:txBody>
          <a:bodyPr>
            <a:normAutofit fontScale="92500"/>
          </a:bodyPr>
          <a:lstStyle/>
          <a:p>
            <a:pPr algn="l">
              <a:buFont typeface="Arial" panose="020B0604020202020204" pitchFamily="34" charset="0"/>
              <a:buChar char="•"/>
            </a:pPr>
            <a:r>
              <a:rPr lang="en-US" b="0" i="0" dirty="0">
                <a:solidFill>
                  <a:srgbClr val="58595B"/>
                </a:solidFill>
                <a:effectLst/>
                <a:latin typeface="museo-sans"/>
              </a:rPr>
              <a:t>Different types of stimulus?</a:t>
            </a:r>
          </a:p>
          <a:p>
            <a:pPr algn="l">
              <a:buFont typeface="Arial" panose="020B0604020202020204" pitchFamily="34" charset="0"/>
              <a:buChar char="•"/>
            </a:pPr>
            <a:r>
              <a:rPr lang="en-US" b="0" i="0" dirty="0">
                <a:solidFill>
                  <a:srgbClr val="58595B"/>
                </a:solidFill>
                <a:effectLst/>
                <a:latin typeface="museo-sans"/>
              </a:rPr>
              <a:t>What are good enquiry questions that have both ‘pith and </a:t>
            </a:r>
            <a:r>
              <a:rPr lang="en-US" b="0" i="0" dirty="0" err="1">
                <a:solidFill>
                  <a:srgbClr val="58595B"/>
                </a:solidFill>
                <a:effectLst/>
                <a:latin typeface="museo-sans"/>
              </a:rPr>
              <a:t>rigour</a:t>
            </a:r>
            <a:r>
              <a:rPr lang="en-US" b="0" i="0" dirty="0">
                <a:solidFill>
                  <a:srgbClr val="58595B"/>
                </a:solidFill>
                <a:effectLst/>
                <a:latin typeface="museo-sans"/>
              </a:rPr>
              <a:t>’?</a:t>
            </a:r>
          </a:p>
          <a:p>
            <a:pPr algn="l">
              <a:buFont typeface="Arial" panose="020B0604020202020204" pitchFamily="34" charset="0"/>
              <a:buChar char="•"/>
            </a:pPr>
            <a:r>
              <a:rPr lang="en-US" b="0" i="0" dirty="0">
                <a:solidFill>
                  <a:srgbClr val="58595B"/>
                </a:solidFill>
                <a:effectLst/>
                <a:latin typeface="museo-sans"/>
              </a:rPr>
              <a:t>Does the presence of a question as a lesson heading mean it must be an enquiry approach?</a:t>
            </a:r>
          </a:p>
          <a:p>
            <a:pPr algn="l">
              <a:buFont typeface="Arial" panose="020B0604020202020204" pitchFamily="34" charset="0"/>
              <a:buChar char="•"/>
            </a:pPr>
            <a:r>
              <a:rPr lang="en-US" b="0" i="0" dirty="0">
                <a:solidFill>
                  <a:srgbClr val="58595B"/>
                </a:solidFill>
                <a:effectLst/>
                <a:latin typeface="museo-sans"/>
              </a:rPr>
              <a:t>Why is it important for pupils to create their own questions? What strategies can a teacher use to get pupils to ask questions?</a:t>
            </a:r>
          </a:p>
          <a:p>
            <a:pPr algn="l">
              <a:buFont typeface="Arial" panose="020B0604020202020204" pitchFamily="34" charset="0"/>
              <a:buChar char="•"/>
            </a:pPr>
            <a:r>
              <a:rPr lang="en-US" b="0" i="0" dirty="0">
                <a:solidFill>
                  <a:srgbClr val="58595B"/>
                </a:solidFill>
                <a:effectLst/>
                <a:latin typeface="museo-sans"/>
              </a:rPr>
              <a:t>Examples </a:t>
            </a:r>
            <a:r>
              <a:rPr lang="en-US" dirty="0">
                <a:solidFill>
                  <a:srgbClr val="58595B"/>
                </a:solidFill>
                <a:latin typeface="museo-sans"/>
              </a:rPr>
              <a:t>you</a:t>
            </a:r>
            <a:r>
              <a:rPr lang="en-US" b="0" i="0" dirty="0">
                <a:solidFill>
                  <a:srgbClr val="58595B"/>
                </a:solidFill>
                <a:effectLst/>
                <a:latin typeface="museo-sans"/>
              </a:rPr>
              <a:t> have experienced of a teacher adopting a particular ‘stance’ to promote curiosity. How did it work? What stances could be successful for particular topics?</a:t>
            </a:r>
          </a:p>
          <a:p>
            <a:pPr algn="l">
              <a:buFont typeface="Arial" panose="020B0604020202020204" pitchFamily="34" charset="0"/>
              <a:buChar char="•"/>
            </a:pPr>
            <a:r>
              <a:rPr lang="en-US" b="0" i="0" dirty="0">
                <a:solidFill>
                  <a:srgbClr val="58595B"/>
                </a:solidFill>
                <a:effectLst/>
                <a:latin typeface="museo-sans"/>
              </a:rPr>
              <a:t>What type of outcomes can be particularly good motivators for enquiries?</a:t>
            </a:r>
          </a:p>
          <a:p>
            <a:endParaRPr lang="en-GB" dirty="0"/>
          </a:p>
        </p:txBody>
      </p:sp>
    </p:spTree>
    <p:extLst>
      <p:ext uri="{BB962C8B-B14F-4D97-AF65-F5344CB8AC3E}">
        <p14:creationId xmlns:p14="http://schemas.microsoft.com/office/powerpoint/2010/main" val="690359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35B0-789B-0542-5E40-BA4223494ADD}"/>
              </a:ext>
            </a:extLst>
          </p:cNvPr>
          <p:cNvSpPr>
            <a:spLocks noGrp="1"/>
          </p:cNvSpPr>
          <p:nvPr>
            <p:ph type="title"/>
          </p:nvPr>
        </p:nvSpPr>
        <p:spPr/>
        <p:txBody>
          <a:bodyPr/>
          <a:lstStyle/>
          <a:p>
            <a:r>
              <a:rPr lang="en-GB" b="1" dirty="0">
                <a:latin typeface="Calibri" panose="020F0502020204030204" pitchFamily="34" charset="0"/>
                <a:cs typeface="Calibri" panose="020F0502020204030204" pitchFamily="34" charset="0"/>
              </a:rPr>
              <a:t>Here’s where concepts come in…..</a:t>
            </a:r>
          </a:p>
        </p:txBody>
      </p:sp>
      <p:sp>
        <p:nvSpPr>
          <p:cNvPr id="3" name="Content Placeholder 2">
            <a:extLst>
              <a:ext uri="{FF2B5EF4-FFF2-40B4-BE49-F238E27FC236}">
                <a16:creationId xmlns:a16="http://schemas.microsoft.com/office/drawing/2014/main" id="{42378123-9D7B-FE97-0CC2-BD6CBB2B4405}"/>
              </a:ext>
            </a:extLst>
          </p:cNvPr>
          <p:cNvSpPr>
            <a:spLocks noGrp="1"/>
          </p:cNvSpPr>
          <p:nvPr>
            <p:ph idx="1"/>
          </p:nvPr>
        </p:nvSpPr>
        <p:spPr/>
        <p:txBody>
          <a:bodyPr>
            <a:normAutofit lnSpcReduction="10000"/>
          </a:bodyPr>
          <a:lstStyle/>
          <a:p>
            <a:pPr marL="0" indent="0">
              <a:buNone/>
            </a:pPr>
            <a:r>
              <a:rPr lang="en-US" sz="4000" b="0" i="0" dirty="0">
                <a:solidFill>
                  <a:srgbClr val="0B0C0C"/>
                </a:solidFill>
                <a:effectLst/>
                <a:latin typeface="Calibri" panose="020F0502020204030204" pitchFamily="34" charset="0"/>
                <a:cs typeface="Calibri" panose="020F0502020204030204" pitchFamily="34" charset="0"/>
              </a:rPr>
              <a:t>There is a need to identify both the content (substantive knowledge) that is to be taught and the knowledge of relationships that allow pupils to understand the connections between ideas (disciplinary knowledge). Pupils’ combined appreciation of both substantive and disciplinary knowledge can be described as geographical understanding.</a:t>
            </a:r>
          </a:p>
          <a:p>
            <a:pPr marL="0" indent="0">
              <a:buNone/>
            </a:pPr>
            <a:endParaRPr lang="en-US" sz="4000" dirty="0">
              <a:solidFill>
                <a:srgbClr val="0B0C0C"/>
              </a:solidFill>
              <a:latin typeface="Calibri" panose="020F0502020204030204" pitchFamily="34" charset="0"/>
              <a:cs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924837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xt&#10;&#10;Description automatically generated">
            <a:extLst>
              <a:ext uri="{FF2B5EF4-FFF2-40B4-BE49-F238E27FC236}">
                <a16:creationId xmlns:a16="http://schemas.microsoft.com/office/drawing/2014/main" id="{1D1E46A7-D16E-4DC6-2469-47886F23AC7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370" b="837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782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E0DCE-6EDC-4293-99AE-47D6A5F05212}"/>
              </a:ext>
            </a:extLst>
          </p:cNvPr>
          <p:cNvSpPr>
            <a:spLocks noGrp="1"/>
          </p:cNvSpPr>
          <p:nvPr>
            <p:ph type="title"/>
          </p:nvPr>
        </p:nvSpPr>
        <p:spPr>
          <a:xfrm>
            <a:off x="898024" y="339492"/>
            <a:ext cx="10515600" cy="1325559"/>
          </a:xfrm>
        </p:spPr>
        <p:txBody>
          <a:bodyPr>
            <a:normAutofit fontScale="90000"/>
          </a:bodyPr>
          <a:lstStyle/>
          <a:p>
            <a:r>
              <a:rPr lang="en-US" b="1" dirty="0"/>
              <a:t>The ‘big’ (threshold) concepts in geography providing an underlying structure for progression</a:t>
            </a:r>
            <a:endParaRPr lang="en-GB" b="1" dirty="0"/>
          </a:p>
        </p:txBody>
      </p:sp>
      <p:sp>
        <p:nvSpPr>
          <p:cNvPr id="3" name="Content Placeholder 2">
            <a:extLst>
              <a:ext uri="{FF2B5EF4-FFF2-40B4-BE49-F238E27FC236}">
                <a16:creationId xmlns:a16="http://schemas.microsoft.com/office/drawing/2014/main" id="{23B0D31B-2326-49A6-A233-0B31B46B9923}"/>
              </a:ext>
            </a:extLst>
          </p:cNvPr>
          <p:cNvSpPr>
            <a:spLocks noGrp="1"/>
          </p:cNvSpPr>
          <p:nvPr>
            <p:ph idx="1"/>
          </p:nvPr>
        </p:nvSpPr>
        <p:spPr/>
        <p:txBody>
          <a:bodyPr>
            <a:normAutofit/>
          </a:bodyPr>
          <a:lstStyle/>
          <a:p>
            <a:r>
              <a:rPr lang="en-US" sz="3600" dirty="0"/>
              <a:t>Place</a:t>
            </a:r>
          </a:p>
          <a:p>
            <a:r>
              <a:rPr lang="en-US" sz="3600" dirty="0"/>
              <a:t>Scale</a:t>
            </a:r>
          </a:p>
          <a:p>
            <a:r>
              <a:rPr lang="en-US" sz="3600" dirty="0"/>
              <a:t>Interdependence</a:t>
            </a:r>
          </a:p>
          <a:p>
            <a:r>
              <a:rPr lang="en-US" sz="3600" dirty="0"/>
              <a:t>Physical and human processes</a:t>
            </a:r>
          </a:p>
          <a:p>
            <a:r>
              <a:rPr lang="en-US" sz="3600" dirty="0"/>
              <a:t>Environmental interaction &amp; sustainable development</a:t>
            </a:r>
          </a:p>
          <a:p>
            <a:r>
              <a:rPr lang="en-US" sz="3600" dirty="0"/>
              <a:t>Cultural understanding</a:t>
            </a:r>
          </a:p>
          <a:p>
            <a:r>
              <a:rPr lang="en-US" sz="3600" dirty="0"/>
              <a:t>Diversity</a:t>
            </a:r>
            <a:endParaRPr lang="en-GB" sz="3600" dirty="0"/>
          </a:p>
        </p:txBody>
      </p:sp>
    </p:spTree>
    <p:extLst>
      <p:ext uri="{BB962C8B-B14F-4D97-AF65-F5344CB8AC3E}">
        <p14:creationId xmlns:p14="http://schemas.microsoft.com/office/powerpoint/2010/main" val="1739009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72A61954-3D73-0652-8561-1895AFD11BA4}"/>
              </a:ext>
            </a:extLst>
          </p:cNvPr>
          <p:cNvSpPr>
            <a:spLocks noGrp="1" noChangeArrowheads="1"/>
          </p:cNvSpPr>
          <p:nvPr>
            <p:ph type="title"/>
          </p:nvPr>
        </p:nvSpPr>
        <p:spPr>
          <a:xfrm>
            <a:off x="838200" y="319088"/>
            <a:ext cx="10515600" cy="1325562"/>
          </a:xfrm>
        </p:spPr>
        <p:txBody>
          <a:bodyPr/>
          <a:lstStyle/>
          <a:p>
            <a:pPr eaLnBrk="1" hangingPunct="1"/>
            <a:r>
              <a:rPr lang="en-GB" altLang="en-US" b="1">
                <a:solidFill>
                  <a:srgbClr val="FF0000"/>
                </a:solidFill>
              </a:rPr>
              <a:t>Who’s here today? - 2</a:t>
            </a:r>
            <a:endParaRPr lang="en-GB" altLang="en-US" b="1"/>
          </a:p>
        </p:txBody>
      </p:sp>
      <p:sp>
        <p:nvSpPr>
          <p:cNvPr id="9219" name="Content Placeholder 2">
            <a:extLst>
              <a:ext uri="{FF2B5EF4-FFF2-40B4-BE49-F238E27FC236}">
                <a16:creationId xmlns:a16="http://schemas.microsoft.com/office/drawing/2014/main" id="{B77CD7D0-1FA1-AD4B-02F9-5826B7FD6E19}"/>
              </a:ext>
            </a:extLst>
          </p:cNvPr>
          <p:cNvSpPr>
            <a:spLocks noGrp="1" noChangeArrowheads="1"/>
          </p:cNvSpPr>
          <p:nvPr>
            <p:ph sz="half" idx="1"/>
          </p:nvPr>
        </p:nvSpPr>
        <p:spPr/>
        <p:txBody>
          <a:bodyPr>
            <a:normAutofit lnSpcReduction="10000"/>
          </a:bodyPr>
          <a:lstStyle/>
          <a:p>
            <a:pPr eaLnBrk="1" hangingPunct="1">
              <a:lnSpc>
                <a:spcPct val="80000"/>
              </a:lnSpc>
            </a:pPr>
            <a:r>
              <a:rPr lang="en-GB" altLang="en-US" sz="4000" dirty="0"/>
              <a:t>When did your own geography education stop?</a:t>
            </a:r>
          </a:p>
          <a:p>
            <a:pPr eaLnBrk="1" hangingPunct="1">
              <a:lnSpc>
                <a:spcPct val="80000"/>
              </a:lnSpc>
            </a:pPr>
            <a:r>
              <a:rPr lang="en-GB" altLang="en-US" sz="4000" dirty="0"/>
              <a:t>At 14</a:t>
            </a:r>
          </a:p>
          <a:p>
            <a:pPr eaLnBrk="1" hangingPunct="1">
              <a:lnSpc>
                <a:spcPct val="80000"/>
              </a:lnSpc>
            </a:pPr>
            <a:r>
              <a:rPr lang="en-GB" altLang="en-US" sz="4000" dirty="0"/>
              <a:t>At 16 (GCSE)</a:t>
            </a:r>
          </a:p>
          <a:p>
            <a:pPr eaLnBrk="1" hangingPunct="1">
              <a:lnSpc>
                <a:spcPct val="80000"/>
              </a:lnSpc>
            </a:pPr>
            <a:r>
              <a:rPr lang="en-GB" altLang="en-US" sz="4000" dirty="0"/>
              <a:t>At 18 (A’ level)</a:t>
            </a:r>
          </a:p>
          <a:p>
            <a:pPr eaLnBrk="1" hangingPunct="1">
              <a:lnSpc>
                <a:spcPct val="80000"/>
              </a:lnSpc>
            </a:pPr>
            <a:r>
              <a:rPr lang="en-GB" altLang="en-US" sz="4000" dirty="0"/>
              <a:t>With a geography degree?</a:t>
            </a:r>
          </a:p>
        </p:txBody>
      </p:sp>
      <p:sp>
        <p:nvSpPr>
          <p:cNvPr id="9220" name="Content Placeholder 1">
            <a:extLst>
              <a:ext uri="{FF2B5EF4-FFF2-40B4-BE49-F238E27FC236}">
                <a16:creationId xmlns:a16="http://schemas.microsoft.com/office/drawing/2014/main" id="{13E5C2D2-B7EC-7656-1054-CC5C013154FA}"/>
              </a:ext>
            </a:extLst>
          </p:cNvPr>
          <p:cNvSpPr>
            <a:spLocks noGrp="1" noChangeArrowheads="1"/>
          </p:cNvSpPr>
          <p:nvPr>
            <p:ph sz="half" idx="2"/>
          </p:nvPr>
        </p:nvSpPr>
        <p:spPr/>
        <p:txBody>
          <a:bodyPr>
            <a:normAutofit lnSpcReduction="10000"/>
          </a:bodyPr>
          <a:lstStyle/>
          <a:p>
            <a:pPr eaLnBrk="1" hangingPunct="1"/>
            <a:r>
              <a:rPr lang="en-GB" altLang="en-US" sz="4000" dirty="0"/>
              <a:t>Do you have responsibility for history too?</a:t>
            </a:r>
          </a:p>
          <a:p>
            <a:pPr eaLnBrk="1" hangingPunct="1"/>
            <a:endParaRPr lang="en-GB" altLang="en-US" sz="3600" dirty="0"/>
          </a:p>
          <a:p>
            <a:pPr marL="0" indent="0">
              <a:buNone/>
            </a:pPr>
            <a:endParaRPr lang="en-GB" altLang="en-US" dirty="0"/>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diagram&#10;&#10;Description automatically generated">
            <a:extLst>
              <a:ext uri="{FF2B5EF4-FFF2-40B4-BE49-F238E27FC236}">
                <a16:creationId xmlns:a16="http://schemas.microsoft.com/office/drawing/2014/main" id="{E8F192B1-179C-457C-CE4E-BC689064F00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454780" y="643466"/>
            <a:ext cx="7282440" cy="5571067"/>
          </a:xfrm>
          <a:prstGeom prst="rect">
            <a:avLst/>
          </a:prstGeom>
        </p:spPr>
      </p:pic>
    </p:spTree>
    <p:extLst>
      <p:ext uri="{BB962C8B-B14F-4D97-AF65-F5344CB8AC3E}">
        <p14:creationId xmlns:p14="http://schemas.microsoft.com/office/powerpoint/2010/main" val="1077040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04328E-D29C-477F-A06F-C9EDB36AFE49}"/>
              </a:ext>
            </a:extLst>
          </p:cNvPr>
          <p:cNvSpPr>
            <a:spLocks noGrp="1"/>
          </p:cNvSpPr>
          <p:nvPr>
            <p:ph type="title"/>
          </p:nvPr>
        </p:nvSpPr>
        <p:spPr/>
        <p:txBody>
          <a:bodyPr/>
          <a:lstStyle/>
          <a:p>
            <a:r>
              <a:rPr lang="en-US" b="1" dirty="0"/>
              <a:t>Environmental impact (organizing or ‘big’ concept)</a:t>
            </a:r>
            <a:endParaRPr lang="en-GB" b="1" dirty="0"/>
          </a:p>
        </p:txBody>
      </p:sp>
      <p:sp>
        <p:nvSpPr>
          <p:cNvPr id="5" name="Text Placeholder 4">
            <a:extLst>
              <a:ext uri="{FF2B5EF4-FFF2-40B4-BE49-F238E27FC236}">
                <a16:creationId xmlns:a16="http://schemas.microsoft.com/office/drawing/2014/main" id="{9097FFE0-1405-4182-898F-83ABFA97EEE4}"/>
              </a:ext>
            </a:extLst>
          </p:cNvPr>
          <p:cNvSpPr>
            <a:spLocks noGrp="1"/>
          </p:cNvSpPr>
          <p:nvPr>
            <p:ph type="body" idx="1"/>
          </p:nvPr>
        </p:nvSpPr>
        <p:spPr/>
        <p:txBody>
          <a:bodyPr/>
          <a:lstStyle/>
          <a:p>
            <a:r>
              <a:rPr lang="en-GB" dirty="0">
                <a:hlinkClick r:id="rId2"/>
              </a:rPr>
              <a:t>http://www.collaborativelearning.org/londonhumanitiescurrentinset.html</a:t>
            </a:r>
            <a:r>
              <a:rPr lang="en-GB" dirty="0"/>
              <a:t> </a:t>
            </a:r>
          </a:p>
          <a:p>
            <a:r>
              <a:rPr lang="en-GB" dirty="0">
                <a:hlinkClick r:id="rId3"/>
              </a:rPr>
              <a:t>http://www.collaborativelearning.org/12planning.pdf</a:t>
            </a:r>
            <a:r>
              <a:rPr lang="en-GB" dirty="0"/>
              <a:t> (topical issue)</a:t>
            </a:r>
          </a:p>
        </p:txBody>
      </p:sp>
    </p:spTree>
    <p:extLst>
      <p:ext uri="{BB962C8B-B14F-4D97-AF65-F5344CB8AC3E}">
        <p14:creationId xmlns:p14="http://schemas.microsoft.com/office/powerpoint/2010/main" val="2727008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2848D-5176-F54B-CDC1-49EF42770580}"/>
              </a:ext>
            </a:extLst>
          </p:cNvPr>
          <p:cNvSpPr>
            <a:spLocks noGrp="1"/>
          </p:cNvSpPr>
          <p:nvPr>
            <p:ph type="title"/>
          </p:nvPr>
        </p:nvSpPr>
        <p:spPr>
          <a:xfrm>
            <a:off x="838203" y="365129"/>
            <a:ext cx="10515600" cy="735883"/>
          </a:xfrm>
        </p:spPr>
        <p:txBody>
          <a:bodyPr>
            <a:normAutofit fontScale="90000"/>
          </a:bodyPr>
          <a:lstStyle/>
          <a:p>
            <a:r>
              <a:rPr lang="en-GB" sz="4800" b="1" dirty="0">
                <a:latin typeface="Calibri" panose="020F0502020204030204" pitchFamily="34" charset="0"/>
                <a:cs typeface="Calibri" panose="020F0502020204030204" pitchFamily="34" charset="0"/>
              </a:rPr>
              <a:t>Environment</a:t>
            </a:r>
          </a:p>
        </p:txBody>
      </p:sp>
      <p:sp>
        <p:nvSpPr>
          <p:cNvPr id="5" name="Content Placeholder 4">
            <a:extLst>
              <a:ext uri="{FF2B5EF4-FFF2-40B4-BE49-F238E27FC236}">
                <a16:creationId xmlns:a16="http://schemas.microsoft.com/office/drawing/2014/main" id="{3E9A54F1-392D-FCAA-C250-21336C73ABB1}"/>
              </a:ext>
            </a:extLst>
          </p:cNvPr>
          <p:cNvSpPr>
            <a:spLocks noGrp="1"/>
          </p:cNvSpPr>
          <p:nvPr>
            <p:ph idx="1"/>
          </p:nvPr>
        </p:nvSpPr>
        <p:spPr>
          <a:xfrm>
            <a:off x="838203" y="1203650"/>
            <a:ext cx="10515600" cy="4973314"/>
          </a:xfrm>
        </p:spPr>
        <p:txBody>
          <a:bodyPr>
            <a:normAutofit/>
          </a:bodyPr>
          <a:lstStyle/>
          <a:p>
            <a:pPr marL="0" indent="0">
              <a:buNone/>
            </a:pPr>
            <a:r>
              <a:rPr lang="en-US" dirty="0"/>
              <a:t>We use the term ‘environment’ in two main ways:- </a:t>
            </a:r>
          </a:p>
          <a:p>
            <a:pPr marL="514350" indent="-514350">
              <a:buFont typeface="+mj-lt"/>
              <a:buAutoNum type="arabicPeriod"/>
            </a:pPr>
            <a:r>
              <a:rPr lang="en-US" dirty="0"/>
              <a:t>the surroundings in which an individual or community functions. </a:t>
            </a:r>
          </a:p>
          <a:p>
            <a:pPr marL="514350" indent="-514350">
              <a:buFont typeface="+mj-lt"/>
              <a:buAutoNum type="arabicPeriod"/>
            </a:pPr>
            <a:r>
              <a:rPr lang="en-US" dirty="0"/>
              <a:t>different types of environment, each of which has a characteristic combination of features, conditions and processes which are interrelated, often in complex ways. </a:t>
            </a:r>
          </a:p>
          <a:p>
            <a:pPr marL="0" indent="0">
              <a:buNone/>
            </a:pPr>
            <a:r>
              <a:rPr lang="en-US" dirty="0"/>
              <a:t>How environments function is an important focus in both physical and human geography. A useful distinction can be made between natural environments and environments which have been modified or, to a large extent, created by human activities. Most large-scale environments have been affected to some extent by human beings, either directly or indirectly.</a:t>
            </a:r>
            <a:endParaRPr lang="en-GB" dirty="0"/>
          </a:p>
        </p:txBody>
      </p:sp>
    </p:spTree>
    <p:extLst>
      <p:ext uri="{BB962C8B-B14F-4D97-AF65-F5344CB8AC3E}">
        <p14:creationId xmlns:p14="http://schemas.microsoft.com/office/powerpoint/2010/main" val="1556691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A779-9D63-FFE0-B133-272B1254C7E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82159C1-C061-52EA-8969-456BDEDAD640}"/>
              </a:ext>
            </a:extLst>
          </p:cNvPr>
          <p:cNvSpPr>
            <a:spLocks noGrp="1"/>
          </p:cNvSpPr>
          <p:nvPr>
            <p:ph idx="1"/>
          </p:nvPr>
        </p:nvSpPr>
        <p:spPr/>
        <p:txBody>
          <a:bodyPr/>
          <a:lstStyle/>
          <a:p>
            <a:pPr algn="l"/>
            <a:r>
              <a:rPr lang="en-US" b="0" i="0" dirty="0">
                <a:solidFill>
                  <a:srgbClr val="0B0C0C"/>
                </a:solidFill>
                <a:effectLst/>
                <a:latin typeface="GDS Transport"/>
              </a:rPr>
              <a:t>From the early years on, the curriculum should set out how pupils gain knowledge of </a:t>
            </a:r>
            <a:r>
              <a:rPr lang="en-US" b="1" i="0" dirty="0">
                <a:solidFill>
                  <a:srgbClr val="0B0C0C"/>
                </a:solidFill>
                <a:effectLst/>
                <a:latin typeface="GDS Transport"/>
              </a:rPr>
              <a:t>environmental, human and physical processes </a:t>
            </a:r>
            <a:r>
              <a:rPr lang="en-US" b="0" i="0" dirty="0">
                <a:solidFill>
                  <a:srgbClr val="0B0C0C"/>
                </a:solidFill>
                <a:effectLst/>
                <a:latin typeface="GDS Transport"/>
              </a:rPr>
              <a:t>so that pupils can:</a:t>
            </a:r>
          </a:p>
          <a:p>
            <a:pPr algn="l">
              <a:buFont typeface="Arial" panose="020B0604020202020204" pitchFamily="34" charset="0"/>
              <a:buChar char="•"/>
            </a:pPr>
            <a:r>
              <a:rPr lang="en-US" b="0" i="0" dirty="0">
                <a:solidFill>
                  <a:srgbClr val="0B0C0C"/>
                </a:solidFill>
                <a:effectLst/>
                <a:latin typeface="GDS Transport"/>
              </a:rPr>
              <a:t>describe their own and others’ environments</a:t>
            </a:r>
          </a:p>
          <a:p>
            <a:pPr algn="l">
              <a:buFont typeface="Arial" panose="020B0604020202020204" pitchFamily="34" charset="0"/>
              <a:buChar char="•"/>
            </a:pPr>
            <a:r>
              <a:rPr lang="en-US" b="0" i="0" dirty="0" err="1">
                <a:solidFill>
                  <a:srgbClr val="0B0C0C"/>
                </a:solidFill>
                <a:effectLst/>
                <a:latin typeface="GDS Transport"/>
              </a:rPr>
              <a:t>recognise</a:t>
            </a:r>
            <a:r>
              <a:rPr lang="en-US" b="0" i="0" dirty="0">
                <a:solidFill>
                  <a:srgbClr val="0B0C0C"/>
                </a:solidFill>
                <a:effectLst/>
                <a:latin typeface="GDS Transport"/>
              </a:rPr>
              <a:t> the </a:t>
            </a:r>
            <a:r>
              <a:rPr lang="en-US" b="1" i="0" dirty="0">
                <a:solidFill>
                  <a:srgbClr val="0B0C0C"/>
                </a:solidFill>
                <a:effectLst/>
                <a:latin typeface="GDS Transport"/>
              </a:rPr>
              <a:t>similarities and differences </a:t>
            </a:r>
            <a:r>
              <a:rPr lang="en-US" b="0" i="0" dirty="0">
                <a:solidFill>
                  <a:srgbClr val="0B0C0C"/>
                </a:solidFill>
                <a:effectLst/>
                <a:latin typeface="GDS Transport"/>
              </a:rPr>
              <a:t>between the world around them and contrasting environments</a:t>
            </a:r>
          </a:p>
          <a:p>
            <a:pPr algn="l">
              <a:buFont typeface="Arial" panose="020B0604020202020204" pitchFamily="34" charset="0"/>
              <a:buChar char="•"/>
            </a:pPr>
            <a:r>
              <a:rPr lang="en-US" b="0" i="0" dirty="0">
                <a:solidFill>
                  <a:srgbClr val="0B0C0C"/>
                </a:solidFill>
                <a:effectLst/>
                <a:latin typeface="GDS Transport"/>
              </a:rPr>
              <a:t>understand important processes and changes in the world around them, including those affecting the land, </a:t>
            </a:r>
            <a:r>
              <a:rPr lang="en-US" b="1" i="0" dirty="0">
                <a:solidFill>
                  <a:srgbClr val="0B0C0C"/>
                </a:solidFill>
                <a:effectLst/>
                <a:latin typeface="GDS Transport"/>
              </a:rPr>
              <a:t>bodies of water </a:t>
            </a:r>
            <a:r>
              <a:rPr lang="en-US" b="0" i="0" dirty="0">
                <a:solidFill>
                  <a:srgbClr val="0B0C0C"/>
                </a:solidFill>
                <a:effectLst/>
                <a:latin typeface="GDS Transport"/>
              </a:rPr>
              <a:t>and the air, people, and wildlife</a:t>
            </a:r>
          </a:p>
          <a:p>
            <a:endParaRPr lang="en-GB" dirty="0"/>
          </a:p>
        </p:txBody>
      </p:sp>
    </p:spTree>
    <p:extLst>
      <p:ext uri="{BB962C8B-B14F-4D97-AF65-F5344CB8AC3E}">
        <p14:creationId xmlns:p14="http://schemas.microsoft.com/office/powerpoint/2010/main" val="2561997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204" y="125760"/>
            <a:ext cx="8229600" cy="1143000"/>
          </a:xfrm>
        </p:spPr>
        <p:txBody>
          <a:bodyPr/>
          <a:lstStyle/>
          <a:p>
            <a:r>
              <a:rPr lang="en-GB" dirty="0">
                <a:solidFill>
                  <a:srgbClr val="00B050"/>
                </a:solidFill>
              </a:rPr>
              <a:t> What is an ecosystem?</a:t>
            </a:r>
          </a:p>
        </p:txBody>
      </p:sp>
      <p:graphicFrame>
        <p:nvGraphicFramePr>
          <p:cNvPr id="4" name="Content Placeholder 3"/>
          <p:cNvGraphicFramePr>
            <a:graphicFrameLocks noGrp="1"/>
          </p:cNvGraphicFramePr>
          <p:nvPr>
            <p:ph idx="1"/>
          </p:nvPr>
        </p:nvGraphicFramePr>
        <p:xfrm>
          <a:off x="2999656" y="2060849"/>
          <a:ext cx="6336704" cy="3384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Group 15"/>
          <p:cNvGrpSpPr/>
          <p:nvPr/>
        </p:nvGrpSpPr>
        <p:grpSpPr>
          <a:xfrm>
            <a:off x="1668060" y="1047133"/>
            <a:ext cx="8676412" cy="5413884"/>
            <a:chOff x="144060" y="1047133"/>
            <a:chExt cx="8676412" cy="5413884"/>
          </a:xfrm>
        </p:grpSpPr>
        <p:sp>
          <p:nvSpPr>
            <p:cNvPr id="6" name="Circular Arrow 5"/>
            <p:cNvSpPr/>
            <p:nvPr/>
          </p:nvSpPr>
          <p:spPr>
            <a:xfrm rot="18902409">
              <a:off x="675623" y="1047133"/>
              <a:ext cx="2358595" cy="2520280"/>
            </a:xfrm>
            <a:prstGeom prst="circularArrow">
              <a:avLst/>
            </a:prstGeom>
            <a:solidFill>
              <a:srgbClr val="28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ircular Arrow 7"/>
            <p:cNvSpPr/>
            <p:nvPr/>
          </p:nvSpPr>
          <p:spPr>
            <a:xfrm rot="8226438">
              <a:off x="6310614" y="3940737"/>
              <a:ext cx="2304256" cy="2520280"/>
            </a:xfrm>
            <a:prstGeom prst="circularArrow">
              <a:avLst/>
            </a:prstGeom>
            <a:solidFill>
              <a:srgbClr val="28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ircular Arrow 8"/>
            <p:cNvSpPr/>
            <p:nvPr/>
          </p:nvSpPr>
          <p:spPr>
            <a:xfrm rot="2767933">
              <a:off x="6346558" y="1040468"/>
              <a:ext cx="2304256" cy="2520280"/>
            </a:xfrm>
            <a:prstGeom prst="circularArrow">
              <a:avLst/>
            </a:prstGeom>
            <a:solidFill>
              <a:srgbClr val="28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Circular Arrow 9"/>
            <p:cNvSpPr/>
            <p:nvPr/>
          </p:nvSpPr>
          <p:spPr>
            <a:xfrm rot="13185709">
              <a:off x="683567" y="3916109"/>
              <a:ext cx="2304256" cy="2520280"/>
            </a:xfrm>
            <a:prstGeom prst="circularArrow">
              <a:avLst/>
            </a:prstGeom>
            <a:solidFill>
              <a:srgbClr val="28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p:cNvSpPr txBox="1"/>
            <p:nvPr/>
          </p:nvSpPr>
          <p:spPr>
            <a:xfrm>
              <a:off x="2671208" y="1268760"/>
              <a:ext cx="3816424" cy="707886"/>
            </a:xfrm>
            <a:prstGeom prst="rect">
              <a:avLst/>
            </a:prstGeom>
            <a:noFill/>
          </p:spPr>
          <p:txBody>
            <a:bodyPr wrap="square" rtlCol="0">
              <a:spAutoFit/>
            </a:bodyPr>
            <a:lstStyle/>
            <a:p>
              <a:pPr algn="ctr"/>
              <a:r>
                <a:rPr lang="en-GB" sz="4000" dirty="0">
                  <a:solidFill>
                    <a:srgbClr val="2811AF"/>
                  </a:solidFill>
                  <a:effectLst>
                    <a:outerShdw blurRad="50800" dist="38100" dir="18900000" algn="bl" rotWithShape="0">
                      <a:prstClr val="black">
                        <a:alpha val="40000"/>
                      </a:prstClr>
                    </a:outerShdw>
                  </a:effectLst>
                </a:rPr>
                <a:t>Sun</a:t>
              </a:r>
            </a:p>
          </p:txBody>
        </p:sp>
        <p:sp>
          <p:nvSpPr>
            <p:cNvPr id="12" name="TextBox 11"/>
            <p:cNvSpPr txBox="1"/>
            <p:nvPr/>
          </p:nvSpPr>
          <p:spPr>
            <a:xfrm>
              <a:off x="7884368" y="3284984"/>
              <a:ext cx="936104" cy="707886"/>
            </a:xfrm>
            <a:prstGeom prst="rect">
              <a:avLst/>
            </a:prstGeom>
            <a:noFill/>
          </p:spPr>
          <p:txBody>
            <a:bodyPr wrap="square" rtlCol="0">
              <a:spAutoFit/>
            </a:bodyPr>
            <a:lstStyle/>
            <a:p>
              <a:pPr algn="ctr"/>
              <a:r>
                <a:rPr lang="en-GB" sz="4000" dirty="0">
                  <a:solidFill>
                    <a:srgbClr val="2811AF"/>
                  </a:solidFill>
                  <a:effectLst>
                    <a:outerShdw blurRad="50800" dist="38100" algn="l" rotWithShape="0">
                      <a:prstClr val="black">
                        <a:alpha val="40000"/>
                      </a:prstClr>
                    </a:outerShdw>
                  </a:effectLst>
                </a:rPr>
                <a:t>Soil</a:t>
              </a:r>
              <a:r>
                <a:rPr lang="en-GB" sz="3200" dirty="0">
                  <a:solidFill>
                    <a:srgbClr val="2811AF"/>
                  </a:solidFill>
                  <a:effectLst>
                    <a:outerShdw blurRad="50800" dist="38100" algn="l" rotWithShape="0">
                      <a:prstClr val="black">
                        <a:alpha val="40000"/>
                      </a:prstClr>
                    </a:outerShdw>
                  </a:effectLst>
                </a:rPr>
                <a:t> </a:t>
              </a:r>
            </a:p>
          </p:txBody>
        </p:sp>
        <p:sp>
          <p:nvSpPr>
            <p:cNvPr id="13" name="TextBox 12"/>
            <p:cNvSpPr txBox="1"/>
            <p:nvPr/>
          </p:nvSpPr>
          <p:spPr>
            <a:xfrm>
              <a:off x="3797494" y="5689792"/>
              <a:ext cx="1621020" cy="707886"/>
            </a:xfrm>
            <a:prstGeom prst="rect">
              <a:avLst/>
            </a:prstGeom>
            <a:noFill/>
          </p:spPr>
          <p:txBody>
            <a:bodyPr wrap="square" rtlCol="0">
              <a:spAutoFit/>
            </a:bodyPr>
            <a:lstStyle/>
            <a:p>
              <a:pPr algn="ctr"/>
              <a:r>
                <a:rPr lang="en-GB" sz="4000" dirty="0">
                  <a:solidFill>
                    <a:srgbClr val="2811AF"/>
                  </a:solidFill>
                  <a:effectLst>
                    <a:outerShdw blurRad="50800" dist="38100" algn="l" rotWithShape="0">
                      <a:prstClr val="black">
                        <a:alpha val="40000"/>
                      </a:prstClr>
                    </a:outerShdw>
                  </a:effectLst>
                </a:rPr>
                <a:t>Water</a:t>
              </a:r>
              <a:r>
                <a:rPr lang="en-GB" sz="3200" dirty="0">
                  <a:solidFill>
                    <a:srgbClr val="2811AF"/>
                  </a:solidFill>
                  <a:effectLst>
                    <a:outerShdw blurRad="50800" dist="38100" algn="l" rotWithShape="0">
                      <a:prstClr val="black">
                        <a:alpha val="40000"/>
                      </a:prstClr>
                    </a:outerShdw>
                  </a:effectLst>
                </a:rPr>
                <a:t>  </a:t>
              </a:r>
            </a:p>
          </p:txBody>
        </p:sp>
        <p:sp>
          <p:nvSpPr>
            <p:cNvPr id="14" name="TextBox 13"/>
            <p:cNvSpPr txBox="1"/>
            <p:nvPr/>
          </p:nvSpPr>
          <p:spPr>
            <a:xfrm>
              <a:off x="144060" y="3284984"/>
              <a:ext cx="1187580" cy="707886"/>
            </a:xfrm>
            <a:prstGeom prst="rect">
              <a:avLst/>
            </a:prstGeom>
            <a:noFill/>
          </p:spPr>
          <p:txBody>
            <a:bodyPr wrap="square" rtlCol="0">
              <a:spAutoFit/>
            </a:bodyPr>
            <a:lstStyle/>
            <a:p>
              <a:pPr algn="ctr"/>
              <a:r>
                <a:rPr lang="en-GB" sz="4000" dirty="0">
                  <a:solidFill>
                    <a:srgbClr val="2811AF"/>
                  </a:solidFill>
                  <a:effectLst>
                    <a:outerShdw blurRad="50800" dist="38100" algn="l" rotWithShape="0">
                      <a:prstClr val="black">
                        <a:alpha val="40000"/>
                      </a:prstClr>
                    </a:outerShdw>
                  </a:effectLst>
                </a:rPr>
                <a:t>Air </a:t>
              </a:r>
            </a:p>
          </p:txBody>
        </p:sp>
      </p:grpSp>
    </p:spTree>
    <p:extLst>
      <p:ext uri="{BB962C8B-B14F-4D97-AF65-F5344CB8AC3E}">
        <p14:creationId xmlns:p14="http://schemas.microsoft.com/office/powerpoint/2010/main" val="104639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anim calcmode="lin" valueType="num">
                                      <p:cBhvr>
                                        <p:cTn id="8" dur="1250" fill="hold"/>
                                        <p:tgtEl>
                                          <p:spTgt spid="16"/>
                                        </p:tgtEl>
                                        <p:attrNameLst>
                                          <p:attrName>ppt_x</p:attrName>
                                        </p:attrNameLst>
                                      </p:cBhvr>
                                      <p:tavLst>
                                        <p:tav tm="0">
                                          <p:val>
                                            <p:strVal val="#ppt_x"/>
                                          </p:val>
                                        </p:tav>
                                        <p:tav tm="100000">
                                          <p:val>
                                            <p:strVal val="#ppt_x"/>
                                          </p:val>
                                        </p:tav>
                                      </p:tavLst>
                                    </p:anim>
                                    <p:anim calcmode="lin" valueType="num">
                                      <p:cBhvr>
                                        <p:cTn id="9" dur="1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B050"/>
                </a:solidFill>
              </a:rPr>
              <a:t>What does the data show?</a:t>
            </a:r>
          </a:p>
        </p:txBody>
      </p:sp>
      <p:sp>
        <p:nvSpPr>
          <p:cNvPr id="3" name="Content Placeholder 2"/>
          <p:cNvSpPr>
            <a:spLocks noGrp="1"/>
          </p:cNvSpPr>
          <p:nvPr>
            <p:ph idx="1"/>
          </p:nvPr>
        </p:nvSpPr>
        <p:spPr/>
        <p:txBody>
          <a:bodyPr>
            <a:normAutofit/>
          </a:bodyPr>
          <a:lstStyle/>
          <a:p>
            <a:r>
              <a:rPr lang="en-GB" dirty="0">
                <a:solidFill>
                  <a:srgbClr val="0070C0"/>
                </a:solidFill>
              </a:rPr>
              <a:t>What is the data showing – what is the weather like?</a:t>
            </a:r>
          </a:p>
          <a:p>
            <a:pPr marL="0" indent="0">
              <a:buNone/>
            </a:pPr>
            <a:endParaRPr lang="en-GB" dirty="0">
              <a:solidFill>
                <a:srgbClr val="0070C0"/>
              </a:solidFill>
            </a:endParaRPr>
          </a:p>
          <a:p>
            <a:r>
              <a:rPr lang="en-GB" dirty="0">
                <a:solidFill>
                  <a:srgbClr val="0070C0"/>
                </a:solidFill>
              </a:rPr>
              <a:t>What patterns can you see?</a:t>
            </a:r>
          </a:p>
          <a:p>
            <a:endParaRPr lang="en-GB" dirty="0">
              <a:solidFill>
                <a:srgbClr val="0070C0"/>
              </a:solidFill>
            </a:endParaRPr>
          </a:p>
          <a:p>
            <a:r>
              <a:rPr lang="en-GB" dirty="0">
                <a:solidFill>
                  <a:srgbClr val="0070C0"/>
                </a:solidFill>
              </a:rPr>
              <a:t>How would you describe the climate?</a:t>
            </a:r>
          </a:p>
          <a:p>
            <a:pPr marL="0" indent="0">
              <a:buNone/>
            </a:pPr>
            <a:endParaRPr lang="en-GB" dirty="0">
              <a:solidFill>
                <a:srgbClr val="0070C0"/>
              </a:solidFill>
            </a:endParaRPr>
          </a:p>
          <a:p>
            <a:r>
              <a:rPr lang="en-GB" dirty="0">
                <a:solidFill>
                  <a:srgbClr val="0070C0"/>
                </a:solidFill>
              </a:rPr>
              <a:t>What might the effects on the environment be? What might the area look like?</a:t>
            </a:r>
          </a:p>
          <a:p>
            <a:pPr marL="0" indent="0">
              <a:buNone/>
            </a:pPr>
            <a:endParaRPr lang="en-GB" dirty="0">
              <a:solidFill>
                <a:srgbClr val="0070C0"/>
              </a:solidFill>
            </a:endParaRPr>
          </a:p>
        </p:txBody>
      </p:sp>
    </p:spTree>
    <p:extLst>
      <p:ext uri="{BB962C8B-B14F-4D97-AF65-F5344CB8AC3E}">
        <p14:creationId xmlns:p14="http://schemas.microsoft.com/office/powerpoint/2010/main" val="1309907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7488" y="0"/>
            <a:ext cx="9144000" cy="6858000"/>
          </a:xfrm>
          <a:prstGeom prst="rect">
            <a:avLst/>
          </a:prstGeom>
          <a:gradFill flip="none" rotWithShape="1">
            <a:gsLst>
              <a:gs pos="100000">
                <a:srgbClr val="FFFF00"/>
              </a:gs>
              <a:gs pos="16000">
                <a:schemeClr val="accent3">
                  <a:shade val="67500"/>
                  <a:satMod val="115000"/>
                </a:schemeClr>
              </a:gs>
              <a:gs pos="100000">
                <a:schemeClr val="accent3">
                  <a:shade val="100000"/>
                  <a:satMod val="115000"/>
                </a:schemeClr>
              </a:gs>
            </a:gsLst>
            <a:lin ang="5400000" scaled="1"/>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1026" name="Picture 2"/>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39344" b="20399"/>
          <a:stretch/>
        </p:blipFill>
        <p:spPr bwMode="auto">
          <a:xfrm>
            <a:off x="9383713" y="188913"/>
            <a:ext cx="2808287" cy="2460625"/>
          </a:xfrm>
          <a:prstGeom prst="rect">
            <a:avLst/>
          </a:prstGeom>
          <a:noFill/>
          <a:ln w="76200">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008" y="2636913"/>
            <a:ext cx="4248472" cy="405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064" t="7915" r="3701" b="9617"/>
          <a:stretch/>
        </p:blipFill>
        <p:spPr bwMode="auto">
          <a:xfrm>
            <a:off x="2279576" y="2382997"/>
            <a:ext cx="3771024" cy="4305298"/>
          </a:xfrm>
          <a:prstGeom prst="rect">
            <a:avLst/>
          </a:prstGeom>
          <a:noFill/>
          <a:ln w="762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38207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b="8554"/>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37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lastic water bottle floating on the water surface">
            <a:extLst>
              <a:ext uri="{FF2B5EF4-FFF2-40B4-BE49-F238E27FC236}">
                <a16:creationId xmlns:a16="http://schemas.microsoft.com/office/drawing/2014/main" id="{9AE962DB-546B-B5A2-42A2-A02796D53FB7}"/>
              </a:ext>
            </a:extLst>
          </p:cNvPr>
          <p:cNvPicPr>
            <a:picLocks noChangeAspect="1"/>
          </p:cNvPicPr>
          <p:nvPr/>
        </p:nvPicPr>
        <p:blipFill rotWithShape="1">
          <a:blip r:embed="rId2"/>
          <a:srcRect t="13102" b="2628"/>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0E8C90-0EE5-8257-3A82-2C2AFE7C53EC}"/>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spcBef>
                <a:spcPct val="0"/>
              </a:spcBef>
            </a:pPr>
            <a:r>
              <a:rPr lang="en-US" sz="5200" dirty="0">
                <a:solidFill>
                  <a:srgbClr val="FFFFFF"/>
                </a:solidFill>
                <a:latin typeface="+mj-lt"/>
                <a:ea typeface="+mj-ea"/>
                <a:cs typeface="+mj-cs"/>
              </a:rPr>
              <a:t>Taking water as our theme </a:t>
            </a:r>
          </a:p>
        </p:txBody>
      </p:sp>
      <p:sp>
        <p:nvSpPr>
          <p:cNvPr id="3" name="Text Placeholder 2">
            <a:extLst>
              <a:ext uri="{FF2B5EF4-FFF2-40B4-BE49-F238E27FC236}">
                <a16:creationId xmlns:a16="http://schemas.microsoft.com/office/drawing/2014/main" id="{E8D760A9-7CB9-C0BB-8D09-4CD1D9F50BFE}"/>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dirty="0">
                <a:solidFill>
                  <a:srgbClr val="FFFFFF"/>
                </a:solidFill>
                <a:latin typeface="+mn-lt"/>
                <a:ea typeface="+mn-ea"/>
                <a:cs typeface="+mn-cs"/>
              </a:rPr>
              <a:t>Scoping possible contexts from EY – </a:t>
            </a:r>
            <a:r>
              <a:rPr lang="en-US" dirty="0" err="1">
                <a:solidFill>
                  <a:srgbClr val="FFFFFF"/>
                </a:solidFill>
                <a:latin typeface="+mn-lt"/>
                <a:ea typeface="+mn-ea"/>
                <a:cs typeface="+mn-cs"/>
              </a:rPr>
              <a:t>yr</a:t>
            </a:r>
            <a:r>
              <a:rPr lang="en-US" dirty="0">
                <a:solidFill>
                  <a:srgbClr val="FFFFFF"/>
                </a:solidFill>
                <a:latin typeface="+mn-lt"/>
                <a:ea typeface="+mn-ea"/>
                <a:cs typeface="+mn-cs"/>
              </a:rPr>
              <a:t> 6 &amp; mapping concepts and links</a:t>
            </a:r>
          </a:p>
        </p:txBody>
      </p:sp>
    </p:spTree>
    <p:extLst>
      <p:ext uri="{BB962C8B-B14F-4D97-AF65-F5344CB8AC3E}">
        <p14:creationId xmlns:p14="http://schemas.microsoft.com/office/powerpoint/2010/main" val="397983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667D229-48C4-4DC4-7473-9018A48D1697}"/>
              </a:ext>
            </a:extLst>
          </p:cNvPr>
          <p:cNvSpPr>
            <a:spLocks noGrp="1" noChangeArrowheads="1"/>
          </p:cNvSpPr>
          <p:nvPr>
            <p:ph type="title"/>
          </p:nvPr>
        </p:nvSpPr>
        <p:spPr>
          <a:xfrm>
            <a:off x="1981200" y="115888"/>
            <a:ext cx="8229600" cy="1009650"/>
          </a:xfrm>
        </p:spPr>
        <p:txBody>
          <a:bodyPr/>
          <a:lstStyle/>
          <a:p>
            <a:pPr eaLnBrk="1" hangingPunct="1"/>
            <a:r>
              <a:rPr lang="en-GB" altLang="en-US" sz="3200" b="1" dirty="0"/>
              <a:t>An example of everyday knowledge: some matters to consider</a:t>
            </a:r>
          </a:p>
        </p:txBody>
      </p:sp>
      <p:sp>
        <p:nvSpPr>
          <p:cNvPr id="20483" name="Rectangle 3">
            <a:extLst>
              <a:ext uri="{FF2B5EF4-FFF2-40B4-BE49-F238E27FC236}">
                <a16:creationId xmlns:a16="http://schemas.microsoft.com/office/drawing/2014/main" id="{310B3E8C-EE1D-E892-7E57-3EE9CAC55B5D}"/>
              </a:ext>
            </a:extLst>
          </p:cNvPr>
          <p:cNvSpPr>
            <a:spLocks noGrp="1" noChangeArrowheads="1"/>
          </p:cNvSpPr>
          <p:nvPr>
            <p:ph type="body" idx="1"/>
          </p:nvPr>
        </p:nvSpPr>
        <p:spPr>
          <a:xfrm>
            <a:off x="1703389" y="1341439"/>
            <a:ext cx="8785225" cy="5400675"/>
          </a:xfrm>
        </p:spPr>
        <p:txBody>
          <a:bodyPr>
            <a:normAutofit fontScale="92500" lnSpcReduction="20000"/>
          </a:bodyPr>
          <a:lstStyle/>
          <a:p>
            <a:pPr eaLnBrk="1" hangingPunct="1">
              <a:lnSpc>
                <a:spcPct val="80000"/>
              </a:lnSpc>
              <a:buFontTx/>
              <a:buNone/>
            </a:pPr>
            <a:r>
              <a:rPr lang="en-GB" altLang="en-US" sz="2400" b="1" dirty="0"/>
              <a:t>Rivers</a:t>
            </a:r>
            <a:r>
              <a:rPr lang="en-GB" altLang="en-US" sz="2400" dirty="0"/>
              <a:t> – what they are, how we use them </a:t>
            </a:r>
          </a:p>
          <a:p>
            <a:pPr eaLnBrk="1" hangingPunct="1">
              <a:lnSpc>
                <a:spcPct val="80000"/>
              </a:lnSpc>
            </a:pPr>
            <a:r>
              <a:rPr lang="en-GB" altLang="en-US" sz="2000" dirty="0"/>
              <a:t>The nature and purpose of rivers and their water on our planet.</a:t>
            </a:r>
          </a:p>
          <a:p>
            <a:pPr eaLnBrk="1" hangingPunct="1">
              <a:lnSpc>
                <a:spcPct val="80000"/>
              </a:lnSpc>
            </a:pPr>
            <a:r>
              <a:rPr lang="en-GB" altLang="en-US" sz="2000" dirty="0"/>
              <a:t>How streams and rivers run from source to mouth – and why.</a:t>
            </a:r>
          </a:p>
          <a:p>
            <a:pPr eaLnBrk="1" hangingPunct="1">
              <a:lnSpc>
                <a:spcPct val="80000"/>
              </a:lnSpc>
            </a:pPr>
            <a:r>
              <a:rPr lang="en-GB" altLang="en-US" sz="2000" dirty="0"/>
              <a:t>Why erosion, transportation and deposition are key aspects of rivers.</a:t>
            </a:r>
          </a:p>
          <a:p>
            <a:pPr eaLnBrk="1" hangingPunct="1">
              <a:lnSpc>
                <a:spcPct val="80000"/>
              </a:lnSpc>
            </a:pPr>
            <a:r>
              <a:rPr lang="en-GB" altLang="en-US" sz="2000" dirty="0"/>
              <a:t>The roles of tributaries, meanders, waterfalls and other river features.</a:t>
            </a:r>
          </a:p>
          <a:p>
            <a:pPr eaLnBrk="1" hangingPunct="1">
              <a:lnSpc>
                <a:spcPct val="80000"/>
              </a:lnSpc>
            </a:pPr>
            <a:r>
              <a:rPr lang="en-GB" altLang="en-US" sz="2000" dirty="0"/>
              <a:t>Fresh water and tidal reach – and what they may be used for.</a:t>
            </a:r>
          </a:p>
          <a:p>
            <a:pPr eaLnBrk="1" hangingPunct="1">
              <a:lnSpc>
                <a:spcPct val="80000"/>
              </a:lnSpc>
            </a:pPr>
            <a:r>
              <a:rPr lang="en-GB" altLang="en-US" sz="2000" dirty="0"/>
              <a:t>The erosion of wide valleys and narrow gorges – and their effects.</a:t>
            </a:r>
          </a:p>
          <a:p>
            <a:pPr eaLnBrk="1" hangingPunct="1">
              <a:lnSpc>
                <a:spcPct val="80000"/>
              </a:lnSpc>
            </a:pPr>
            <a:r>
              <a:rPr lang="en-GB" altLang="en-US" sz="2000" dirty="0"/>
              <a:t>The names, locations, routes and roles of major rivers around the World.</a:t>
            </a:r>
          </a:p>
          <a:p>
            <a:pPr eaLnBrk="1" hangingPunct="1">
              <a:lnSpc>
                <a:spcPct val="80000"/>
              </a:lnSpc>
            </a:pPr>
            <a:r>
              <a:rPr lang="en-GB" altLang="en-US" sz="2000" dirty="0"/>
              <a:t>The uses rivers are put to, why, by whom and with what effect.</a:t>
            </a:r>
          </a:p>
          <a:p>
            <a:pPr eaLnBrk="1" hangingPunct="1">
              <a:lnSpc>
                <a:spcPct val="80000"/>
              </a:lnSpc>
            </a:pPr>
            <a:r>
              <a:rPr lang="en-GB" altLang="en-US" sz="2000" dirty="0"/>
              <a:t>How rivers support and undercut environments, people and places.</a:t>
            </a:r>
          </a:p>
          <a:p>
            <a:pPr eaLnBrk="1" hangingPunct="1">
              <a:lnSpc>
                <a:spcPct val="80000"/>
              </a:lnSpc>
            </a:pPr>
            <a:r>
              <a:rPr lang="en-GB" altLang="en-US" sz="2000" dirty="0"/>
              <a:t>The effects of rivers losing water or having too much, or of being polluted.</a:t>
            </a:r>
          </a:p>
          <a:p>
            <a:pPr eaLnBrk="1" hangingPunct="1">
              <a:lnSpc>
                <a:spcPct val="80000"/>
              </a:lnSpc>
            </a:pPr>
            <a:r>
              <a:rPr lang="en-GB" altLang="en-US" sz="2000" dirty="0"/>
              <a:t>Ways in which people ‘adjust’ and use rivers, and the effects of this.</a:t>
            </a:r>
          </a:p>
          <a:p>
            <a:pPr eaLnBrk="1" hangingPunct="1">
              <a:lnSpc>
                <a:spcPct val="80000"/>
              </a:lnSpc>
              <a:buFontTx/>
              <a:buNone/>
            </a:pPr>
            <a:endParaRPr lang="en-GB" altLang="en-US" sz="1000" dirty="0"/>
          </a:p>
          <a:p>
            <a:pPr algn="ctr" eaLnBrk="1" hangingPunct="1">
              <a:lnSpc>
                <a:spcPct val="80000"/>
              </a:lnSpc>
              <a:buFontTx/>
              <a:buNone/>
            </a:pPr>
            <a:r>
              <a:rPr lang="en-GB" altLang="en-US" sz="2000" b="1" dirty="0"/>
              <a:t>Place…location…scale…connectedness…human/physical processes …human &amp; environmental impact…</a:t>
            </a:r>
            <a:endParaRPr lang="en-GB" altLang="en-US" sz="2000" dirty="0"/>
          </a:p>
          <a:p>
            <a:pPr eaLnBrk="1" hangingPunct="1">
              <a:lnSpc>
                <a:spcPct val="80000"/>
              </a:lnSpc>
              <a:buFontTx/>
              <a:buNone/>
            </a:pPr>
            <a:endParaRPr lang="en-GB" altLang="en-US" sz="1200" b="1" dirty="0"/>
          </a:p>
          <a:p>
            <a:pPr eaLnBrk="1" hangingPunct="1">
              <a:lnSpc>
                <a:spcPct val="80000"/>
              </a:lnSpc>
            </a:pPr>
            <a:r>
              <a:rPr lang="en-GB" altLang="en-US" sz="2000" dirty="0"/>
              <a:t>What experiences (and when) of rivers have children had (or will need) previously? What is implied if a child has never seen a stream or river?</a:t>
            </a:r>
          </a:p>
          <a:p>
            <a:pPr eaLnBrk="1" hangingPunct="1">
              <a:lnSpc>
                <a:spcPct val="80000"/>
              </a:lnSpc>
            </a:pPr>
            <a:r>
              <a:rPr lang="en-GB" altLang="en-US" sz="2000" dirty="0"/>
              <a:t>Why might children think rivers can flow uphill?  </a:t>
            </a:r>
            <a:endParaRPr lang="en-GB" altLang="en-US" sz="2000" b="1" dirty="0"/>
          </a:p>
        </p:txBody>
      </p:sp>
    </p:spTree>
    <p:extLst>
      <p:ext uri="{BB962C8B-B14F-4D97-AF65-F5344CB8AC3E}">
        <p14:creationId xmlns:p14="http://schemas.microsoft.com/office/powerpoint/2010/main" val="3221111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9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9688D-2F04-43B9-9E94-0902E7205AA3}"/>
              </a:ext>
            </a:extLst>
          </p:cNvPr>
          <p:cNvSpPr txBox="1">
            <a:spLocks noGrp="1"/>
          </p:cNvSpPr>
          <p:nvPr>
            <p:ph type="title"/>
          </p:nvPr>
        </p:nvSpPr>
        <p:spPr/>
        <p:txBody>
          <a:bodyPr>
            <a:normAutofit fontScale="90000"/>
          </a:bodyPr>
          <a:lstStyle/>
          <a:p>
            <a:pPr lvl="0"/>
            <a:br>
              <a:rPr lang="en-US" sz="1700" b="1" dirty="0"/>
            </a:br>
            <a:r>
              <a:rPr lang="en-US" sz="4000" b="1" dirty="0">
                <a:latin typeface="+mn-lt"/>
                <a:cs typeface="Calibri" pitchFamily="34"/>
              </a:rPr>
              <a:t>Bearing in mind the role of the subject leader in auditing provision….</a:t>
            </a:r>
            <a:br>
              <a:rPr lang="en-GB" sz="4000" dirty="0">
                <a:latin typeface="+mn-lt"/>
              </a:rPr>
            </a:br>
            <a:endParaRPr lang="en-GB" sz="4000" dirty="0">
              <a:latin typeface="+mn-lt"/>
            </a:endParaRPr>
          </a:p>
        </p:txBody>
      </p:sp>
      <p:sp>
        <p:nvSpPr>
          <p:cNvPr id="3" name="Content Placeholder 2">
            <a:extLst>
              <a:ext uri="{FF2B5EF4-FFF2-40B4-BE49-F238E27FC236}">
                <a16:creationId xmlns:a16="http://schemas.microsoft.com/office/drawing/2014/main" id="{968F5379-D6F7-4F1F-9B42-CD6AA78B79E5}"/>
              </a:ext>
            </a:extLst>
          </p:cNvPr>
          <p:cNvSpPr txBox="1">
            <a:spLocks noGrp="1"/>
          </p:cNvSpPr>
          <p:nvPr>
            <p:ph idx="1"/>
          </p:nvPr>
        </p:nvSpPr>
        <p:spPr/>
        <p:txBody>
          <a:bodyPr/>
          <a:lstStyle/>
          <a:p>
            <a:pPr lvl="0"/>
            <a:r>
              <a:rPr lang="en-US" sz="4000" dirty="0"/>
              <a:t>Re-visiting planning and preparation with progression in mind EYFS&gt;KS1&gt;2 </a:t>
            </a:r>
            <a:endParaRPr lang="en-GB" sz="4000" dirty="0"/>
          </a:p>
          <a:p>
            <a:pPr lvl="0"/>
            <a:r>
              <a:rPr lang="en-US" sz="4000" dirty="0"/>
              <a:t>Building on pupils’ existing knowledge and anticipating future learning</a:t>
            </a:r>
          </a:p>
          <a:p>
            <a:pPr lvl="0"/>
            <a:r>
              <a:rPr lang="en-US" sz="4000" dirty="0"/>
              <a:t>Identifying what to assess and when</a:t>
            </a:r>
            <a:endParaRPr lang="en-GB" sz="4000" dirty="0"/>
          </a:p>
          <a:p>
            <a:pPr lvl="0"/>
            <a:r>
              <a:rPr lang="en-US" sz="4000" dirty="0"/>
              <a:t>Implications for teachers’ subject knowledge.</a:t>
            </a:r>
            <a:endParaRPr lang="en-GB" sz="4000" dirty="0"/>
          </a:p>
          <a:p>
            <a:pPr marL="0" lvl="0" indent="0">
              <a:buNone/>
            </a:pPr>
            <a:endParaRPr lang="en-GB" sz="3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90D251-370D-F12D-F29F-016A1887B43F}"/>
              </a:ext>
            </a:extLst>
          </p:cNvPr>
          <p:cNvSpPr>
            <a:spLocks noGrp="1"/>
          </p:cNvSpPr>
          <p:nvPr>
            <p:ph type="title"/>
          </p:nvPr>
        </p:nvSpPr>
        <p:spPr>
          <a:xfrm>
            <a:off x="838203" y="234501"/>
            <a:ext cx="10515600" cy="1325559"/>
          </a:xfrm>
        </p:spPr>
        <p:txBody>
          <a:bodyPr>
            <a:normAutofit fontScale="90000"/>
          </a:bodyPr>
          <a:lstStyle/>
          <a:p>
            <a:r>
              <a:rPr lang="en-US" b="1" i="0" dirty="0">
                <a:solidFill>
                  <a:srgbClr val="111111"/>
                </a:solidFill>
                <a:effectLst/>
                <a:latin typeface="Calibri" panose="020F0502020204030204" pitchFamily="34" charset="0"/>
                <a:cs typeface="Calibri" panose="020F0502020204030204" pitchFamily="34" charset="0"/>
              </a:rPr>
              <a:t>The </a:t>
            </a:r>
            <a:r>
              <a:rPr lang="en-US" b="1" i="0" dirty="0" err="1">
                <a:solidFill>
                  <a:srgbClr val="111111"/>
                </a:solidFill>
                <a:effectLst/>
                <a:latin typeface="Calibri" panose="020F0502020204030204" pitchFamily="34" charset="0"/>
                <a:cs typeface="Calibri" panose="020F0502020204030204" pitchFamily="34" charset="0"/>
              </a:rPr>
              <a:t>Colne</a:t>
            </a:r>
            <a:r>
              <a:rPr lang="en-US" b="1" i="0" dirty="0">
                <a:solidFill>
                  <a:srgbClr val="111111"/>
                </a:solidFill>
                <a:effectLst/>
                <a:latin typeface="Calibri" panose="020F0502020204030204" pitchFamily="34" charset="0"/>
                <a:cs typeface="Calibri" panose="020F0502020204030204" pitchFamily="34" charset="0"/>
              </a:rPr>
              <a:t> Valley Regional Park – a fantastic local resource – water, water everywhere!</a:t>
            </a:r>
            <a:br>
              <a:rPr lang="en-US" b="0" i="0" dirty="0">
                <a:solidFill>
                  <a:srgbClr val="111111"/>
                </a:solidFill>
                <a:effectLst/>
                <a:latin typeface="open sans" panose="020B0606030504020204" pitchFamily="34" charset="0"/>
              </a:rPr>
            </a:br>
            <a:r>
              <a:rPr lang="en-US" sz="2000" b="0" i="0" dirty="0">
                <a:solidFill>
                  <a:srgbClr val="111111"/>
                </a:solidFill>
                <a:effectLst/>
                <a:latin typeface="open sans" panose="020B0606030504020204" pitchFamily="34" charset="0"/>
                <a:hlinkClick r:id="rId2"/>
              </a:rPr>
              <a:t>https://www.colnevalleypark.org.uk/</a:t>
            </a:r>
            <a:r>
              <a:rPr lang="en-US" sz="2000" b="0" i="0" dirty="0">
                <a:solidFill>
                  <a:srgbClr val="111111"/>
                </a:solidFill>
                <a:effectLst/>
                <a:latin typeface="open sans" panose="020B0606030504020204" pitchFamily="34" charset="0"/>
              </a:rPr>
              <a:t> </a:t>
            </a:r>
            <a:endParaRPr lang="en-GB" sz="2000" dirty="0"/>
          </a:p>
        </p:txBody>
      </p:sp>
      <p:sp>
        <p:nvSpPr>
          <p:cNvPr id="5" name="Content Placeholder 4">
            <a:extLst>
              <a:ext uri="{FF2B5EF4-FFF2-40B4-BE49-F238E27FC236}">
                <a16:creationId xmlns:a16="http://schemas.microsoft.com/office/drawing/2014/main" id="{655FB956-0134-1F19-D0DF-B1C73CBD62FC}"/>
              </a:ext>
            </a:extLst>
          </p:cNvPr>
          <p:cNvSpPr>
            <a:spLocks noGrp="1"/>
          </p:cNvSpPr>
          <p:nvPr>
            <p:ph idx="1"/>
          </p:nvPr>
        </p:nvSpPr>
        <p:spPr/>
        <p:txBody>
          <a:bodyPr/>
          <a:lstStyle/>
          <a:p>
            <a:pPr marL="0" indent="0" algn="l" fontAlgn="base">
              <a:buNone/>
            </a:pPr>
            <a:r>
              <a:rPr lang="en-US" b="0" i="0" dirty="0">
                <a:solidFill>
                  <a:srgbClr val="3A5DAE"/>
                </a:solidFill>
                <a:effectLst/>
                <a:latin typeface="bitter"/>
              </a:rPr>
              <a:t>A mosaic of farmland, woodland &amp; water with 200 km of </a:t>
            </a:r>
            <a:r>
              <a:rPr lang="en-US" b="1" i="0" dirty="0">
                <a:solidFill>
                  <a:srgbClr val="3A5DAE"/>
                </a:solidFill>
                <a:effectLst/>
                <a:latin typeface="bitter"/>
              </a:rPr>
              <a:t>rivers, canals, reservoirs and over 60 lakes</a:t>
            </a:r>
          </a:p>
          <a:p>
            <a:pPr marL="0" indent="0" algn="l" fontAlgn="base">
              <a:buNone/>
            </a:pPr>
            <a:r>
              <a:rPr lang="en-US" b="0" i="0" dirty="0">
                <a:solidFill>
                  <a:srgbClr val="111111"/>
                </a:solidFill>
                <a:effectLst/>
                <a:latin typeface="open sans" panose="020B0606030504020204" pitchFamily="34" charset="0"/>
              </a:rPr>
              <a:t>The </a:t>
            </a:r>
            <a:r>
              <a:rPr lang="en-US" b="0" i="0" dirty="0" err="1">
                <a:solidFill>
                  <a:srgbClr val="111111"/>
                </a:solidFill>
                <a:effectLst/>
                <a:latin typeface="open sans" panose="020B0606030504020204" pitchFamily="34" charset="0"/>
              </a:rPr>
              <a:t>Colne</a:t>
            </a:r>
            <a:r>
              <a:rPr lang="en-US" b="0" i="0" dirty="0">
                <a:solidFill>
                  <a:srgbClr val="111111"/>
                </a:solidFill>
                <a:effectLst/>
                <a:latin typeface="open sans" panose="020B0606030504020204" pitchFamily="34" charset="0"/>
              </a:rPr>
              <a:t> Valley Regional Park, </a:t>
            </a:r>
            <a:r>
              <a:rPr lang="en-US" b="0" i="0" u="none" strike="noStrike" dirty="0">
                <a:solidFill>
                  <a:srgbClr val="395EAD"/>
                </a:solidFill>
                <a:effectLst/>
                <a:latin typeface="open sans" panose="020B0606030504020204" pitchFamily="34" charset="0"/>
                <a:hlinkClick r:id="rId3"/>
              </a:rPr>
              <a:t>formed in 1965</a:t>
            </a:r>
            <a:r>
              <a:rPr lang="en-US" b="0" i="0" dirty="0">
                <a:solidFill>
                  <a:srgbClr val="111111"/>
                </a:solidFill>
                <a:effectLst/>
                <a:latin typeface="open sans" panose="020B0606030504020204" pitchFamily="34" charset="0"/>
              </a:rPr>
              <a:t> , stretches from Rickmansworth in the north, to Staines and </a:t>
            </a:r>
            <a:r>
              <a:rPr lang="en-US" b="1" i="0" dirty="0">
                <a:solidFill>
                  <a:srgbClr val="111111"/>
                </a:solidFill>
                <a:effectLst/>
                <a:latin typeface="open sans" panose="020B0606030504020204" pitchFamily="34" charset="0"/>
              </a:rPr>
              <a:t>the Thames </a:t>
            </a:r>
            <a:r>
              <a:rPr lang="en-US" b="0" i="0" dirty="0">
                <a:solidFill>
                  <a:srgbClr val="111111"/>
                </a:solidFill>
                <a:effectLst/>
                <a:latin typeface="open sans" panose="020B0606030504020204" pitchFamily="34" charset="0"/>
              </a:rPr>
              <a:t>in the south, </a:t>
            </a:r>
            <a:r>
              <a:rPr lang="en-US" b="1" i="0" dirty="0">
                <a:solidFill>
                  <a:srgbClr val="111111"/>
                </a:solidFill>
                <a:effectLst/>
                <a:latin typeface="open sans" panose="020B0606030504020204" pitchFamily="34" charset="0"/>
              </a:rPr>
              <a:t>Uxbridge and Heathrow </a:t>
            </a:r>
            <a:r>
              <a:rPr lang="en-US" b="0" i="0" dirty="0">
                <a:solidFill>
                  <a:srgbClr val="111111"/>
                </a:solidFill>
                <a:effectLst/>
                <a:latin typeface="open sans" panose="020B0606030504020204" pitchFamily="34" charset="0"/>
              </a:rPr>
              <a:t>in the east, to Slough and Chalfont in the west. Covering 43 square miles the </a:t>
            </a:r>
            <a:r>
              <a:rPr lang="en-US" b="0" i="0" u="none" strike="noStrike" dirty="0">
                <a:solidFill>
                  <a:srgbClr val="395EAD"/>
                </a:solidFill>
                <a:effectLst/>
                <a:latin typeface="open sans" panose="020B0606030504020204" pitchFamily="34" charset="0"/>
                <a:hlinkClick r:id="rId4"/>
              </a:rPr>
              <a:t>landscape</a:t>
            </a:r>
            <a:r>
              <a:rPr lang="en-US" b="0" i="0" dirty="0">
                <a:solidFill>
                  <a:srgbClr val="111111"/>
                </a:solidFill>
                <a:effectLst/>
                <a:latin typeface="open sans" panose="020B0606030504020204" pitchFamily="34" charset="0"/>
              </a:rPr>
              <a:t> is a mix of bustling towns, green spaces and </a:t>
            </a:r>
            <a:r>
              <a:rPr lang="en-US" b="1" i="0" dirty="0">
                <a:solidFill>
                  <a:srgbClr val="111111"/>
                </a:solidFill>
                <a:effectLst/>
                <a:latin typeface="open sans" panose="020B0606030504020204" pitchFamily="34" charset="0"/>
              </a:rPr>
              <a:t>waterways </a:t>
            </a:r>
            <a:r>
              <a:rPr lang="en-US" b="0" i="0" dirty="0">
                <a:solidFill>
                  <a:srgbClr val="111111"/>
                </a:solidFill>
                <a:effectLst/>
                <a:latin typeface="open sans" panose="020B0606030504020204" pitchFamily="34" charset="0"/>
              </a:rPr>
              <a:t>which are the first taste of countryside immediately west of London.</a:t>
            </a:r>
          </a:p>
          <a:p>
            <a:pPr marL="0" indent="0">
              <a:buNone/>
            </a:pPr>
            <a:endParaRPr lang="en-GB" dirty="0"/>
          </a:p>
        </p:txBody>
      </p:sp>
    </p:spTree>
    <p:extLst>
      <p:ext uri="{BB962C8B-B14F-4D97-AF65-F5344CB8AC3E}">
        <p14:creationId xmlns:p14="http://schemas.microsoft.com/office/powerpoint/2010/main" val="2736756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F22B-26BD-BDA2-B674-8978CB622CA3}"/>
              </a:ext>
            </a:extLst>
          </p:cNvPr>
          <p:cNvSpPr>
            <a:spLocks noGrp="1"/>
          </p:cNvSpPr>
          <p:nvPr>
            <p:ph type="title"/>
          </p:nvPr>
        </p:nvSpPr>
        <p:spPr/>
        <p:txBody>
          <a:bodyPr/>
          <a:lstStyle/>
          <a:p>
            <a:r>
              <a:rPr lang="en-GB" b="1" dirty="0">
                <a:latin typeface="Calibri" panose="020F0502020204030204" pitchFamily="34" charset="0"/>
                <a:cs typeface="Calibri" panose="020F0502020204030204" pitchFamily="34" charset="0"/>
              </a:rPr>
              <a:t>CV links </a:t>
            </a:r>
          </a:p>
        </p:txBody>
      </p:sp>
      <p:sp>
        <p:nvSpPr>
          <p:cNvPr id="3" name="Content Placeholder 2">
            <a:extLst>
              <a:ext uri="{FF2B5EF4-FFF2-40B4-BE49-F238E27FC236}">
                <a16:creationId xmlns:a16="http://schemas.microsoft.com/office/drawing/2014/main" id="{9D7B9839-AFE4-96FD-2677-8C851A5A51A8}"/>
              </a:ext>
            </a:extLst>
          </p:cNvPr>
          <p:cNvSpPr>
            <a:spLocks noGrp="1"/>
          </p:cNvSpPr>
          <p:nvPr>
            <p:ph idx="1"/>
          </p:nvPr>
        </p:nvSpPr>
        <p:spPr/>
        <p:txBody>
          <a:bodyPr/>
          <a:lstStyle/>
          <a:p>
            <a:r>
              <a:rPr lang="en-GB" dirty="0">
                <a:hlinkClick r:id="rId2"/>
              </a:rPr>
              <a:t>https://www.colnevalleypark.org.uk/wp-content/uploads/2020/01/CVP-Visitor-Guide-2020.pdf</a:t>
            </a:r>
            <a:r>
              <a:rPr lang="en-GB" dirty="0"/>
              <a:t> </a:t>
            </a:r>
          </a:p>
          <a:p>
            <a:r>
              <a:rPr lang="en-GB" dirty="0">
                <a:hlinkClick r:id="rId3"/>
              </a:rPr>
              <a:t>https://www.colnevalleypark.org.uk/places-to-go/</a:t>
            </a:r>
            <a:r>
              <a:rPr lang="en-GB" dirty="0"/>
              <a:t> </a:t>
            </a:r>
          </a:p>
          <a:p>
            <a:r>
              <a:rPr lang="en-GB" dirty="0">
                <a:hlinkClick r:id="rId4"/>
              </a:rPr>
              <a:t>Gallery - Colne Valley (colnevalleypark.org.uk)</a:t>
            </a:r>
            <a:r>
              <a:rPr lang="en-GB" dirty="0"/>
              <a:t> – fabulous sets of photos on different aspects of the park and activities</a:t>
            </a:r>
          </a:p>
          <a:p>
            <a:endParaRPr lang="en-GB" dirty="0"/>
          </a:p>
          <a:p>
            <a:endParaRPr lang="en-GB" dirty="0"/>
          </a:p>
        </p:txBody>
      </p:sp>
    </p:spTree>
    <p:extLst>
      <p:ext uri="{BB962C8B-B14F-4D97-AF65-F5344CB8AC3E}">
        <p14:creationId xmlns:p14="http://schemas.microsoft.com/office/powerpoint/2010/main" val="4254459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Map&#10;&#10;Description automatically generated">
            <a:extLst>
              <a:ext uri="{FF2B5EF4-FFF2-40B4-BE49-F238E27FC236}">
                <a16:creationId xmlns:a16="http://schemas.microsoft.com/office/drawing/2014/main" id="{29630E82-4E3A-C1FF-C834-B16B9C3A8134}"/>
              </a:ext>
            </a:extLst>
          </p:cNvPr>
          <p:cNvPicPr>
            <a:picLocks noChangeAspect="1"/>
          </p:cNvPicPr>
          <p:nvPr/>
        </p:nvPicPr>
        <p:blipFill rotWithShape="1">
          <a:blip r:embed="rId2">
            <a:extLst>
              <a:ext uri="{28A0092B-C50C-407E-A947-70E740481C1C}">
                <a14:useLocalDpi xmlns:a14="http://schemas.microsoft.com/office/drawing/2010/main" val="0"/>
              </a:ext>
            </a:extLst>
          </a:blip>
          <a:srcRect t="29691" r="2" b="26956"/>
          <a:stretch/>
        </p:blipFill>
        <p:spPr>
          <a:xfrm>
            <a:off x="20" y="1282"/>
            <a:ext cx="12191980" cy="6856718"/>
          </a:xfrm>
          <a:prstGeom prst="rect">
            <a:avLst/>
          </a:prstGeom>
        </p:spPr>
      </p:pic>
    </p:spTree>
    <p:extLst>
      <p:ext uri="{BB962C8B-B14F-4D97-AF65-F5344CB8AC3E}">
        <p14:creationId xmlns:p14="http://schemas.microsoft.com/office/powerpoint/2010/main" val="4156318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Map&#10;&#10;Description automatically generated">
            <a:extLst>
              <a:ext uri="{FF2B5EF4-FFF2-40B4-BE49-F238E27FC236}">
                <a16:creationId xmlns:a16="http://schemas.microsoft.com/office/drawing/2014/main" id="{5C4841B1-B28E-9475-F6E2-9EEE8E2F26DE}"/>
              </a:ext>
            </a:extLst>
          </p:cNvPr>
          <p:cNvPicPr>
            <a:picLocks noChangeAspect="1"/>
          </p:cNvPicPr>
          <p:nvPr/>
        </p:nvPicPr>
        <p:blipFill rotWithShape="1">
          <a:blip r:embed="rId2">
            <a:extLst>
              <a:ext uri="{28A0092B-C50C-407E-A947-70E740481C1C}">
                <a14:useLocalDpi xmlns:a14="http://schemas.microsoft.com/office/drawing/2010/main" val="0"/>
              </a:ext>
            </a:extLst>
          </a:blip>
          <a:srcRect t="5948" r="2" b="14460"/>
          <a:stretch/>
        </p:blipFill>
        <p:spPr>
          <a:xfrm>
            <a:off x="20" y="10"/>
            <a:ext cx="6095980" cy="6857990"/>
          </a:xfrm>
          <a:prstGeom prst="rect">
            <a:avLst/>
          </a:prstGeom>
        </p:spPr>
      </p:pic>
      <p:pic>
        <p:nvPicPr>
          <p:cNvPr id="7" name="Picture 6" descr="Map&#10;&#10;Description automatically generated">
            <a:extLst>
              <a:ext uri="{FF2B5EF4-FFF2-40B4-BE49-F238E27FC236}">
                <a16:creationId xmlns:a16="http://schemas.microsoft.com/office/drawing/2014/main" id="{B3F5CC8C-12DB-60A1-D232-9BDBA0206D29}"/>
              </a:ext>
            </a:extLst>
          </p:cNvPr>
          <p:cNvPicPr>
            <a:picLocks noChangeAspect="1"/>
          </p:cNvPicPr>
          <p:nvPr/>
        </p:nvPicPr>
        <p:blipFill rotWithShape="1">
          <a:blip r:embed="rId3">
            <a:extLst>
              <a:ext uri="{28A0092B-C50C-407E-A947-70E740481C1C}">
                <a14:useLocalDpi xmlns:a14="http://schemas.microsoft.com/office/drawing/2010/main" val="0"/>
              </a:ext>
            </a:extLst>
          </a:blip>
          <a:srcRect t="17922" r="1" b="12329"/>
          <a:stretch/>
        </p:blipFill>
        <p:spPr>
          <a:xfrm>
            <a:off x="6096000" y="10"/>
            <a:ext cx="6096000" cy="6857990"/>
          </a:xfrm>
          <a:prstGeom prst="rect">
            <a:avLst/>
          </a:prstGeom>
        </p:spPr>
      </p:pic>
    </p:spTree>
    <p:extLst>
      <p:ext uri="{BB962C8B-B14F-4D97-AF65-F5344CB8AC3E}">
        <p14:creationId xmlns:p14="http://schemas.microsoft.com/office/powerpoint/2010/main" val="3687525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8B9577B-2BB6-2A1C-9FBB-50978E2EB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624" y="0"/>
            <a:ext cx="9716751" cy="6858000"/>
          </a:xfrm>
          <a:prstGeom prst="rect">
            <a:avLst/>
          </a:prstGeom>
        </p:spPr>
      </p:pic>
    </p:spTree>
    <p:extLst>
      <p:ext uri="{BB962C8B-B14F-4D97-AF65-F5344CB8AC3E}">
        <p14:creationId xmlns:p14="http://schemas.microsoft.com/office/powerpoint/2010/main" val="1881786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2B65-5462-1909-DFE1-B0F3EAF18124}"/>
              </a:ext>
            </a:extLst>
          </p:cNvPr>
          <p:cNvSpPr>
            <a:spLocks noGrp="1"/>
          </p:cNvSpPr>
          <p:nvPr>
            <p:ph type="title"/>
          </p:nvPr>
        </p:nvSpPr>
        <p:spPr/>
        <p:txBody>
          <a:bodyPr/>
          <a:lstStyle/>
          <a:p>
            <a:r>
              <a:rPr lang="en-GB" b="1" dirty="0"/>
              <a:t>Harmondsworth Moor</a:t>
            </a:r>
          </a:p>
        </p:txBody>
      </p:sp>
      <p:pic>
        <p:nvPicPr>
          <p:cNvPr id="5" name="Content Placeholder 4" descr="A bridge over a river&#10;&#10;Description automatically generated with low confidence">
            <a:extLst>
              <a:ext uri="{FF2B5EF4-FFF2-40B4-BE49-F238E27FC236}">
                <a16:creationId xmlns:a16="http://schemas.microsoft.com/office/drawing/2014/main" id="{7725979B-0416-7779-2C74-49C22A3FF7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5836" y="1825625"/>
            <a:ext cx="10360328" cy="4351338"/>
          </a:xfrm>
        </p:spPr>
      </p:pic>
    </p:spTree>
    <p:extLst>
      <p:ext uri="{BB962C8B-B14F-4D97-AF65-F5344CB8AC3E}">
        <p14:creationId xmlns:p14="http://schemas.microsoft.com/office/powerpoint/2010/main" val="433929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15195852-F58A-C0DA-A2DB-CA9D0BDF29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15" r="270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773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E10F91-5DFB-6281-482E-5A68F5FF5A3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spcBef>
                <a:spcPct val="0"/>
              </a:spcBef>
            </a:pPr>
            <a:r>
              <a:rPr lang="en-US" sz="5400" b="1" dirty="0">
                <a:solidFill>
                  <a:schemeClr val="tx1"/>
                </a:solidFill>
                <a:latin typeface="+mn-lt"/>
                <a:ea typeface="+mj-ea"/>
                <a:cs typeface="+mj-cs"/>
              </a:rPr>
              <a:t>Water on the moor</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55CB040-C2A2-8509-7053-3EDFC3B5BDA3}"/>
              </a:ext>
            </a:extLst>
          </p:cNvPr>
          <p:cNvSpPr>
            <a:spLocks noGrp="1"/>
          </p:cNvSpPr>
          <p:nvPr>
            <p:ph idx="1"/>
          </p:nvPr>
        </p:nvSpPr>
        <p:spPr>
          <a:xfrm>
            <a:off x="640080" y="2872899"/>
            <a:ext cx="4243589" cy="3320668"/>
          </a:xfrm>
        </p:spPr>
        <p:txBody>
          <a:bodyPr vert="horz" lIns="91440" tIns="45720" rIns="91440" bIns="45720" rtlCol="0">
            <a:noAutofit/>
          </a:bodyPr>
          <a:lstStyle/>
          <a:p>
            <a:pPr marL="0" indent="0">
              <a:buNone/>
            </a:pPr>
            <a:r>
              <a:rPr lang="en-US" sz="2400" dirty="0">
                <a:solidFill>
                  <a:schemeClr val="tx1"/>
                </a:solidFill>
                <a:latin typeface="+mn-lt"/>
                <a:ea typeface="+mn-ea"/>
                <a:cs typeface="+mn-cs"/>
              </a:rPr>
              <a:t>Flowing across Harmondsworth Moor are at least 3 watercourses – the River </a:t>
            </a:r>
            <a:r>
              <a:rPr lang="en-US" sz="2400" dirty="0" err="1">
                <a:solidFill>
                  <a:schemeClr val="tx1"/>
                </a:solidFill>
                <a:latin typeface="+mn-lt"/>
                <a:ea typeface="+mn-ea"/>
                <a:cs typeface="+mn-cs"/>
              </a:rPr>
              <a:t>Colne</a:t>
            </a:r>
            <a:r>
              <a:rPr lang="en-US" sz="2400" dirty="0">
                <a:solidFill>
                  <a:schemeClr val="tx1"/>
                </a:solidFill>
                <a:latin typeface="+mn-lt"/>
                <a:ea typeface="+mn-ea"/>
                <a:cs typeface="+mn-cs"/>
              </a:rPr>
              <a:t>, the </a:t>
            </a:r>
            <a:r>
              <a:rPr lang="en-US" sz="2400" dirty="0" err="1">
                <a:solidFill>
                  <a:schemeClr val="tx1"/>
                </a:solidFill>
                <a:latin typeface="+mn-lt"/>
                <a:ea typeface="+mn-ea"/>
                <a:cs typeface="+mn-cs"/>
              </a:rPr>
              <a:t>Wraysbury</a:t>
            </a:r>
            <a:r>
              <a:rPr lang="en-US" sz="2400" dirty="0">
                <a:solidFill>
                  <a:schemeClr val="tx1"/>
                </a:solidFill>
                <a:latin typeface="+mn-lt"/>
                <a:ea typeface="+mn-ea"/>
                <a:cs typeface="+mn-cs"/>
              </a:rPr>
              <a:t> and the Duke of Northumberland’s river. Add to these, the Grand Union Canal together with the lakes created by gravel extraction and you have lots of ways to compare and contrast the watery aspects of this ‘place’.</a:t>
            </a:r>
          </a:p>
        </p:txBody>
      </p:sp>
      <p:pic>
        <p:nvPicPr>
          <p:cNvPr id="7" name="Content Placeholder 5" descr="A swan swimming in a river&#10;&#10;Description automatically generated with low confidence">
            <a:extLst>
              <a:ext uri="{FF2B5EF4-FFF2-40B4-BE49-F238E27FC236}">
                <a16:creationId xmlns:a16="http://schemas.microsoft.com/office/drawing/2014/main" id="{D4AFAA0C-7951-9110-11A8-4883DE1B77B9}"/>
              </a:ext>
            </a:extLst>
          </p:cNvPr>
          <p:cNvPicPr>
            <a:picLocks noGrp="1" noChangeAspect="1"/>
          </p:cNvPicPr>
          <p:nvPr>
            <p:ph idx="2"/>
          </p:nvPr>
        </p:nvPicPr>
        <p:blipFill rotWithShape="1">
          <a:blip r:embed="rId2">
            <a:extLst>
              <a:ext uri="{28A0092B-C50C-407E-A947-70E740481C1C}">
                <a14:useLocalDpi xmlns:a14="http://schemas.microsoft.com/office/drawing/2010/main" val="0"/>
              </a:ext>
            </a:extLst>
          </a:blip>
          <a:srcRect t="1559" r="-1" b="2366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74022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body of water with trees around it&#10;&#10;Description automatically generated">
            <a:extLst>
              <a:ext uri="{FF2B5EF4-FFF2-40B4-BE49-F238E27FC236}">
                <a16:creationId xmlns:a16="http://schemas.microsoft.com/office/drawing/2014/main" id="{C6910BEC-1DB8-7995-8B81-3BAECE29E648}"/>
              </a:ext>
            </a:extLst>
          </p:cNvPr>
          <p:cNvPicPr>
            <a:picLocks noGrp="1" noChangeAspect="1"/>
          </p:cNvPicPr>
          <p:nvPr>
            <p:ph idx="2"/>
          </p:nvPr>
        </p:nvPicPr>
        <p:blipFill rotWithShape="1">
          <a:blip r:embed="rId2">
            <a:extLst>
              <a:ext uri="{28A0092B-C50C-407E-A947-70E740481C1C}">
                <a14:useLocalDpi xmlns:a14="http://schemas.microsoft.com/office/drawing/2010/main" val="0"/>
              </a:ext>
            </a:extLst>
          </a:blip>
          <a:srcRect l="6135"/>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6" name="Content Placeholder 5" descr="A bench overlooking a lake&#10;&#10;Description automatically generated with low confidence">
            <a:extLst>
              <a:ext uri="{FF2B5EF4-FFF2-40B4-BE49-F238E27FC236}">
                <a16:creationId xmlns:a16="http://schemas.microsoft.com/office/drawing/2014/main" id="{4BADDAF7-6596-CC4B-E679-88B36778FB95}"/>
              </a:ext>
            </a:extLst>
          </p:cNvPr>
          <p:cNvPicPr>
            <a:picLocks noChangeAspect="1"/>
          </p:cNvPicPr>
          <p:nvPr/>
        </p:nvPicPr>
        <p:blipFill rotWithShape="1">
          <a:blip r:embed="rId3">
            <a:extLst>
              <a:ext uri="{28A0092B-C50C-407E-A947-70E740481C1C}">
                <a14:useLocalDpi xmlns:a14="http://schemas.microsoft.com/office/drawing/2010/main" val="0"/>
              </a:ext>
            </a:extLst>
          </a:blip>
          <a:srcRect l="3445"/>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2" name="Title 1">
            <a:extLst>
              <a:ext uri="{FF2B5EF4-FFF2-40B4-BE49-F238E27FC236}">
                <a16:creationId xmlns:a16="http://schemas.microsoft.com/office/drawing/2014/main" id="{5381A601-C03A-FB18-4F4C-3A1E859E2F2A}"/>
              </a:ext>
            </a:extLst>
          </p:cNvPr>
          <p:cNvSpPr>
            <a:spLocks noGrp="1"/>
          </p:cNvSpPr>
          <p:nvPr>
            <p:ph type="title"/>
          </p:nvPr>
        </p:nvSpPr>
        <p:spPr>
          <a:xfrm>
            <a:off x="448056" y="681038"/>
            <a:ext cx="2804504" cy="1325563"/>
          </a:xfrm>
        </p:spPr>
        <p:txBody>
          <a:bodyPr vert="horz" lIns="91440" tIns="45720" rIns="91440" bIns="45720" rtlCol="0" anchor="ctr">
            <a:normAutofit/>
          </a:bodyPr>
          <a:lstStyle/>
          <a:p>
            <a:pPr>
              <a:spcBef>
                <a:spcPct val="0"/>
              </a:spcBef>
            </a:pPr>
            <a:r>
              <a:rPr lang="en-US" sz="2800" b="1" kern="1200" dirty="0">
                <a:solidFill>
                  <a:schemeClr val="tx1"/>
                </a:solidFill>
                <a:latin typeface="+mn-lt"/>
                <a:ea typeface="+mj-ea"/>
                <a:cs typeface="+mj-cs"/>
              </a:rPr>
              <a:t>There are 70 lakes in the </a:t>
            </a:r>
            <a:r>
              <a:rPr lang="en-US" sz="2800" b="1" kern="1200" dirty="0" err="1">
                <a:solidFill>
                  <a:schemeClr val="tx1"/>
                </a:solidFill>
                <a:latin typeface="+mn-lt"/>
                <a:ea typeface="+mj-ea"/>
                <a:cs typeface="+mj-cs"/>
              </a:rPr>
              <a:t>Colne</a:t>
            </a:r>
            <a:r>
              <a:rPr lang="en-US" sz="2800" b="1" kern="1200" dirty="0">
                <a:solidFill>
                  <a:schemeClr val="tx1"/>
                </a:solidFill>
                <a:latin typeface="+mn-lt"/>
                <a:ea typeface="+mj-ea"/>
                <a:cs typeface="+mj-cs"/>
              </a:rPr>
              <a:t> Valley Park</a:t>
            </a:r>
          </a:p>
        </p:txBody>
      </p:sp>
      <p:sp>
        <p:nvSpPr>
          <p:cNvPr id="12" name="Content Placeholder 11">
            <a:extLst>
              <a:ext uri="{FF2B5EF4-FFF2-40B4-BE49-F238E27FC236}">
                <a16:creationId xmlns:a16="http://schemas.microsoft.com/office/drawing/2014/main" id="{477E2C61-FF72-E794-36F7-628FE4460296}"/>
              </a:ext>
            </a:extLst>
          </p:cNvPr>
          <p:cNvSpPr>
            <a:spLocks noGrp="1"/>
          </p:cNvSpPr>
          <p:nvPr>
            <p:ph idx="1"/>
          </p:nvPr>
        </p:nvSpPr>
        <p:spPr>
          <a:xfrm>
            <a:off x="448056" y="2258171"/>
            <a:ext cx="2804504" cy="3918792"/>
          </a:xfrm>
        </p:spPr>
        <p:txBody>
          <a:bodyPr vert="horz" lIns="91440" tIns="45720" rIns="91440" bIns="45720" rtlCol="0">
            <a:noAutofit/>
          </a:bodyPr>
          <a:lstStyle/>
          <a:p>
            <a:pPr>
              <a:buFont typeface="Arial" panose="020B0604020202020204" pitchFamily="34" charset="0"/>
              <a:buChar char="•"/>
            </a:pPr>
            <a:r>
              <a:rPr lang="en-US" sz="2400" dirty="0">
                <a:solidFill>
                  <a:schemeClr val="tx1"/>
                </a:solidFill>
                <a:latin typeface="+mn-lt"/>
                <a:ea typeface="+mn-ea"/>
                <a:cs typeface="+mn-cs"/>
              </a:rPr>
              <a:t>How are lakes different to rivers?</a:t>
            </a:r>
          </a:p>
          <a:p>
            <a:pPr>
              <a:buFont typeface="Arial" panose="020B0604020202020204" pitchFamily="34" charset="0"/>
              <a:buChar char="•"/>
            </a:pPr>
            <a:r>
              <a:rPr lang="en-US" sz="2400" dirty="0">
                <a:solidFill>
                  <a:schemeClr val="tx1"/>
                </a:solidFill>
                <a:latin typeface="+mn-lt"/>
                <a:ea typeface="+mn-ea"/>
                <a:cs typeface="+mn-cs"/>
              </a:rPr>
              <a:t>How are they the same (or similar)?</a:t>
            </a:r>
          </a:p>
          <a:p>
            <a:pPr>
              <a:buFont typeface="Arial" panose="020B0604020202020204" pitchFamily="34" charset="0"/>
              <a:buChar char="•"/>
            </a:pPr>
            <a:r>
              <a:rPr lang="en-US" sz="2400" dirty="0">
                <a:solidFill>
                  <a:schemeClr val="tx1"/>
                </a:solidFill>
                <a:latin typeface="+mn-lt"/>
                <a:ea typeface="+mn-ea"/>
                <a:cs typeface="+mn-cs"/>
              </a:rPr>
              <a:t>How have they been formed?</a:t>
            </a:r>
          </a:p>
          <a:p>
            <a:pPr>
              <a:buFont typeface="Arial" panose="020B0604020202020204" pitchFamily="34" charset="0"/>
              <a:buChar char="•"/>
            </a:pPr>
            <a:r>
              <a:rPr lang="en-US" sz="2400" dirty="0">
                <a:solidFill>
                  <a:schemeClr val="tx1"/>
                </a:solidFill>
                <a:latin typeface="+mn-lt"/>
                <a:ea typeface="+mn-ea"/>
                <a:cs typeface="+mn-cs"/>
              </a:rPr>
              <a:t>There are also reservoirs – why are they so important? What is their function?</a:t>
            </a:r>
          </a:p>
        </p:txBody>
      </p:sp>
    </p:spTree>
    <p:extLst>
      <p:ext uri="{BB962C8B-B14F-4D97-AF65-F5344CB8AC3E}">
        <p14:creationId xmlns:p14="http://schemas.microsoft.com/office/powerpoint/2010/main" val="519364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ath next to a body of water with grass and trees on the side&#10;&#10;Description automatically generated with medium confidence">
            <a:extLst>
              <a:ext uri="{FF2B5EF4-FFF2-40B4-BE49-F238E27FC236}">
                <a16:creationId xmlns:a16="http://schemas.microsoft.com/office/drawing/2014/main" id="{8B41752F-6055-82E1-412C-F1E1D9B9CB61}"/>
              </a:ext>
            </a:extLst>
          </p:cNvPr>
          <p:cNvPicPr>
            <a:picLocks noChangeAspect="1"/>
          </p:cNvPicPr>
          <p:nvPr/>
        </p:nvPicPr>
        <p:blipFill rotWithShape="1">
          <a:blip r:embed="rId2">
            <a:extLst>
              <a:ext uri="{28A0092B-C50C-407E-A947-70E740481C1C}">
                <a14:useLocalDpi xmlns:a14="http://schemas.microsoft.com/office/drawing/2010/main" val="0"/>
              </a:ext>
            </a:extLst>
          </a:blip>
          <a:srcRect r="6135"/>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10" name="Content Placeholder 9" descr="A picture containing tree, outdoor, wood&#10;&#10;Description automatically generated">
            <a:extLst>
              <a:ext uri="{FF2B5EF4-FFF2-40B4-BE49-F238E27FC236}">
                <a16:creationId xmlns:a16="http://schemas.microsoft.com/office/drawing/2014/main" id="{8D800F64-E29C-2149-5AE4-B9EAB6BF9D3D}"/>
              </a:ext>
            </a:extLst>
          </p:cNvPr>
          <p:cNvPicPr>
            <a:picLocks noGrp="1" noChangeAspect="1"/>
          </p:cNvPicPr>
          <p:nvPr>
            <p:ph idx="2"/>
          </p:nvPr>
        </p:nvPicPr>
        <p:blipFill rotWithShape="1">
          <a:blip r:embed="rId3">
            <a:extLst>
              <a:ext uri="{28A0092B-C50C-407E-A947-70E740481C1C}">
                <a14:useLocalDpi xmlns:a14="http://schemas.microsoft.com/office/drawing/2010/main" val="0"/>
              </a:ext>
            </a:extLst>
          </a:blip>
          <a:srcRect r="3445"/>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9" name="Freeform: Shape 18">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231F68-1F9C-9C52-A518-A4A93F85DAE0}"/>
              </a:ext>
            </a:extLst>
          </p:cNvPr>
          <p:cNvSpPr>
            <a:spLocks noGrp="1"/>
          </p:cNvSpPr>
          <p:nvPr>
            <p:ph type="title"/>
          </p:nvPr>
        </p:nvSpPr>
        <p:spPr>
          <a:xfrm>
            <a:off x="448056" y="681038"/>
            <a:ext cx="2804504" cy="1325563"/>
          </a:xfrm>
        </p:spPr>
        <p:txBody>
          <a:bodyPr vert="horz" lIns="91440" tIns="45720" rIns="91440" bIns="45720" rtlCol="0" anchor="ctr">
            <a:normAutofit/>
          </a:bodyPr>
          <a:lstStyle/>
          <a:p>
            <a:pPr>
              <a:spcBef>
                <a:spcPct val="0"/>
              </a:spcBef>
            </a:pPr>
            <a:r>
              <a:rPr lang="en-US" sz="2800" b="1" kern="1200" dirty="0">
                <a:solidFill>
                  <a:schemeClr val="tx1"/>
                </a:solidFill>
                <a:latin typeface="+mn-lt"/>
                <a:ea typeface="+mj-ea"/>
                <a:cs typeface="+mj-cs"/>
              </a:rPr>
              <a:t>Grand Union Canal</a:t>
            </a:r>
          </a:p>
        </p:txBody>
      </p:sp>
      <p:sp>
        <p:nvSpPr>
          <p:cNvPr id="23" name="Rectangle 22">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13">
            <a:extLst>
              <a:ext uri="{FF2B5EF4-FFF2-40B4-BE49-F238E27FC236}">
                <a16:creationId xmlns:a16="http://schemas.microsoft.com/office/drawing/2014/main" id="{3FC9BBF2-9D3E-31D3-453E-EC81BC8AD8FF}"/>
              </a:ext>
            </a:extLst>
          </p:cNvPr>
          <p:cNvSpPr>
            <a:spLocks noGrp="1"/>
          </p:cNvSpPr>
          <p:nvPr>
            <p:ph idx="1"/>
          </p:nvPr>
        </p:nvSpPr>
        <p:spPr>
          <a:xfrm>
            <a:off x="448056" y="2258171"/>
            <a:ext cx="2804504" cy="3918792"/>
          </a:xfrm>
        </p:spPr>
        <p:txBody>
          <a:bodyPr vert="horz" lIns="91440" tIns="45720" rIns="91440" bIns="45720" rtlCol="0">
            <a:normAutofit/>
          </a:bodyPr>
          <a:lstStyle/>
          <a:p>
            <a:pPr>
              <a:buFont typeface="Arial" panose="020B0604020202020204" pitchFamily="34" charset="0"/>
              <a:buChar char="•"/>
            </a:pPr>
            <a:r>
              <a:rPr lang="en-US" dirty="0">
                <a:solidFill>
                  <a:schemeClr val="tx1"/>
                </a:solidFill>
                <a:latin typeface="+mn-lt"/>
                <a:ea typeface="+mn-ea"/>
                <a:cs typeface="+mn-cs"/>
              </a:rPr>
              <a:t>What tells you this is not a river? (similarity &amp; difference)</a:t>
            </a:r>
          </a:p>
          <a:p>
            <a:pPr>
              <a:buFont typeface="Arial" panose="020B0604020202020204" pitchFamily="34" charset="0"/>
              <a:buChar char="•"/>
            </a:pPr>
            <a:r>
              <a:rPr lang="en-US" dirty="0">
                <a:solidFill>
                  <a:schemeClr val="tx1"/>
                </a:solidFill>
                <a:latin typeface="+mn-lt"/>
                <a:ea typeface="+mn-ea"/>
                <a:cs typeface="+mn-cs"/>
              </a:rPr>
              <a:t>What specialist vocabulary would you point up?</a:t>
            </a:r>
          </a:p>
        </p:txBody>
      </p:sp>
    </p:spTree>
    <p:extLst>
      <p:ext uri="{BB962C8B-B14F-4D97-AF65-F5344CB8AC3E}">
        <p14:creationId xmlns:p14="http://schemas.microsoft.com/office/powerpoint/2010/main" val="2749971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DC6939B-5735-5EE0-AD1F-5DAAC2F2C8A1}"/>
              </a:ext>
            </a:extLst>
          </p:cNvPr>
          <p:cNvSpPr>
            <a:spLocks noGrp="1" noChangeArrowheads="1"/>
          </p:cNvSpPr>
          <p:nvPr>
            <p:ph type="title"/>
          </p:nvPr>
        </p:nvSpPr>
        <p:spPr/>
        <p:txBody>
          <a:bodyPr/>
          <a:lstStyle/>
          <a:p>
            <a:pPr eaLnBrk="1" hangingPunct="1"/>
            <a:r>
              <a:rPr lang="en-GB" altLang="en-US" b="1">
                <a:latin typeface="Calibri" panose="020F0502020204030204" pitchFamily="34" charset="0"/>
                <a:cs typeface="Calibri" panose="020F0502020204030204" pitchFamily="34" charset="0"/>
              </a:rPr>
              <a:t>… and given that ….</a:t>
            </a:r>
          </a:p>
        </p:txBody>
      </p:sp>
      <p:sp>
        <p:nvSpPr>
          <p:cNvPr id="3" name="Content Placeholder 2">
            <a:extLst>
              <a:ext uri="{FF2B5EF4-FFF2-40B4-BE49-F238E27FC236}">
                <a16:creationId xmlns:a16="http://schemas.microsoft.com/office/drawing/2014/main" id="{1F4DA8F4-81C0-3BDD-41E9-783E5559407B}"/>
              </a:ext>
            </a:extLst>
          </p:cNvPr>
          <p:cNvSpPr txBox="1">
            <a:spLocks noGrp="1"/>
          </p:cNvSpPr>
          <p:nvPr>
            <p:ph idx="1"/>
          </p:nvPr>
        </p:nvSpPr>
        <p:spPr/>
        <p:txBody>
          <a:bodyPr rtlCol="0">
            <a:normAutofit/>
          </a:bodyPr>
          <a:lstStyle/>
          <a:p>
            <a:pPr eaLnBrk="1" fontAlgn="auto" hangingPunct="1">
              <a:spcAft>
                <a:spcPts val="0"/>
              </a:spcAft>
              <a:defRPr/>
            </a:pPr>
            <a:r>
              <a:rPr lang="en-GB" sz="3200" dirty="0"/>
              <a:t>Ofsted is alive and well – and has survived the pandemic – so the emphasis is (happily) still on delivering the whole curriculum.</a:t>
            </a:r>
          </a:p>
          <a:p>
            <a:pPr eaLnBrk="1" fontAlgn="auto" hangingPunct="1">
              <a:spcAft>
                <a:spcPts val="0"/>
              </a:spcAft>
              <a:defRPr/>
            </a:pPr>
            <a:r>
              <a:rPr lang="en-GB" sz="3200" dirty="0"/>
              <a:t>The 2+ years of covid will have meant that individual children and groups of children have had very variable access to the humanities and practical fieldwork.</a:t>
            </a:r>
          </a:p>
          <a:p>
            <a:pPr marL="0" indent="0" eaLnBrk="1" fontAlgn="auto" hangingPunct="1">
              <a:spcAft>
                <a:spcPts val="0"/>
              </a:spcAft>
              <a:buFont typeface="Arial" panose="020B0604020202020204" pitchFamily="34" charset="0"/>
              <a:buNone/>
              <a:defRPr/>
            </a:pPr>
            <a:r>
              <a:rPr lang="en-GB" sz="3200" b="1" dirty="0"/>
              <a:t>What challenges face you in your role…. </a:t>
            </a:r>
            <a:r>
              <a:rPr lang="en-GB" sz="3200" i="1" dirty="0">
                <a:highlight>
                  <a:srgbClr val="FFFF00"/>
                </a:highlight>
              </a:rPr>
              <a:t>See slide 7</a:t>
            </a: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4" name="Rectangle 3093">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77347-75A2-A8C6-A79F-974A1AC736ED}"/>
              </a:ext>
            </a:extLst>
          </p:cNvPr>
          <p:cNvSpPr>
            <a:spLocks noGrp="1"/>
          </p:cNvSpPr>
          <p:nvPr>
            <p:ph type="title"/>
          </p:nvPr>
        </p:nvSpPr>
        <p:spPr>
          <a:xfrm>
            <a:off x="457201" y="412454"/>
            <a:ext cx="2381250" cy="2101850"/>
          </a:xfrm>
        </p:spPr>
        <p:txBody>
          <a:bodyPr vert="horz" lIns="91440" tIns="45720" rIns="91440" bIns="45720" rtlCol="0" anchor="ctr">
            <a:normAutofit/>
          </a:bodyPr>
          <a:lstStyle/>
          <a:p>
            <a:pPr>
              <a:spcBef>
                <a:spcPct val="0"/>
              </a:spcBef>
            </a:pPr>
            <a:r>
              <a:rPr lang="en-US" sz="2800" b="1" kern="1200" dirty="0">
                <a:solidFill>
                  <a:schemeClr val="tx1"/>
                </a:solidFill>
                <a:latin typeface="+mn-lt"/>
                <a:ea typeface="+mj-ea"/>
                <a:cs typeface="+mj-cs"/>
              </a:rPr>
              <a:t>Hooks and Potential studies </a:t>
            </a:r>
          </a:p>
        </p:txBody>
      </p:sp>
      <p:sp>
        <p:nvSpPr>
          <p:cNvPr id="3096" name="Rectangle 3095">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98" name="Rectangle 3097">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8" name="Content Placeholder 3077">
            <a:extLst>
              <a:ext uri="{FF2B5EF4-FFF2-40B4-BE49-F238E27FC236}">
                <a16:creationId xmlns:a16="http://schemas.microsoft.com/office/drawing/2014/main" id="{1CD40B9B-EFDD-7E2C-ACA0-944E1B66042A}"/>
              </a:ext>
            </a:extLst>
          </p:cNvPr>
          <p:cNvSpPr>
            <a:spLocks noGrp="1"/>
          </p:cNvSpPr>
          <p:nvPr>
            <p:ph idx="1"/>
          </p:nvPr>
        </p:nvSpPr>
        <p:spPr>
          <a:xfrm>
            <a:off x="3157538" y="412454"/>
            <a:ext cx="3243262" cy="2101850"/>
          </a:xfrm>
        </p:spPr>
        <p:txBody>
          <a:bodyPr vert="horz" lIns="91440" tIns="45720" rIns="91440" bIns="45720" rtlCol="0" anchor="ctr">
            <a:normAutofit/>
          </a:bodyPr>
          <a:lstStyle/>
          <a:p>
            <a:pPr>
              <a:buFont typeface="Arial" panose="020B0604020202020204" pitchFamily="34" charset="0"/>
              <a:buChar char="•"/>
            </a:pPr>
            <a:r>
              <a:rPr lang="en-US" sz="2000" dirty="0">
                <a:solidFill>
                  <a:schemeClr val="tx1"/>
                </a:solidFill>
                <a:latin typeface="+mn-lt"/>
                <a:ea typeface="+mn-ea"/>
                <a:cs typeface="+mn-cs"/>
              </a:rPr>
              <a:t>What questions arise from these photos?</a:t>
            </a:r>
          </a:p>
          <a:p>
            <a:pPr>
              <a:buFont typeface="Arial" panose="020B0604020202020204" pitchFamily="34" charset="0"/>
              <a:buChar char="•"/>
            </a:pPr>
            <a:r>
              <a:rPr lang="en-US" sz="2000" dirty="0">
                <a:solidFill>
                  <a:schemeClr val="tx1"/>
                </a:solidFill>
                <a:latin typeface="+mn-lt"/>
                <a:ea typeface="+mn-ea"/>
                <a:cs typeface="+mn-cs"/>
              </a:rPr>
              <a:t>Where might an </a:t>
            </a:r>
            <a:r>
              <a:rPr lang="en-US" sz="2000" b="1" dirty="0">
                <a:solidFill>
                  <a:schemeClr val="tx1"/>
                </a:solidFill>
                <a:latin typeface="+mn-lt"/>
                <a:ea typeface="+mn-ea"/>
                <a:cs typeface="+mn-cs"/>
              </a:rPr>
              <a:t>enquiry</a:t>
            </a:r>
            <a:r>
              <a:rPr lang="en-US" sz="2000" dirty="0">
                <a:solidFill>
                  <a:schemeClr val="tx1"/>
                </a:solidFill>
                <a:latin typeface="+mn-lt"/>
                <a:ea typeface="+mn-ea"/>
                <a:cs typeface="+mn-cs"/>
              </a:rPr>
              <a:t> take you?</a:t>
            </a:r>
          </a:p>
          <a:p>
            <a:pPr>
              <a:buFont typeface="Arial" panose="020B0604020202020204" pitchFamily="34" charset="0"/>
              <a:buChar char="•"/>
            </a:pPr>
            <a:r>
              <a:rPr lang="en-US" sz="2000" dirty="0">
                <a:solidFill>
                  <a:schemeClr val="tx1"/>
                </a:solidFill>
                <a:latin typeface="+mn-lt"/>
                <a:ea typeface="+mn-ea"/>
                <a:cs typeface="+mn-cs"/>
              </a:rPr>
              <a:t>What foci of study may follow?</a:t>
            </a:r>
          </a:p>
          <a:p>
            <a:pPr>
              <a:buFont typeface="Arial" panose="020B0604020202020204" pitchFamily="34" charset="0"/>
              <a:buChar char="•"/>
            </a:pPr>
            <a:endParaRPr lang="en-US" sz="1700" dirty="0">
              <a:solidFill>
                <a:schemeClr val="tx1"/>
              </a:solidFill>
              <a:latin typeface="+mn-lt"/>
              <a:ea typeface="+mn-ea"/>
              <a:cs typeface="+mn-cs"/>
            </a:endParaRPr>
          </a:p>
        </p:txBody>
      </p:sp>
      <p:pic>
        <p:nvPicPr>
          <p:cNvPr id="3074" name="Picture 2" descr="Photo">
            <a:extLst>
              <a:ext uri="{FF2B5EF4-FFF2-40B4-BE49-F238E27FC236}">
                <a16:creationId xmlns:a16="http://schemas.microsoft.com/office/drawing/2014/main" id="{537713AC-E506-6218-9888-FA9B0958C700}"/>
              </a:ext>
            </a:extLst>
          </p:cNvPr>
          <p:cNvPicPr>
            <a:picLocks noGrp="1" noChangeAspect="1" noChangeArrowheads="1"/>
          </p:cNvPicPr>
          <p:nvPr>
            <p:ph idx="2"/>
          </p:nvPr>
        </p:nvPicPr>
        <p:blipFill rotWithShape="1">
          <a:blip r:embed="rId2">
            <a:extLst>
              <a:ext uri="{28A0092B-C50C-407E-A947-70E740481C1C}">
                <a14:useLocalDpi xmlns:a14="http://schemas.microsoft.com/office/drawing/2010/main" val="0"/>
              </a:ext>
            </a:extLst>
          </a:blip>
          <a:srcRect t="169" b="18625"/>
          <a:stretch/>
        </p:blipFill>
        <p:spPr bwMode="auto">
          <a:xfrm>
            <a:off x="20" y="2959630"/>
            <a:ext cx="6400781" cy="389837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picture containing outdoor, nature, water&#10;&#10;Description automatically generated">
            <a:extLst>
              <a:ext uri="{FF2B5EF4-FFF2-40B4-BE49-F238E27FC236}">
                <a16:creationId xmlns:a16="http://schemas.microsoft.com/office/drawing/2014/main" id="{B8FA57BB-ABD3-74B0-259D-16D0090CC7CF}"/>
              </a:ext>
            </a:extLst>
          </p:cNvPr>
          <p:cNvPicPr>
            <a:picLocks noChangeAspect="1"/>
          </p:cNvPicPr>
          <p:nvPr/>
        </p:nvPicPr>
        <p:blipFill rotWithShape="1">
          <a:blip r:embed="rId3">
            <a:extLst>
              <a:ext uri="{28A0092B-C50C-407E-A947-70E740481C1C}">
                <a14:useLocalDpi xmlns:a14="http://schemas.microsoft.com/office/drawing/2010/main" val="0"/>
              </a:ext>
            </a:extLst>
          </a:blip>
          <a:srcRect b="8163"/>
          <a:stretch/>
        </p:blipFill>
        <p:spPr>
          <a:xfrm>
            <a:off x="6591299" y="1"/>
            <a:ext cx="5600701" cy="6857999"/>
          </a:xfrm>
          <a:prstGeom prst="rect">
            <a:avLst/>
          </a:prstGeom>
        </p:spPr>
      </p:pic>
    </p:spTree>
    <p:extLst>
      <p:ext uri="{BB962C8B-B14F-4D97-AF65-F5344CB8AC3E}">
        <p14:creationId xmlns:p14="http://schemas.microsoft.com/office/powerpoint/2010/main" val="1481741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bird in a nest in a tree&#10;&#10;Description automatically generated with low confidence">
            <a:extLst>
              <a:ext uri="{FF2B5EF4-FFF2-40B4-BE49-F238E27FC236}">
                <a16:creationId xmlns:a16="http://schemas.microsoft.com/office/drawing/2014/main" id="{BC8DE70D-E8C2-EF8D-21B8-3B802DE66F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6025" y="2384425"/>
            <a:ext cx="4845050" cy="3616325"/>
          </a:xfrm>
        </p:spPr>
      </p:pic>
      <p:pic>
        <p:nvPicPr>
          <p:cNvPr id="8" name="Content Placeholder 7" descr="A picture containing tree, outdoor, grass, plant&#10;&#10;Description automatically generated">
            <a:extLst>
              <a:ext uri="{FF2B5EF4-FFF2-40B4-BE49-F238E27FC236}">
                <a16:creationId xmlns:a16="http://schemas.microsoft.com/office/drawing/2014/main" id="{FE2A9A88-40AB-C066-64C9-40C3EEABE32C}"/>
              </a:ext>
            </a:extLst>
          </p:cNvPr>
          <p:cNvPicPr>
            <a:picLocks noGrp="1" noChangeAspect="1"/>
          </p:cNvPicPr>
          <p:nvPr>
            <p:ph idx="2"/>
          </p:nvPr>
        </p:nvPicPr>
        <p:blipFill>
          <a:blip r:embed="rId3">
            <a:extLst>
              <a:ext uri="{28A0092B-C50C-407E-A947-70E740481C1C}">
                <a14:useLocalDpi xmlns:a14="http://schemas.microsoft.com/office/drawing/2010/main" val="0"/>
              </a:ext>
            </a:extLst>
          </a:blip>
          <a:stretch>
            <a:fillRect/>
          </a:stretch>
        </p:blipFill>
        <p:spPr>
          <a:xfrm>
            <a:off x="6127750" y="2384425"/>
            <a:ext cx="4845050" cy="3616325"/>
          </a:xfrm>
        </p:spPr>
      </p:pic>
      <p:sp>
        <p:nvSpPr>
          <p:cNvPr id="2" name="Title 1">
            <a:extLst>
              <a:ext uri="{FF2B5EF4-FFF2-40B4-BE49-F238E27FC236}">
                <a16:creationId xmlns:a16="http://schemas.microsoft.com/office/drawing/2014/main" id="{2A027978-2A14-9474-B8E4-B6662692EC97}"/>
              </a:ext>
            </a:extLst>
          </p:cNvPr>
          <p:cNvSpPr>
            <a:spLocks noGrp="1"/>
          </p:cNvSpPr>
          <p:nvPr>
            <p:ph type="title"/>
          </p:nvPr>
        </p:nvSpPr>
        <p:spPr>
          <a:xfrm>
            <a:off x="870204" y="606564"/>
            <a:ext cx="10451592" cy="1325563"/>
          </a:xfrm>
        </p:spPr>
        <p:txBody>
          <a:bodyPr vert="horz" lIns="91440" tIns="45720" rIns="91440" bIns="45720" rtlCol="0" anchor="ctr">
            <a:normAutofit/>
          </a:bodyPr>
          <a:lstStyle/>
          <a:p>
            <a:pPr>
              <a:spcBef>
                <a:spcPct val="0"/>
              </a:spcBef>
            </a:pPr>
            <a:r>
              <a:rPr lang="en-US" b="1" kern="1200" dirty="0">
                <a:solidFill>
                  <a:schemeClr val="tx1"/>
                </a:solidFill>
                <a:latin typeface="+mn-lt"/>
                <a:ea typeface="+mj-ea"/>
                <a:cs typeface="+mj-cs"/>
              </a:rPr>
              <a:t>Flora and fauna – curriculum links?</a:t>
            </a:r>
          </a:p>
        </p:txBody>
      </p:sp>
    </p:spTree>
    <p:extLst>
      <p:ext uri="{BB962C8B-B14F-4D97-AF65-F5344CB8AC3E}">
        <p14:creationId xmlns:p14="http://schemas.microsoft.com/office/powerpoint/2010/main" val="282232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body of water with trees around it&#10;&#10;Description automatically generated">
            <a:extLst>
              <a:ext uri="{FF2B5EF4-FFF2-40B4-BE49-F238E27FC236}">
                <a16:creationId xmlns:a16="http://schemas.microsoft.com/office/drawing/2014/main" id="{02012BA0-8794-BAB6-5A70-E827800CA1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3163" y="2384425"/>
            <a:ext cx="4937125" cy="3616325"/>
          </a:xfrm>
        </p:spPr>
      </p:pic>
      <p:pic>
        <p:nvPicPr>
          <p:cNvPr id="8" name="Content Placeholder 7" descr="A picture containing fence, snow, outdoor, area&#10;&#10;Description automatically generated">
            <a:extLst>
              <a:ext uri="{FF2B5EF4-FFF2-40B4-BE49-F238E27FC236}">
                <a16:creationId xmlns:a16="http://schemas.microsoft.com/office/drawing/2014/main" id="{F45FDF54-821F-1F19-1FDD-7027E98F9DA7}"/>
              </a:ext>
            </a:extLst>
          </p:cNvPr>
          <p:cNvPicPr>
            <a:picLocks noGrp="1" noChangeAspect="1"/>
          </p:cNvPicPr>
          <p:nvPr>
            <p:ph idx="2"/>
          </p:nvPr>
        </p:nvPicPr>
        <p:blipFill>
          <a:blip r:embed="rId3">
            <a:extLst>
              <a:ext uri="{28A0092B-C50C-407E-A947-70E740481C1C}">
                <a14:useLocalDpi xmlns:a14="http://schemas.microsoft.com/office/drawing/2010/main" val="0"/>
              </a:ext>
            </a:extLst>
          </a:blip>
          <a:stretch>
            <a:fillRect/>
          </a:stretch>
        </p:blipFill>
        <p:spPr>
          <a:xfrm>
            <a:off x="6176963" y="2384425"/>
            <a:ext cx="4841875" cy="3616325"/>
          </a:xfrm>
        </p:spPr>
      </p:pic>
      <p:sp>
        <p:nvSpPr>
          <p:cNvPr id="2" name="Title 1">
            <a:extLst>
              <a:ext uri="{FF2B5EF4-FFF2-40B4-BE49-F238E27FC236}">
                <a16:creationId xmlns:a16="http://schemas.microsoft.com/office/drawing/2014/main" id="{95463D05-26ED-BACD-7877-D1B191010262}"/>
              </a:ext>
            </a:extLst>
          </p:cNvPr>
          <p:cNvSpPr>
            <a:spLocks noGrp="1"/>
          </p:cNvSpPr>
          <p:nvPr>
            <p:ph type="title"/>
          </p:nvPr>
        </p:nvSpPr>
        <p:spPr>
          <a:xfrm>
            <a:off x="870204" y="606564"/>
            <a:ext cx="10451592" cy="1325563"/>
          </a:xfrm>
        </p:spPr>
        <p:txBody>
          <a:bodyPr vert="horz" lIns="91440" tIns="45720" rIns="91440" bIns="45720" rtlCol="0" anchor="ctr">
            <a:normAutofit/>
          </a:bodyPr>
          <a:lstStyle/>
          <a:p>
            <a:pPr>
              <a:spcBef>
                <a:spcPct val="0"/>
              </a:spcBef>
            </a:pPr>
            <a:r>
              <a:rPr lang="en-US" b="1" kern="1200" dirty="0">
                <a:solidFill>
                  <a:schemeClr val="tx1"/>
                </a:solidFill>
                <a:latin typeface="+mn-lt"/>
                <a:ea typeface="+mj-ea"/>
                <a:cs typeface="+mj-cs"/>
              </a:rPr>
              <a:t>SEASONS? – detecting the clues</a:t>
            </a:r>
          </a:p>
        </p:txBody>
      </p:sp>
    </p:spTree>
    <p:extLst>
      <p:ext uri="{BB962C8B-B14F-4D97-AF65-F5344CB8AC3E}">
        <p14:creationId xmlns:p14="http://schemas.microsoft.com/office/powerpoint/2010/main" val="851002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84E89-5178-CD5E-DE11-85EFC1ACA51B}"/>
              </a:ext>
            </a:extLst>
          </p:cNvPr>
          <p:cNvSpPr>
            <a:spLocks noGrp="1"/>
          </p:cNvSpPr>
          <p:nvPr>
            <p:ph type="title"/>
          </p:nvPr>
        </p:nvSpPr>
        <p:spPr/>
        <p:txBody>
          <a:bodyPr/>
          <a:lstStyle/>
          <a:p>
            <a:r>
              <a:rPr lang="en-GB" b="1" dirty="0">
                <a:latin typeface="Calibri" panose="020F0502020204030204" pitchFamily="34" charset="0"/>
                <a:cs typeface="Calibri" panose="020F0502020204030204" pitchFamily="34" charset="0"/>
              </a:rPr>
              <a:t>And here?</a:t>
            </a:r>
          </a:p>
        </p:txBody>
      </p:sp>
      <p:pic>
        <p:nvPicPr>
          <p:cNvPr id="6" name="Content Placeholder 5" descr="A picture containing tree, outdoor, nature, river&#10;&#10;Description automatically generated">
            <a:extLst>
              <a:ext uri="{FF2B5EF4-FFF2-40B4-BE49-F238E27FC236}">
                <a16:creationId xmlns:a16="http://schemas.microsoft.com/office/drawing/2014/main" id="{5BC0224E-1F9B-75B7-1D66-F7E832782C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56936"/>
            <a:ext cx="5181600" cy="3888715"/>
          </a:xfrm>
        </p:spPr>
      </p:pic>
      <p:pic>
        <p:nvPicPr>
          <p:cNvPr id="8" name="Content Placeholder 7" descr="A picture containing tree, outdoor, nature, water&#10;&#10;Description automatically generated">
            <a:extLst>
              <a:ext uri="{FF2B5EF4-FFF2-40B4-BE49-F238E27FC236}">
                <a16:creationId xmlns:a16="http://schemas.microsoft.com/office/drawing/2014/main" id="{FBA6A909-5578-3BDE-231F-9C94E8F891EC}"/>
              </a:ext>
            </a:extLst>
          </p:cNvPr>
          <p:cNvPicPr>
            <a:picLocks noGrp="1" noChangeAspect="1"/>
          </p:cNvPicPr>
          <p:nvPr>
            <p:ph idx="2"/>
          </p:nvPr>
        </p:nvPicPr>
        <p:blipFill>
          <a:blip r:embed="rId3">
            <a:extLst>
              <a:ext uri="{28A0092B-C50C-407E-A947-70E740481C1C}">
                <a14:useLocalDpi xmlns:a14="http://schemas.microsoft.com/office/drawing/2010/main" val="0"/>
              </a:ext>
            </a:extLst>
          </a:blip>
          <a:stretch>
            <a:fillRect/>
          </a:stretch>
        </p:blipFill>
        <p:spPr>
          <a:xfrm>
            <a:off x="6172200" y="1918593"/>
            <a:ext cx="5181600" cy="4165402"/>
          </a:xfrm>
        </p:spPr>
      </p:pic>
    </p:spTree>
    <p:extLst>
      <p:ext uri="{BB962C8B-B14F-4D97-AF65-F5344CB8AC3E}">
        <p14:creationId xmlns:p14="http://schemas.microsoft.com/office/powerpoint/2010/main" val="570908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dy of water with trees around it&#10;&#10;Description automatically generated with medium confidence">
            <a:extLst>
              <a:ext uri="{FF2B5EF4-FFF2-40B4-BE49-F238E27FC236}">
                <a16:creationId xmlns:a16="http://schemas.microsoft.com/office/drawing/2014/main" id="{83128394-EE70-2544-C81D-8675F39ADD29}"/>
              </a:ext>
            </a:extLst>
          </p:cNvPr>
          <p:cNvPicPr>
            <a:picLocks noChangeAspect="1"/>
          </p:cNvPicPr>
          <p:nvPr/>
        </p:nvPicPr>
        <p:blipFill rotWithShape="1">
          <a:blip r:embed="rId2">
            <a:extLst>
              <a:ext uri="{28A0092B-C50C-407E-A947-70E740481C1C}">
                <a14:useLocalDpi xmlns:a14="http://schemas.microsoft.com/office/drawing/2010/main" val="0"/>
              </a:ext>
            </a:extLst>
          </a:blip>
          <a:srcRect t="17190" b="7824"/>
          <a:stretch/>
        </p:blipFill>
        <p:spPr>
          <a:xfrm>
            <a:off x="20" y="1282"/>
            <a:ext cx="12191980" cy="6856718"/>
          </a:xfrm>
          <a:prstGeom prst="rect">
            <a:avLst/>
          </a:prstGeom>
        </p:spPr>
      </p:pic>
    </p:spTree>
    <p:extLst>
      <p:ext uri="{BB962C8B-B14F-4D97-AF65-F5344CB8AC3E}">
        <p14:creationId xmlns:p14="http://schemas.microsoft.com/office/powerpoint/2010/main" val="39957212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p&#10;&#10;Description automatically generated">
            <a:extLst>
              <a:ext uri="{FF2B5EF4-FFF2-40B4-BE49-F238E27FC236}">
                <a16:creationId xmlns:a16="http://schemas.microsoft.com/office/drawing/2014/main" id="{F6BB022A-6B39-9566-25A2-04FE2250B631}"/>
              </a:ext>
            </a:extLst>
          </p:cNvPr>
          <p:cNvPicPr>
            <a:picLocks noChangeAspect="1"/>
          </p:cNvPicPr>
          <p:nvPr/>
        </p:nvPicPr>
        <p:blipFill rotWithShape="1">
          <a:blip r:embed="rId2">
            <a:extLst>
              <a:ext uri="{28A0092B-C50C-407E-A947-70E740481C1C}">
                <a14:useLocalDpi xmlns:a14="http://schemas.microsoft.com/office/drawing/2010/main" val="0"/>
              </a:ext>
            </a:extLst>
          </a:blip>
          <a:srcRect t="4916" r="1" b="18454"/>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9" name="Freeform: Shape 18">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52D54F-FBF9-64E9-9C82-4AE12C2893CE}"/>
              </a:ext>
            </a:extLst>
          </p:cNvPr>
          <p:cNvSpPr>
            <a:spLocks noGrp="1"/>
          </p:cNvSpPr>
          <p:nvPr>
            <p:ph type="title"/>
          </p:nvPr>
        </p:nvSpPr>
        <p:spPr>
          <a:xfrm>
            <a:off x="371094" y="1161288"/>
            <a:ext cx="3438144" cy="1125728"/>
          </a:xfrm>
        </p:spPr>
        <p:txBody>
          <a:bodyPr anchor="b">
            <a:normAutofit fontScale="90000"/>
          </a:bodyPr>
          <a:lstStyle/>
          <a:p>
            <a:r>
              <a:rPr lang="en-GB" sz="2800" b="1" dirty="0">
                <a:latin typeface="Calibri" panose="020F0502020204030204" pitchFamily="34" charset="0"/>
                <a:cs typeface="Calibri" panose="020F0502020204030204" pitchFamily="34" charset="0"/>
              </a:rPr>
              <a:t>Contrasting location &amp; river system</a:t>
            </a:r>
            <a:br>
              <a:rPr lang="en-GB" sz="2800" b="1"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hlinkClick r:id="rId3"/>
              </a:rPr>
              <a:t>http://www.collaborativelearning.org/rivergangesinfogap.pdf</a:t>
            </a:r>
            <a:r>
              <a:rPr lang="en-GB" sz="1800" dirty="0">
                <a:latin typeface="Calibri" panose="020F0502020204030204" pitchFamily="34" charset="0"/>
                <a:cs typeface="Calibri" panose="020F0502020204030204" pitchFamily="34" charset="0"/>
              </a:rPr>
              <a:t> </a:t>
            </a:r>
          </a:p>
        </p:txBody>
      </p:sp>
      <p:sp>
        <p:nvSpPr>
          <p:cNvPr id="23" name="Rectangle 2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1445E0CC-B7FA-D475-09D5-DDF84AB435C2}"/>
              </a:ext>
            </a:extLst>
          </p:cNvPr>
          <p:cNvSpPr>
            <a:spLocks noGrp="1"/>
          </p:cNvSpPr>
          <p:nvPr>
            <p:ph idx="1"/>
          </p:nvPr>
        </p:nvSpPr>
        <p:spPr>
          <a:xfrm>
            <a:off x="371094" y="2718054"/>
            <a:ext cx="3438906" cy="3207258"/>
          </a:xfrm>
        </p:spPr>
        <p:txBody>
          <a:bodyPr anchor="t">
            <a:normAutofit/>
          </a:bodyPr>
          <a:lstStyle/>
          <a:p>
            <a:r>
              <a:rPr lang="en-US" sz="2400" dirty="0"/>
              <a:t>Where is this place?</a:t>
            </a:r>
          </a:p>
          <a:p>
            <a:r>
              <a:rPr lang="en-US" sz="2400" dirty="0"/>
              <a:t>What is it like?</a:t>
            </a:r>
          </a:p>
          <a:p>
            <a:r>
              <a:rPr lang="en-US" sz="2400" dirty="0"/>
              <a:t>How is it different from ‘my place’ and ‘my river’?</a:t>
            </a:r>
          </a:p>
          <a:p>
            <a:r>
              <a:rPr lang="en-US" sz="2400" dirty="0"/>
              <a:t>In what ways is it the same?</a:t>
            </a:r>
          </a:p>
        </p:txBody>
      </p:sp>
    </p:spTree>
    <p:extLst>
      <p:ext uri="{BB962C8B-B14F-4D97-AF65-F5344CB8AC3E}">
        <p14:creationId xmlns:p14="http://schemas.microsoft.com/office/powerpoint/2010/main" val="857844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8FFA0-FB48-6946-B380-37BBEA2FD3EA}"/>
              </a:ext>
            </a:extLst>
          </p:cNvPr>
          <p:cNvSpPr>
            <a:spLocks noGrp="1"/>
          </p:cNvSpPr>
          <p:nvPr>
            <p:ph type="title"/>
          </p:nvPr>
        </p:nvSpPr>
        <p:spPr>
          <a:xfrm>
            <a:off x="838203" y="365129"/>
            <a:ext cx="10515600" cy="1594300"/>
          </a:xfrm>
        </p:spPr>
        <p:txBody>
          <a:bodyPr>
            <a:normAutofit fontScale="90000"/>
          </a:bodyPr>
          <a:lstStyle/>
          <a:p>
            <a:r>
              <a:rPr lang="en-GB" b="1" dirty="0">
                <a:latin typeface="Calibri" panose="020F0502020204030204" pitchFamily="34" charset="0"/>
                <a:cs typeface="Calibri" panose="020F0502020204030204" pitchFamily="34" charset="0"/>
              </a:rPr>
              <a:t>When and where will you seed the knowledge that pupils need to get the most from a river study? What is that knowledge?</a:t>
            </a:r>
          </a:p>
        </p:txBody>
      </p:sp>
      <p:sp>
        <p:nvSpPr>
          <p:cNvPr id="3" name="Content Placeholder 2">
            <a:extLst>
              <a:ext uri="{FF2B5EF4-FFF2-40B4-BE49-F238E27FC236}">
                <a16:creationId xmlns:a16="http://schemas.microsoft.com/office/drawing/2014/main" id="{714C30AA-B1E7-9E3E-311A-1409E8A825FA}"/>
              </a:ext>
            </a:extLst>
          </p:cNvPr>
          <p:cNvSpPr>
            <a:spLocks noGrp="1"/>
          </p:cNvSpPr>
          <p:nvPr>
            <p:ph idx="1"/>
          </p:nvPr>
        </p:nvSpPr>
        <p:spPr>
          <a:xfrm>
            <a:off x="838200" y="2118049"/>
            <a:ext cx="10515600" cy="4105567"/>
          </a:xfrm>
        </p:spPr>
        <p:txBody>
          <a:bodyPr/>
          <a:lstStyle/>
          <a:p>
            <a:r>
              <a:rPr lang="en-GB" dirty="0"/>
              <a:t>Geographical vocabulary</a:t>
            </a:r>
          </a:p>
          <a:p>
            <a:r>
              <a:rPr lang="en-GB" dirty="0"/>
              <a:t>Water cycle</a:t>
            </a:r>
          </a:p>
          <a:p>
            <a:r>
              <a:rPr lang="en-GB" dirty="0"/>
              <a:t>Features of rivers and other water courses</a:t>
            </a:r>
          </a:p>
          <a:p>
            <a:r>
              <a:rPr lang="en-GB" dirty="0"/>
              <a:t>Natural environments</a:t>
            </a:r>
          </a:p>
          <a:p>
            <a:r>
              <a:rPr lang="en-GB" dirty="0"/>
              <a:t>Built environment</a:t>
            </a:r>
          </a:p>
          <a:p>
            <a:r>
              <a:rPr lang="en-GB" dirty="0"/>
              <a:t>Human ‘needs’</a:t>
            </a:r>
          </a:p>
          <a:p>
            <a:r>
              <a:rPr lang="en-GB" dirty="0"/>
              <a:t>Adaptations of rivers and their purposes</a:t>
            </a:r>
          </a:p>
          <a:p>
            <a:r>
              <a:rPr lang="en-GB" dirty="0"/>
              <a:t>Etc. etc.???</a:t>
            </a:r>
          </a:p>
        </p:txBody>
      </p:sp>
    </p:spTree>
    <p:extLst>
      <p:ext uri="{BB962C8B-B14F-4D97-AF65-F5344CB8AC3E}">
        <p14:creationId xmlns:p14="http://schemas.microsoft.com/office/powerpoint/2010/main" val="27586408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BF23E-5509-53CE-69B8-5605A51423AC}"/>
              </a:ext>
            </a:extLst>
          </p:cNvPr>
          <p:cNvSpPr>
            <a:spLocks noGrp="1"/>
          </p:cNvSpPr>
          <p:nvPr>
            <p:ph type="title"/>
          </p:nvPr>
        </p:nvSpPr>
        <p:spPr/>
        <p:txBody>
          <a:bodyPr/>
          <a:lstStyle/>
          <a:p>
            <a:r>
              <a:rPr lang="en-GB" b="1" dirty="0">
                <a:latin typeface="Calibri" panose="020F0502020204030204" pitchFamily="34" charset="0"/>
                <a:cs typeface="Calibri" panose="020F0502020204030204" pitchFamily="34" charset="0"/>
              </a:rPr>
              <a:t>CL links: water related</a:t>
            </a:r>
          </a:p>
        </p:txBody>
      </p:sp>
      <p:sp>
        <p:nvSpPr>
          <p:cNvPr id="3" name="Content Placeholder 2">
            <a:extLst>
              <a:ext uri="{FF2B5EF4-FFF2-40B4-BE49-F238E27FC236}">
                <a16:creationId xmlns:a16="http://schemas.microsoft.com/office/drawing/2014/main" id="{81273029-64E1-9A38-C334-88E21244F9A8}"/>
              </a:ext>
            </a:extLst>
          </p:cNvPr>
          <p:cNvSpPr>
            <a:spLocks noGrp="1"/>
          </p:cNvSpPr>
          <p:nvPr>
            <p:ph idx="1"/>
          </p:nvPr>
        </p:nvSpPr>
        <p:spPr/>
        <p:txBody>
          <a:bodyPr>
            <a:normAutofit fontScale="92500" lnSpcReduction="10000"/>
          </a:bodyPr>
          <a:lstStyle/>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http://www.collaborativelearning.org/journeytoriverseac4.pdf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http://www.collaborativelearning.org/kapitiplain.pdf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http://www.collaborativelearning.org/coastdominoes.pdf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http://www.collaborativelearning.org/glaciersdominoes.pdf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http://www.collaborativelearning.org/seacoastormountains.pdf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http://www.collaborativelearning.org/extremeweatherc4.pdf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http://www.collaborativelearning.org/postcardsfromabroad.pdf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http://www.collaborativelearning.org/weatherconnectfour.pdf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http://www.collaborativelearning.org/rivergangesinfogap.pdf</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Tree>
    <p:extLst>
      <p:ext uri="{BB962C8B-B14F-4D97-AF65-F5344CB8AC3E}">
        <p14:creationId xmlns:p14="http://schemas.microsoft.com/office/powerpoint/2010/main" val="3706807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86C8F8C-C782-FEF4-0352-26393112B243}"/>
              </a:ext>
            </a:extLst>
          </p:cNvPr>
          <p:cNvPicPr>
            <a:picLocks noChangeAspect="1"/>
          </p:cNvPicPr>
          <p:nvPr/>
        </p:nvPicPr>
        <p:blipFill rotWithShape="1">
          <a:blip r:embed="rId2">
            <a:extLst>
              <a:ext uri="{28A0092B-C50C-407E-A947-70E740481C1C}">
                <a14:useLocalDpi xmlns:a14="http://schemas.microsoft.com/office/drawing/2010/main" val="0"/>
              </a:ext>
            </a:extLst>
          </a:blip>
          <a:srcRect r="8871" b="-1"/>
          <a:stretch/>
        </p:blipFill>
        <p:spPr>
          <a:xfrm>
            <a:off x="20" y="1282"/>
            <a:ext cx="12191980" cy="6856718"/>
          </a:xfrm>
          <a:prstGeom prst="rect">
            <a:avLst/>
          </a:prstGeom>
        </p:spPr>
      </p:pic>
    </p:spTree>
    <p:extLst>
      <p:ext uri="{BB962C8B-B14F-4D97-AF65-F5344CB8AC3E}">
        <p14:creationId xmlns:p14="http://schemas.microsoft.com/office/powerpoint/2010/main" val="3729911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85AD-9791-367C-5229-518E3AD437FC}"/>
              </a:ext>
            </a:extLst>
          </p:cNvPr>
          <p:cNvSpPr>
            <a:spLocks noGrp="1"/>
          </p:cNvSpPr>
          <p:nvPr>
            <p:ph type="title"/>
          </p:nvPr>
        </p:nvSpPr>
        <p:spPr/>
        <p:txBody>
          <a:bodyPr/>
          <a:lstStyle/>
          <a:p>
            <a:r>
              <a:rPr lang="en-US" b="0" i="0" dirty="0">
                <a:solidFill>
                  <a:srgbClr val="0B0C0C"/>
                </a:solidFill>
                <a:effectLst/>
                <a:latin typeface="GDS Transport"/>
              </a:rPr>
              <a:t>In the early years and key stage 1 …….</a:t>
            </a:r>
            <a:endParaRPr lang="en-GB" dirty="0"/>
          </a:p>
        </p:txBody>
      </p:sp>
      <p:sp>
        <p:nvSpPr>
          <p:cNvPr id="3" name="Content Placeholder 2">
            <a:extLst>
              <a:ext uri="{FF2B5EF4-FFF2-40B4-BE49-F238E27FC236}">
                <a16:creationId xmlns:a16="http://schemas.microsoft.com/office/drawing/2014/main" id="{E1A5D4E1-10B9-1072-8B4C-C9326DAB33C7}"/>
              </a:ext>
            </a:extLst>
          </p:cNvPr>
          <p:cNvSpPr>
            <a:spLocks noGrp="1"/>
          </p:cNvSpPr>
          <p:nvPr>
            <p:ph idx="1"/>
          </p:nvPr>
        </p:nvSpPr>
        <p:spPr/>
        <p:txBody>
          <a:bodyPr>
            <a:normAutofit/>
          </a:bodyPr>
          <a:lstStyle/>
          <a:p>
            <a:pPr marL="0" indent="0">
              <a:buNone/>
            </a:pPr>
            <a:r>
              <a:rPr lang="en-US" dirty="0">
                <a:solidFill>
                  <a:srgbClr val="0B0C0C"/>
                </a:solidFill>
                <a:latin typeface="GDS Transport"/>
              </a:rPr>
              <a:t>C</a:t>
            </a:r>
            <a:r>
              <a:rPr lang="en-US" b="0" i="0" dirty="0">
                <a:solidFill>
                  <a:srgbClr val="0B0C0C"/>
                </a:solidFill>
                <a:effectLst/>
                <a:latin typeface="GDS Transport"/>
              </a:rPr>
              <a:t>hildren associate geographical features or processes with the language used to describe them so, for example, - pupils need to first learn the vocabulary associated with describing the weather, often gained through activities that require them to observe the elements of weather (precipitation, wind, temperature etc.). Subsequently pupils will recall this knowledge to learn that certain combinations of weather relate to the seasons. </a:t>
            </a:r>
          </a:p>
          <a:p>
            <a:pPr marL="0" indent="0">
              <a:buNone/>
            </a:pPr>
            <a:r>
              <a:rPr lang="en-US" b="0" i="0" dirty="0">
                <a:solidFill>
                  <a:srgbClr val="0B0C0C"/>
                </a:solidFill>
                <a:effectLst/>
                <a:latin typeface="GDS Transport"/>
              </a:rPr>
              <a:t>From here, the curriculum can begin to build a geographical knowledge of where these conditions are typically found through learning about climate belts and later study into biomes.</a:t>
            </a:r>
            <a:endParaRPr lang="en-GB" dirty="0"/>
          </a:p>
        </p:txBody>
      </p:sp>
    </p:spTree>
    <p:extLst>
      <p:ext uri="{BB962C8B-B14F-4D97-AF65-F5344CB8AC3E}">
        <p14:creationId xmlns:p14="http://schemas.microsoft.com/office/powerpoint/2010/main" val="2721929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24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9D184-BE22-471B-9956-19E8FB86D5E8}"/>
              </a:ext>
            </a:extLst>
          </p:cNvPr>
          <p:cNvSpPr txBox="1">
            <a:spLocks noGrp="1"/>
          </p:cNvSpPr>
          <p:nvPr>
            <p:ph type="title"/>
          </p:nvPr>
        </p:nvSpPr>
        <p:spPr/>
        <p:txBody>
          <a:bodyPr>
            <a:normAutofit fontScale="90000"/>
          </a:bodyPr>
          <a:lstStyle/>
          <a:p>
            <a:pPr lvl="0"/>
            <a:r>
              <a:rPr lang="en-US" b="1" dirty="0">
                <a:latin typeface="Arial" pitchFamily="34"/>
              </a:rPr>
              <a:t>Developments and issues in geography</a:t>
            </a:r>
            <a:r>
              <a:rPr lang="en-US" dirty="0">
                <a:latin typeface="Arial" pitchFamily="34"/>
              </a:rPr>
              <a:t> (arising over the last year) – group discussion</a:t>
            </a:r>
            <a:endParaRPr lang="en-GB" dirty="0"/>
          </a:p>
        </p:txBody>
      </p:sp>
      <p:sp>
        <p:nvSpPr>
          <p:cNvPr id="3" name="Content Placeholder 2">
            <a:extLst>
              <a:ext uri="{FF2B5EF4-FFF2-40B4-BE49-F238E27FC236}">
                <a16:creationId xmlns:a16="http://schemas.microsoft.com/office/drawing/2014/main" id="{FBDF0D2B-FE77-41E8-842B-B603E4C4BB4B}"/>
              </a:ext>
            </a:extLst>
          </p:cNvPr>
          <p:cNvSpPr txBox="1">
            <a:spLocks noGrp="1"/>
          </p:cNvSpPr>
          <p:nvPr>
            <p:ph idx="1"/>
          </p:nvPr>
        </p:nvSpPr>
        <p:spPr/>
        <p:txBody>
          <a:bodyPr>
            <a:normAutofit/>
          </a:bodyPr>
          <a:lstStyle/>
          <a:p>
            <a:pPr lvl="3"/>
            <a:r>
              <a:rPr lang="en-US" sz="4000" dirty="0"/>
              <a:t>strategies adopted to support learning? </a:t>
            </a:r>
            <a:endParaRPr lang="en-GB" sz="4000" dirty="0"/>
          </a:p>
          <a:p>
            <a:pPr lvl="3"/>
            <a:r>
              <a:rPr lang="en-US" sz="4000" dirty="0"/>
              <a:t>recommended resources, websites etc.</a:t>
            </a:r>
            <a:endParaRPr lang="en-GB" sz="4000" dirty="0"/>
          </a:p>
          <a:p>
            <a:pPr lvl="3"/>
            <a:r>
              <a:rPr lang="en-US" sz="4000" dirty="0"/>
              <a:t>implications for teaching and learning in the light of lost time and ongoing constraints</a:t>
            </a:r>
            <a:endParaRPr lang="en-GB" sz="4000" dirty="0"/>
          </a:p>
          <a:p>
            <a:pPr lvl="3"/>
            <a:r>
              <a:rPr lang="en-US" sz="4000" dirty="0" err="1"/>
              <a:t>Ofsted</a:t>
            </a:r>
            <a:r>
              <a:rPr lang="en-US" sz="4000" dirty="0"/>
              <a:t> &amp; geography </a:t>
            </a:r>
            <a:r>
              <a:rPr lang="en-US" altLang="en-US" sz="3200" dirty="0"/>
              <a:t>(any recent experiences?)</a:t>
            </a:r>
            <a:endParaRPr lang="en-GB" sz="3200" dirty="0"/>
          </a:p>
          <a:p>
            <a:pPr lvl="3"/>
            <a:r>
              <a:rPr lang="en-US" sz="4000" dirty="0"/>
              <a:t>priorities as subject leader?</a:t>
            </a:r>
            <a:endParaRPr lang="en-GB" sz="4000" dirty="0"/>
          </a:p>
          <a:p>
            <a:pPr marL="0" lvl="0" indent="0">
              <a:buNone/>
            </a:pPr>
            <a:endParaRPr lang="en-GB"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58F6-864E-40A1-8389-EDB95F97F672}"/>
              </a:ext>
            </a:extLst>
          </p:cNvPr>
          <p:cNvSpPr>
            <a:spLocks noGrp="1"/>
          </p:cNvSpPr>
          <p:nvPr>
            <p:ph type="title"/>
          </p:nvPr>
        </p:nvSpPr>
        <p:spPr/>
        <p:txBody>
          <a:bodyPr/>
          <a:lstStyle/>
          <a:p>
            <a:r>
              <a:rPr lang="en-GB" b="1" dirty="0">
                <a:latin typeface="Calibri" panose="020F0502020204030204" pitchFamily="34" charset="0"/>
                <a:cs typeface="Calibri" panose="020F0502020204030204" pitchFamily="34" charset="0"/>
              </a:rPr>
              <a:t>What next?</a:t>
            </a:r>
          </a:p>
        </p:txBody>
      </p:sp>
      <p:sp>
        <p:nvSpPr>
          <p:cNvPr id="3" name="Content Placeholder 2">
            <a:extLst>
              <a:ext uri="{FF2B5EF4-FFF2-40B4-BE49-F238E27FC236}">
                <a16:creationId xmlns:a16="http://schemas.microsoft.com/office/drawing/2014/main" id="{389DDBCC-81D5-5E8E-ECBE-1E4D3EA52502}"/>
              </a:ext>
            </a:extLst>
          </p:cNvPr>
          <p:cNvSpPr>
            <a:spLocks noGrp="1"/>
          </p:cNvSpPr>
          <p:nvPr>
            <p:ph idx="1"/>
          </p:nvPr>
        </p:nvSpPr>
        <p:spPr/>
        <p:txBody>
          <a:bodyPr/>
          <a:lstStyle/>
          <a:p>
            <a:r>
              <a:rPr lang="en-GB" dirty="0"/>
              <a:t>Key stage 1?</a:t>
            </a:r>
          </a:p>
          <a:p>
            <a:endParaRPr lang="en-GB" dirty="0"/>
          </a:p>
          <a:p>
            <a:endParaRPr lang="en-GB" dirty="0"/>
          </a:p>
          <a:p>
            <a:r>
              <a:rPr lang="en-GB" dirty="0"/>
              <a:t>(early) key stage 2?</a:t>
            </a:r>
          </a:p>
          <a:p>
            <a:endParaRPr lang="en-GB" dirty="0"/>
          </a:p>
          <a:p>
            <a:pPr marL="0" indent="0">
              <a:buNone/>
            </a:pPr>
            <a:endParaRPr lang="en-GB" dirty="0"/>
          </a:p>
          <a:p>
            <a:r>
              <a:rPr lang="en-GB" dirty="0"/>
              <a:t>(late) key stage 2?</a:t>
            </a:r>
          </a:p>
        </p:txBody>
      </p:sp>
    </p:spTree>
    <p:extLst>
      <p:ext uri="{BB962C8B-B14F-4D97-AF65-F5344CB8AC3E}">
        <p14:creationId xmlns:p14="http://schemas.microsoft.com/office/powerpoint/2010/main" val="35604116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2E9A-B51B-4A68-9AD7-DCFCFA8A0612}"/>
              </a:ext>
            </a:extLst>
          </p:cNvPr>
          <p:cNvSpPr>
            <a:spLocks noGrp="1"/>
          </p:cNvSpPr>
          <p:nvPr>
            <p:ph type="title"/>
          </p:nvPr>
        </p:nvSpPr>
        <p:spPr/>
        <p:txBody>
          <a:bodyPr>
            <a:noAutofit/>
          </a:bodyPr>
          <a:lstStyle/>
          <a:p>
            <a:pPr eaLnBrk="1" hangingPunct="1">
              <a:defRPr/>
            </a:pPr>
            <a:r>
              <a:rPr lang="en-GB" sz="4000" b="1" dirty="0"/>
              <a:t>Three aspects of pupils’ achievements in geography</a:t>
            </a:r>
          </a:p>
        </p:txBody>
      </p:sp>
      <p:sp>
        <p:nvSpPr>
          <p:cNvPr id="3" name="Content Placeholder 2">
            <a:extLst>
              <a:ext uri="{FF2B5EF4-FFF2-40B4-BE49-F238E27FC236}">
                <a16:creationId xmlns:a16="http://schemas.microsoft.com/office/drawing/2014/main" id="{6A46EC4A-C0EC-4110-9BA6-28D823C0F651}"/>
              </a:ext>
            </a:extLst>
          </p:cNvPr>
          <p:cNvSpPr>
            <a:spLocks noGrp="1"/>
          </p:cNvSpPr>
          <p:nvPr>
            <p:ph idx="1"/>
          </p:nvPr>
        </p:nvSpPr>
        <p:spPr>
          <a:xfrm>
            <a:off x="1992313" y="1700214"/>
            <a:ext cx="8229600" cy="4625975"/>
          </a:xfrm>
        </p:spPr>
        <p:txBody>
          <a:bodyPr/>
          <a:lstStyle/>
          <a:p>
            <a:pPr marL="0" indent="0">
              <a:buNone/>
              <a:defRPr/>
            </a:pPr>
            <a:r>
              <a:rPr lang="en-GB" dirty="0"/>
              <a:t>The GA has identified these three </a:t>
            </a:r>
            <a:r>
              <a:rPr lang="en-GB" dirty="0">
                <a:hlinkClick r:id="rId3"/>
              </a:rPr>
              <a:t>aspects of achievement </a:t>
            </a:r>
            <a:r>
              <a:rPr lang="en-GB" dirty="0"/>
              <a:t> in geography:</a:t>
            </a:r>
            <a:endParaRPr lang="en-GB" b="1" dirty="0"/>
          </a:p>
          <a:p>
            <a:pPr marL="633412" indent="-514350">
              <a:spcBef>
                <a:spcPts val="600"/>
              </a:spcBef>
              <a:spcAft>
                <a:spcPts val="600"/>
              </a:spcAft>
              <a:buFont typeface="+mj-lt"/>
              <a:buAutoNum type="arabicPeriod"/>
              <a:defRPr/>
            </a:pPr>
            <a:r>
              <a:rPr lang="en-GB" sz="2400" b="1" dirty="0"/>
              <a:t>Contextual world knowledge</a:t>
            </a:r>
            <a:r>
              <a:rPr lang="en-GB" sz="2400" dirty="0"/>
              <a:t> of locations, places and geographical features.</a:t>
            </a:r>
          </a:p>
          <a:p>
            <a:pPr marL="633412" indent="-514350">
              <a:spcBef>
                <a:spcPts val="600"/>
              </a:spcBef>
              <a:spcAft>
                <a:spcPts val="600"/>
              </a:spcAft>
              <a:buFont typeface="+mj-lt"/>
              <a:buAutoNum type="arabicPeriod"/>
              <a:defRPr/>
            </a:pPr>
            <a:r>
              <a:rPr lang="en-GB" sz="2400" b="1" dirty="0"/>
              <a:t>Understanding</a:t>
            </a:r>
            <a:r>
              <a:rPr lang="en-GB" sz="2400" dirty="0"/>
              <a:t> of the conditions, processes and interactions that explain geographical features, distribution patterns, and changes over time and space.</a:t>
            </a:r>
          </a:p>
          <a:p>
            <a:pPr marL="633412" indent="-514350">
              <a:spcBef>
                <a:spcPts val="600"/>
              </a:spcBef>
              <a:spcAft>
                <a:spcPts val="600"/>
              </a:spcAft>
              <a:buFont typeface="+mj-lt"/>
              <a:buAutoNum type="arabicPeriod"/>
              <a:defRPr/>
            </a:pPr>
            <a:r>
              <a:rPr lang="en-GB" sz="2400" dirty="0"/>
              <a:t>Competence in </a:t>
            </a:r>
            <a:r>
              <a:rPr lang="en-GB" sz="2400" b="1" dirty="0"/>
              <a:t>geographical enquiry,</a:t>
            </a:r>
            <a:r>
              <a:rPr lang="en-GB" sz="2400" dirty="0"/>
              <a:t> and the application of </a:t>
            </a:r>
            <a:r>
              <a:rPr lang="en-GB" sz="2400" b="1" dirty="0"/>
              <a:t>skills</a:t>
            </a:r>
            <a:r>
              <a:rPr lang="en-GB" sz="2400" dirty="0"/>
              <a:t> in observing, collecting, analysing, evaluating and communicating geographical information.</a:t>
            </a:r>
          </a:p>
        </p:txBody>
      </p:sp>
      <p:sp>
        <p:nvSpPr>
          <p:cNvPr id="4" name="Footer Placeholder 3">
            <a:extLst>
              <a:ext uri="{FF2B5EF4-FFF2-40B4-BE49-F238E27FC236}">
                <a16:creationId xmlns:a16="http://schemas.microsoft.com/office/drawing/2014/main" id="{C67A6BB0-6B82-4330-AEE1-EEBE020A90AD}"/>
              </a:ext>
            </a:extLst>
          </p:cNvPr>
          <p:cNvSpPr>
            <a:spLocks noGrp="1"/>
          </p:cNvSpPr>
          <p:nvPr>
            <p:ph type="ftr" sz="quarter" idx="11"/>
          </p:nvPr>
        </p:nvSpPr>
        <p:spPr>
          <a:xfrm>
            <a:off x="2640013" y="6477000"/>
            <a:ext cx="5508625" cy="274638"/>
          </a:xfrm>
          <a:prstGeom prst="rect">
            <a:avLst/>
          </a:prstGeom>
        </p:spPr>
        <p:txBody>
          <a:bodyPr vert="horz" lIns="45720" rIns="45720" bIns="0" rtlCol="0" anchor="b"/>
          <a:lstStyle>
            <a:defPPr>
              <a:defRPr lang="en-GB"/>
            </a:defPPr>
            <a:lvl1pPr algn="l" rtl="0" eaLnBrk="1" fontAlgn="base" latinLnBrk="0" hangingPunct="1">
              <a:spcBef>
                <a:spcPct val="0"/>
              </a:spcBef>
              <a:spcAft>
                <a:spcPct val="0"/>
              </a:spcAft>
              <a:defRPr kumimoji="0" sz="1200" kern="1200">
                <a:solidFill>
                  <a:schemeClr val="tx1">
                    <a:tint val="95000"/>
                  </a:schemeClr>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9pPr>
          </a:lstStyle>
          <a:p>
            <a:pPr>
              <a:defRPr/>
            </a:pPr>
            <a:r>
              <a:rPr lang="en-US"/>
              <a:t>©GA 2014</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CBBC9-6944-495F-A9E6-0BE1AC39FF49}"/>
              </a:ext>
            </a:extLst>
          </p:cNvPr>
          <p:cNvSpPr>
            <a:spLocks noGrp="1"/>
          </p:cNvSpPr>
          <p:nvPr>
            <p:ph type="title"/>
          </p:nvPr>
        </p:nvSpPr>
        <p:spPr>
          <a:xfrm>
            <a:off x="1981200" y="155448"/>
            <a:ext cx="8472518" cy="1252728"/>
          </a:xfrm>
        </p:spPr>
        <p:txBody>
          <a:bodyPr>
            <a:normAutofit fontScale="90000"/>
          </a:bodyPr>
          <a:lstStyle/>
          <a:p>
            <a:pPr eaLnBrk="1" hangingPunct="1">
              <a:defRPr/>
            </a:pPr>
            <a:r>
              <a:rPr lang="en-GB" sz="4900" b="1" dirty="0"/>
              <a:t>Three dimensions of progress: </a:t>
            </a:r>
            <a:br>
              <a:rPr lang="en-GB" b="1" dirty="0"/>
            </a:br>
            <a:r>
              <a:rPr lang="en-GB" sz="3600" b="1" dirty="0"/>
              <a:t>what does it mean to get better in geography?</a:t>
            </a:r>
            <a:endParaRPr lang="en-GB" b="1" dirty="0"/>
          </a:p>
        </p:txBody>
      </p:sp>
      <p:sp>
        <p:nvSpPr>
          <p:cNvPr id="3" name="Content Placeholder 2">
            <a:extLst>
              <a:ext uri="{FF2B5EF4-FFF2-40B4-BE49-F238E27FC236}">
                <a16:creationId xmlns:a16="http://schemas.microsoft.com/office/drawing/2014/main" id="{262A4B22-DB25-4FC2-9D8D-2B32B3547A97}"/>
              </a:ext>
            </a:extLst>
          </p:cNvPr>
          <p:cNvSpPr>
            <a:spLocks noGrp="1"/>
          </p:cNvSpPr>
          <p:nvPr>
            <p:ph idx="1"/>
          </p:nvPr>
        </p:nvSpPr>
        <p:spPr>
          <a:xfrm>
            <a:off x="1919289" y="1557339"/>
            <a:ext cx="8353425" cy="4967287"/>
          </a:xfrm>
        </p:spPr>
        <p:txBody>
          <a:bodyPr>
            <a:normAutofit lnSpcReduction="10000"/>
          </a:bodyPr>
          <a:lstStyle/>
          <a:p>
            <a:pPr marL="0" indent="0">
              <a:buNone/>
              <a:defRPr/>
            </a:pPr>
            <a:r>
              <a:rPr lang="en-GB" sz="2400" dirty="0"/>
              <a:t>For the three aspects of achievement, we have identified these five </a:t>
            </a:r>
            <a:r>
              <a:rPr lang="en-GB" sz="2400" dirty="0">
                <a:hlinkClick r:id="rId3"/>
              </a:rPr>
              <a:t>dimensions of progress</a:t>
            </a:r>
            <a:r>
              <a:rPr lang="en-GB" sz="2400" dirty="0"/>
              <a:t> in geography:</a:t>
            </a:r>
            <a:endParaRPr lang="en-GB" sz="2400" b="1" dirty="0"/>
          </a:p>
          <a:p>
            <a:pPr eaLnBrk="1" hangingPunct="1">
              <a:buFont typeface="Wingdings 2" panose="05020102010507070707" pitchFamily="18" charset="2"/>
              <a:buNone/>
              <a:defRPr/>
            </a:pPr>
            <a:r>
              <a:rPr lang="en-GB" sz="2200" b="1" dirty="0"/>
              <a:t>Contextual world knowledge</a:t>
            </a:r>
            <a:endParaRPr lang="en-GB" sz="2200" dirty="0"/>
          </a:p>
          <a:p>
            <a:pPr eaLnBrk="1" hangingPunct="1">
              <a:defRPr/>
            </a:pPr>
            <a:r>
              <a:rPr lang="en-GB" sz="2000" dirty="0"/>
              <a:t>Demonstrating greater fluency with world knowledge by drawing on increasing breadth and depth of content and contexts.</a:t>
            </a:r>
          </a:p>
          <a:p>
            <a:pPr eaLnBrk="1" hangingPunct="1">
              <a:buFont typeface="Wingdings 2" panose="05020102010507070707" pitchFamily="18" charset="2"/>
              <a:buNone/>
              <a:defRPr/>
            </a:pPr>
            <a:r>
              <a:rPr lang="en-GB" sz="2200" b="1" dirty="0"/>
              <a:t>Understanding</a:t>
            </a:r>
          </a:p>
          <a:p>
            <a:pPr eaLnBrk="1" hangingPunct="1">
              <a:defRPr/>
            </a:pPr>
            <a:r>
              <a:rPr lang="en-GB" sz="2000" dirty="0"/>
              <a:t>Extending from the familiar and concrete to the unfamiliar and abstract.</a:t>
            </a:r>
          </a:p>
          <a:p>
            <a:pPr eaLnBrk="1" hangingPunct="1">
              <a:defRPr/>
            </a:pPr>
            <a:r>
              <a:rPr lang="en-GB" sz="2000" dirty="0"/>
              <a:t>Making greater sense of the world by organising and connecting information and ideas about people, places, processes and environments.</a:t>
            </a:r>
          </a:p>
          <a:p>
            <a:pPr eaLnBrk="1" hangingPunct="1">
              <a:defRPr/>
            </a:pPr>
            <a:r>
              <a:rPr lang="en-GB" sz="2000" dirty="0"/>
              <a:t>Working with more complex information about the world, including the relevance of people’s attitudes, values and beliefs.</a:t>
            </a:r>
          </a:p>
          <a:p>
            <a:pPr eaLnBrk="1" hangingPunct="1">
              <a:buFont typeface="Wingdings 2" panose="05020102010507070707" pitchFamily="18" charset="2"/>
              <a:buNone/>
              <a:defRPr/>
            </a:pPr>
            <a:r>
              <a:rPr lang="en-GB" sz="2200" b="1" dirty="0"/>
              <a:t>Geographical enquiry and skills</a:t>
            </a:r>
          </a:p>
          <a:p>
            <a:pPr eaLnBrk="1" hangingPunct="1">
              <a:defRPr/>
            </a:pPr>
            <a:r>
              <a:rPr lang="en-GB" sz="2000" dirty="0"/>
              <a:t>Increasing the range and accuracy of pupils’ investigative skills, and advancing their ability to select and apply these with increasing independence to geographical enquiry.</a:t>
            </a:r>
          </a:p>
          <a:p>
            <a:pPr eaLnBrk="1" hangingPunct="1">
              <a:buFont typeface="Wingdings 2" panose="05020102010507070707" pitchFamily="18" charset="2"/>
              <a:buNone/>
              <a:defRPr/>
            </a:pPr>
            <a:endParaRPr lang="en-GB" sz="2400" dirty="0"/>
          </a:p>
        </p:txBody>
      </p:sp>
      <p:sp>
        <p:nvSpPr>
          <p:cNvPr id="4" name="Footer Placeholder 3">
            <a:extLst>
              <a:ext uri="{FF2B5EF4-FFF2-40B4-BE49-F238E27FC236}">
                <a16:creationId xmlns:a16="http://schemas.microsoft.com/office/drawing/2014/main" id="{EE6489B2-929D-4E84-A130-40D36DD41175}"/>
              </a:ext>
            </a:extLst>
          </p:cNvPr>
          <p:cNvSpPr>
            <a:spLocks noGrp="1"/>
          </p:cNvSpPr>
          <p:nvPr>
            <p:ph type="ftr" sz="quarter" idx="11"/>
          </p:nvPr>
        </p:nvSpPr>
        <p:spPr>
          <a:xfrm>
            <a:off x="2640013" y="6477000"/>
            <a:ext cx="5508625" cy="274638"/>
          </a:xfrm>
          <a:prstGeom prst="rect">
            <a:avLst/>
          </a:prstGeom>
        </p:spPr>
        <p:txBody>
          <a:bodyPr vert="horz" lIns="45720" rIns="45720" bIns="0" rtlCol="0" anchor="b"/>
          <a:lstStyle>
            <a:defPPr>
              <a:defRPr lang="en-GB"/>
            </a:defPPr>
            <a:lvl1pPr algn="l" rtl="0" eaLnBrk="1" fontAlgn="base" latinLnBrk="0" hangingPunct="1">
              <a:spcBef>
                <a:spcPct val="0"/>
              </a:spcBef>
              <a:spcAft>
                <a:spcPct val="0"/>
              </a:spcAft>
              <a:defRPr kumimoji="0" sz="1200" kern="1200">
                <a:solidFill>
                  <a:schemeClr val="tx1">
                    <a:tint val="95000"/>
                  </a:schemeClr>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9pPr>
          </a:lstStyle>
          <a:p>
            <a:pPr>
              <a:defRPr/>
            </a:pPr>
            <a:r>
              <a:rPr lang="en-US"/>
              <a:t>©GA 2014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a:extLst>
              <a:ext uri="{FF2B5EF4-FFF2-40B4-BE49-F238E27FC236}">
                <a16:creationId xmlns:a16="http://schemas.microsoft.com/office/drawing/2014/main" id="{70CB03C1-3ABA-B2D6-420F-B50C49DD7B57}"/>
              </a:ext>
            </a:extLst>
          </p:cNvPr>
          <p:cNvGraphicFramePr>
            <a:graphicFrameLocks noChangeAspect="1"/>
          </p:cNvGraphicFramePr>
          <p:nvPr/>
        </p:nvGraphicFramePr>
        <p:xfrm>
          <a:off x="1585913" y="755650"/>
          <a:ext cx="9021762" cy="5348288"/>
        </p:xfrm>
        <a:graphic>
          <a:graphicData uri="http://schemas.openxmlformats.org/presentationml/2006/ole">
            <mc:AlternateContent xmlns:mc="http://schemas.openxmlformats.org/markup-compatibility/2006">
              <mc:Choice xmlns:v="urn:schemas-microsoft-com:vml" Requires="v">
                <p:oleObj name="Document" r:id="rId2" imgW="9021205" imgH="5348027" progId="Word.Document.8">
                  <p:embed/>
                </p:oleObj>
              </mc:Choice>
              <mc:Fallback>
                <p:oleObj name="Document" r:id="rId2" imgW="9021205" imgH="5348027" progId="Word.Document.8">
                  <p:embed/>
                  <p:pic>
                    <p:nvPicPr>
                      <p:cNvPr id="2050" name="Object 2">
                        <a:extLst>
                          <a:ext uri="{FF2B5EF4-FFF2-40B4-BE49-F238E27FC236}">
                            <a16:creationId xmlns:a16="http://schemas.microsoft.com/office/drawing/2014/main" id="{70CB03C1-3ABA-B2D6-420F-B50C49DD7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913" y="755650"/>
                        <a:ext cx="9021762" cy="534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A808C3E-2833-891A-E94E-82BCDBB0B976}"/>
              </a:ext>
            </a:extLst>
          </p:cNvPr>
          <p:cNvGraphicFramePr>
            <a:graphicFrameLocks noGrp="1"/>
          </p:cNvGraphicFramePr>
          <p:nvPr>
            <p:extLst>
              <p:ext uri="{D42A27DB-BD31-4B8C-83A1-F6EECF244321}">
                <p14:modId xmlns:p14="http://schemas.microsoft.com/office/powerpoint/2010/main" val="2127313315"/>
              </p:ext>
            </p:extLst>
          </p:nvPr>
        </p:nvGraphicFramePr>
        <p:xfrm>
          <a:off x="2063751" y="620714"/>
          <a:ext cx="8208962" cy="6048375"/>
        </p:xfrm>
        <a:graphic>
          <a:graphicData uri="http://schemas.openxmlformats.org/drawingml/2006/table">
            <a:tbl>
              <a:tblPr/>
              <a:tblGrid>
                <a:gridCol w="1128196">
                  <a:extLst>
                    <a:ext uri="{9D8B030D-6E8A-4147-A177-3AD203B41FA5}">
                      <a16:colId xmlns:a16="http://schemas.microsoft.com/office/drawing/2014/main" val="20000"/>
                    </a:ext>
                  </a:extLst>
                </a:gridCol>
                <a:gridCol w="1643645">
                  <a:extLst>
                    <a:ext uri="{9D8B030D-6E8A-4147-A177-3AD203B41FA5}">
                      <a16:colId xmlns:a16="http://schemas.microsoft.com/office/drawing/2014/main" val="20001"/>
                    </a:ext>
                  </a:extLst>
                </a:gridCol>
                <a:gridCol w="1395767">
                  <a:extLst>
                    <a:ext uri="{9D8B030D-6E8A-4147-A177-3AD203B41FA5}">
                      <a16:colId xmlns:a16="http://schemas.microsoft.com/office/drawing/2014/main" val="20002"/>
                    </a:ext>
                  </a:extLst>
                </a:gridCol>
                <a:gridCol w="1641908">
                  <a:extLst>
                    <a:ext uri="{9D8B030D-6E8A-4147-A177-3AD203B41FA5}">
                      <a16:colId xmlns:a16="http://schemas.microsoft.com/office/drawing/2014/main" val="20003"/>
                    </a:ext>
                  </a:extLst>
                </a:gridCol>
                <a:gridCol w="1149046">
                  <a:extLst>
                    <a:ext uri="{9D8B030D-6E8A-4147-A177-3AD203B41FA5}">
                      <a16:colId xmlns:a16="http://schemas.microsoft.com/office/drawing/2014/main" val="20004"/>
                    </a:ext>
                  </a:extLst>
                </a:gridCol>
                <a:gridCol w="1250400">
                  <a:extLst>
                    <a:ext uri="{9D8B030D-6E8A-4147-A177-3AD203B41FA5}">
                      <a16:colId xmlns:a16="http://schemas.microsoft.com/office/drawing/2014/main" val="20005"/>
                    </a:ext>
                  </a:extLst>
                </a:gridCol>
              </a:tblGrid>
              <a:tr h="2349416">
                <a:tc>
                  <a:txBody>
                    <a:bodyPr/>
                    <a:lstStyle/>
                    <a:p>
                      <a:pPr>
                        <a:lnSpc>
                          <a:spcPct val="115000"/>
                        </a:lnSpc>
                        <a:spcAft>
                          <a:spcPts val="0"/>
                        </a:spcAft>
                      </a:pPr>
                      <a:r>
                        <a:rPr lang="en-GB" sz="1000" b="1" dirty="0">
                          <a:latin typeface="Calibri"/>
                          <a:ea typeface="Calibri"/>
                          <a:cs typeface="Times New Roman"/>
                        </a:rPr>
                        <a:t>Where do people live in </a:t>
                      </a:r>
                      <a:r>
                        <a:rPr lang="en-GB" sz="1000" b="1" dirty="0" err="1">
                          <a:latin typeface="Calibri"/>
                          <a:ea typeface="Calibri"/>
                          <a:cs typeface="Times New Roman"/>
                        </a:rPr>
                        <a:t>Andalucia</a:t>
                      </a:r>
                      <a:r>
                        <a:rPr lang="en-GB" sz="1000" b="1" dirty="0">
                          <a:latin typeface="Calibri"/>
                          <a:ea typeface="Calibri"/>
                          <a:cs typeface="Times New Roman"/>
                        </a:rPr>
                        <a:t>?</a:t>
                      </a:r>
                      <a:r>
                        <a:rPr lang="en-GB" sz="1000" dirty="0">
                          <a:latin typeface="Calibri"/>
                          <a:ea typeface="Calibri"/>
                          <a:cs typeface="Times New Roman"/>
                        </a:rPr>
                        <a:t> – which are the main settlements &amp; why?</a:t>
                      </a:r>
                    </a:p>
                    <a:p>
                      <a:pPr>
                        <a:lnSpc>
                          <a:spcPct val="115000"/>
                        </a:lnSpc>
                        <a:spcAft>
                          <a:spcPts val="0"/>
                        </a:spcAft>
                      </a:pPr>
                      <a:r>
                        <a:rPr lang="en-GB" sz="1000" dirty="0">
                          <a:latin typeface="Calibri"/>
                          <a:ea typeface="Calibri"/>
                          <a:cs typeface="Times New Roman"/>
                        </a:rPr>
                        <a:t>What are the houses like? Why?</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GB" sz="1000" dirty="0">
                          <a:latin typeface="Calibri"/>
                          <a:ea typeface="Calibri"/>
                          <a:cs typeface="Times New Roman"/>
                        </a:rPr>
                        <a:t>To locate cities, towns, ports &amp; villages etc.</a:t>
                      </a:r>
                    </a:p>
                    <a:p>
                      <a:pPr marL="342900" lvl="0" indent="-342900">
                        <a:lnSpc>
                          <a:spcPct val="115000"/>
                        </a:lnSpc>
                        <a:spcAft>
                          <a:spcPts val="0"/>
                        </a:spcAft>
                        <a:buFont typeface="Symbol"/>
                        <a:buChar char=""/>
                      </a:pPr>
                      <a:r>
                        <a:rPr lang="en-GB" sz="1000" dirty="0">
                          <a:latin typeface="Calibri"/>
                          <a:ea typeface="Calibri"/>
                          <a:cs typeface="Times New Roman"/>
                        </a:rPr>
                        <a:t>About similarities &amp; differences</a:t>
                      </a:r>
                    </a:p>
                    <a:p>
                      <a:pPr marL="342900" lvl="0" indent="-342900">
                        <a:lnSpc>
                          <a:spcPct val="115000"/>
                        </a:lnSpc>
                        <a:spcAft>
                          <a:spcPts val="0"/>
                        </a:spcAft>
                        <a:buFont typeface="Symbol"/>
                        <a:buChar char=""/>
                      </a:pPr>
                      <a:r>
                        <a:rPr lang="en-GB" sz="1000" dirty="0">
                          <a:latin typeface="Calibri"/>
                          <a:ea typeface="Calibri"/>
                          <a:cs typeface="Times New Roman"/>
                        </a:rPr>
                        <a:t>To begin to understand the relationship between climate, local materials and the built environment</a:t>
                      </a:r>
                    </a:p>
                    <a:p>
                      <a:pPr marL="342900" lvl="0" indent="-342900">
                        <a:lnSpc>
                          <a:spcPct val="115000"/>
                        </a:lnSpc>
                        <a:spcAft>
                          <a:spcPts val="0"/>
                        </a:spcAft>
                        <a:buFont typeface="Symbol"/>
                        <a:buChar char=""/>
                      </a:pPr>
                      <a:r>
                        <a:rPr lang="en-GB" sz="1000" dirty="0">
                          <a:latin typeface="Calibri"/>
                          <a:ea typeface="Calibri"/>
                          <a:cs typeface="Times New Roman"/>
                        </a:rPr>
                        <a:t>To appreciate the part that history plays </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800" dirty="0">
                        <a:latin typeface="Calibri"/>
                        <a:ea typeface="Calibri"/>
                        <a:cs typeface="Times New Roman"/>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GB" sz="1000" dirty="0">
                          <a:latin typeface="Calibri"/>
                          <a:ea typeface="Calibri"/>
                          <a:cs typeface="Times New Roman"/>
                        </a:rPr>
                        <a:t>Map cities, main towns and tourist centres</a:t>
                      </a:r>
                    </a:p>
                    <a:p>
                      <a:pPr marL="342900" lvl="0" indent="-342900">
                        <a:lnSpc>
                          <a:spcPct val="115000"/>
                        </a:lnSpc>
                        <a:spcAft>
                          <a:spcPts val="0"/>
                        </a:spcAft>
                        <a:buFont typeface="Symbol"/>
                        <a:buChar char=""/>
                      </a:pPr>
                      <a:r>
                        <a:rPr lang="en-GB" sz="1000" dirty="0">
                          <a:latin typeface="Calibri"/>
                          <a:ea typeface="Calibri"/>
                          <a:cs typeface="Times New Roman"/>
                        </a:rPr>
                        <a:t>Awareness of less populated areas e.g. agricultural or mountainous areas</a:t>
                      </a:r>
                    </a:p>
                    <a:p>
                      <a:pPr marL="342900" lvl="0" indent="-342900">
                        <a:lnSpc>
                          <a:spcPct val="115000"/>
                        </a:lnSpc>
                        <a:spcAft>
                          <a:spcPts val="0"/>
                        </a:spcAft>
                        <a:buFont typeface="Symbol"/>
                        <a:buChar char=""/>
                      </a:pPr>
                      <a:r>
                        <a:rPr lang="en-GB" sz="1000" dirty="0">
                          <a:latin typeface="Calibri"/>
                          <a:ea typeface="Calibri"/>
                          <a:cs typeface="Times New Roman"/>
                        </a:rPr>
                        <a:t>Appreciate the traditions that have produced a distinctive architecture</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800">
                        <a:latin typeface="Calibri"/>
                        <a:ea typeface="Calibri"/>
                        <a:cs typeface="Times New Roman"/>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000" dirty="0" err="1">
                          <a:latin typeface="Calibri"/>
                          <a:ea typeface="Calibri"/>
                          <a:cs typeface="Times New Roman"/>
                        </a:rPr>
                        <a:t>P</a:t>
                      </a:r>
                      <a:r>
                        <a:rPr lang="en-GB" sz="1000" dirty="0" err="1">
                          <a:latin typeface="+mn-lt"/>
                          <a:ea typeface="Calibri"/>
                          <a:cs typeface="Times New Roman"/>
                        </a:rPr>
                        <a:t>r</a:t>
                      </a:r>
                      <a:r>
                        <a:rPr lang="en-GB" sz="1000" dirty="0" err="1">
                          <a:latin typeface="Calibri"/>
                          <a:ea typeface="Calibri"/>
                          <a:cs typeface="Times New Roman"/>
                        </a:rPr>
                        <a:t>rovinces</a:t>
                      </a:r>
                      <a:r>
                        <a:rPr lang="en-GB" sz="1000" dirty="0">
                          <a:latin typeface="Calibri"/>
                          <a:ea typeface="Calibri"/>
                          <a:cs typeface="Times New Roman"/>
                        </a:rPr>
                        <a:t>, Seville (capital), </a:t>
                      </a:r>
                      <a:r>
                        <a:rPr lang="en-GB" sz="1000" dirty="0" err="1">
                          <a:latin typeface="Calibri"/>
                          <a:ea typeface="Calibri"/>
                          <a:cs typeface="Times New Roman"/>
                        </a:rPr>
                        <a:t>ranada</a:t>
                      </a:r>
                      <a:r>
                        <a:rPr lang="en-GB" sz="1000" dirty="0">
                          <a:latin typeface="Calibri"/>
                          <a:ea typeface="Calibri"/>
                          <a:cs typeface="Times New Roman"/>
                        </a:rPr>
                        <a:t>, Malaga, Cordoba ....et al</a:t>
                      </a:r>
                    </a:p>
                    <a:p>
                      <a:pPr>
                        <a:lnSpc>
                          <a:spcPct val="115000"/>
                        </a:lnSpc>
                        <a:spcAft>
                          <a:spcPts val="0"/>
                        </a:spcAft>
                      </a:pPr>
                      <a:r>
                        <a:rPr lang="en-GB" sz="1000" dirty="0">
                          <a:latin typeface="Calibri"/>
                          <a:ea typeface="Calibri"/>
                          <a:cs typeface="Times New Roman"/>
                        </a:rPr>
                        <a:t>Historical significance -  Arab/Moorish + Christian heritages</a:t>
                      </a:r>
                    </a:p>
                    <a:p>
                      <a:pPr>
                        <a:lnSpc>
                          <a:spcPct val="115000"/>
                        </a:lnSpc>
                        <a:spcAft>
                          <a:spcPts val="0"/>
                        </a:spcAft>
                      </a:pPr>
                      <a:r>
                        <a:rPr lang="en-GB" sz="1000" dirty="0">
                          <a:latin typeface="Calibri"/>
                          <a:ea typeface="Calibri"/>
                          <a:cs typeface="Times New Roman"/>
                        </a:rPr>
                        <a:t>Transport hub</a:t>
                      </a:r>
                    </a:p>
                    <a:p>
                      <a:pPr>
                        <a:lnSpc>
                          <a:spcPct val="115000"/>
                        </a:lnSpc>
                        <a:spcAft>
                          <a:spcPts val="0"/>
                        </a:spcAft>
                      </a:pPr>
                      <a:r>
                        <a:rPr lang="en-GB" sz="1000" dirty="0">
                          <a:latin typeface="Calibri"/>
                          <a:ea typeface="Calibri"/>
                          <a:cs typeface="Times New Roman"/>
                        </a:rPr>
                        <a:t>Coastal + mountain tourism</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11125">
                <a:tc>
                  <a:txBody>
                    <a:bodyPr/>
                    <a:lstStyle/>
                    <a:p>
                      <a:pPr>
                        <a:lnSpc>
                          <a:spcPct val="115000"/>
                        </a:lnSpc>
                        <a:spcAft>
                          <a:spcPts val="0"/>
                        </a:spcAft>
                      </a:pPr>
                      <a:r>
                        <a:rPr lang="en-GB" sz="1000" b="1" dirty="0">
                          <a:latin typeface="Calibri"/>
                          <a:ea typeface="Calibri"/>
                          <a:cs typeface="Times New Roman"/>
                        </a:rPr>
                        <a:t>How is </a:t>
                      </a:r>
                      <a:r>
                        <a:rPr lang="en-GB" sz="1000" b="1" dirty="0" err="1">
                          <a:latin typeface="Calibri"/>
                          <a:ea typeface="Calibri"/>
                          <a:cs typeface="Times New Roman"/>
                        </a:rPr>
                        <a:t>Andalucia</a:t>
                      </a:r>
                      <a:r>
                        <a:rPr lang="en-GB" sz="1000" b="1" dirty="0">
                          <a:latin typeface="Calibri"/>
                          <a:ea typeface="Calibri"/>
                          <a:cs typeface="Times New Roman"/>
                        </a:rPr>
                        <a:t> connected to other places</a:t>
                      </a:r>
                      <a:r>
                        <a:rPr lang="en-GB" sz="1000" dirty="0">
                          <a:latin typeface="Calibri"/>
                          <a:ea typeface="Calibri"/>
                          <a:cs typeface="Times New Roman"/>
                        </a:rPr>
                        <a:t>?</a:t>
                      </a:r>
                    </a:p>
                    <a:p>
                      <a:pPr>
                        <a:lnSpc>
                          <a:spcPct val="115000"/>
                        </a:lnSpc>
                        <a:spcAft>
                          <a:spcPts val="0"/>
                        </a:spcAft>
                      </a:pPr>
                      <a:r>
                        <a:rPr lang="en-GB" sz="1000" dirty="0">
                          <a:latin typeface="Calibri"/>
                          <a:ea typeface="Calibri"/>
                          <a:cs typeface="Times New Roman"/>
                        </a:rPr>
                        <a:t>...... in Spain &amp; Portugal? ...........in Europe?</a:t>
                      </a:r>
                    </a:p>
                    <a:p>
                      <a:pPr>
                        <a:lnSpc>
                          <a:spcPct val="115000"/>
                        </a:lnSpc>
                        <a:spcAft>
                          <a:spcPts val="0"/>
                        </a:spcAft>
                      </a:pPr>
                      <a:r>
                        <a:rPr lang="en-GB" sz="1000" dirty="0">
                          <a:latin typeface="Calibri"/>
                          <a:ea typeface="Calibri"/>
                          <a:cs typeface="Times New Roman"/>
                        </a:rPr>
                        <a:t>...... The world?</a:t>
                      </a:r>
                    </a:p>
                    <a:p>
                      <a:pPr>
                        <a:lnSpc>
                          <a:spcPct val="115000"/>
                        </a:lnSpc>
                        <a:spcAft>
                          <a:spcPts val="0"/>
                        </a:spcAft>
                      </a:pPr>
                      <a:r>
                        <a:rPr lang="en-GB" sz="1000" dirty="0">
                          <a:latin typeface="Calibri"/>
                          <a:ea typeface="Calibri"/>
                          <a:cs typeface="Times New Roman"/>
                        </a:rPr>
                        <a:t>How would you get about in </a:t>
                      </a:r>
                      <a:r>
                        <a:rPr lang="en-GB" sz="1000" dirty="0" err="1">
                          <a:latin typeface="Calibri"/>
                          <a:ea typeface="Calibri"/>
                          <a:cs typeface="Times New Roman"/>
                        </a:rPr>
                        <a:t>Andalucia</a:t>
                      </a:r>
                      <a:r>
                        <a:rPr lang="en-GB" sz="1000" dirty="0">
                          <a:latin typeface="Calibri"/>
                          <a:ea typeface="Calibri"/>
                          <a:cs typeface="Times New Roman"/>
                        </a:rPr>
                        <a:t>?</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GB" sz="1000" dirty="0">
                          <a:latin typeface="Calibri"/>
                          <a:ea typeface="Calibri"/>
                          <a:cs typeface="Times New Roman"/>
                        </a:rPr>
                        <a:t>How places relate to one another</a:t>
                      </a:r>
                    </a:p>
                    <a:p>
                      <a:pPr marL="342900" lvl="0" indent="-342900">
                        <a:lnSpc>
                          <a:spcPct val="115000"/>
                        </a:lnSpc>
                        <a:spcAft>
                          <a:spcPts val="0"/>
                        </a:spcAft>
                        <a:buFont typeface="Symbol"/>
                        <a:buChar char=""/>
                      </a:pPr>
                      <a:r>
                        <a:rPr lang="en-GB" sz="1000" dirty="0">
                          <a:latin typeface="Calibri"/>
                          <a:ea typeface="Calibri"/>
                          <a:cs typeface="Times New Roman"/>
                        </a:rPr>
                        <a:t>About similarities &amp; differences between places</a:t>
                      </a:r>
                    </a:p>
                    <a:p>
                      <a:pPr marL="342900" lvl="0" indent="-342900">
                        <a:lnSpc>
                          <a:spcPct val="115000"/>
                        </a:lnSpc>
                        <a:spcAft>
                          <a:spcPts val="0"/>
                        </a:spcAft>
                        <a:buFont typeface="Symbol"/>
                        <a:buChar char=""/>
                      </a:pPr>
                      <a:r>
                        <a:rPr lang="en-GB" sz="1000" dirty="0">
                          <a:latin typeface="Calibri"/>
                          <a:ea typeface="Calibri"/>
                          <a:cs typeface="Times New Roman"/>
                        </a:rPr>
                        <a:t>How physical features shape transport routes</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800" dirty="0">
                        <a:latin typeface="Calibri"/>
                        <a:ea typeface="Calibri"/>
                        <a:cs typeface="Times New Roman"/>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GB" sz="1000" dirty="0">
                          <a:latin typeface="Calibri"/>
                          <a:ea typeface="Calibri"/>
                          <a:cs typeface="Times New Roman"/>
                        </a:rPr>
                        <a:t>Ability to plan/trace routes between places</a:t>
                      </a:r>
                    </a:p>
                    <a:p>
                      <a:pPr marL="342900" lvl="0" indent="-342900">
                        <a:lnSpc>
                          <a:spcPct val="115000"/>
                        </a:lnSpc>
                        <a:spcAft>
                          <a:spcPts val="0"/>
                        </a:spcAft>
                        <a:buFont typeface="Symbol"/>
                        <a:buChar char=""/>
                      </a:pPr>
                      <a:r>
                        <a:rPr lang="en-GB" sz="1000" dirty="0">
                          <a:latin typeface="Calibri"/>
                          <a:ea typeface="Calibri"/>
                          <a:cs typeface="Times New Roman"/>
                        </a:rPr>
                        <a:t>Understand the role &amp; importance of transport links for the economy, communications and everyday life</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800" dirty="0">
                        <a:latin typeface="Calibri"/>
                        <a:ea typeface="Calibri"/>
                        <a:cs typeface="Times New Roman"/>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000">
                          <a:latin typeface="Calibri"/>
                          <a:ea typeface="Calibri"/>
                          <a:cs typeface="Times New Roman"/>
                        </a:rPr>
                        <a:t>Borders/frontiers</a:t>
                      </a:r>
                    </a:p>
                    <a:p>
                      <a:pPr>
                        <a:lnSpc>
                          <a:spcPct val="115000"/>
                        </a:lnSpc>
                        <a:spcAft>
                          <a:spcPts val="0"/>
                        </a:spcAft>
                      </a:pPr>
                      <a:r>
                        <a:rPr lang="en-GB" sz="1000">
                          <a:latin typeface="Calibri"/>
                          <a:ea typeface="Calibri"/>
                          <a:cs typeface="Times New Roman"/>
                        </a:rPr>
                        <a:t>Transport links – motorways, roads, rail, air, sea</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2888">
                <a:tc>
                  <a:txBody>
                    <a:bodyPr/>
                    <a:lstStyle/>
                    <a:p>
                      <a:pPr>
                        <a:lnSpc>
                          <a:spcPct val="115000"/>
                        </a:lnSpc>
                        <a:spcAft>
                          <a:spcPts val="0"/>
                        </a:spcAft>
                      </a:pPr>
                      <a:r>
                        <a:rPr lang="en-GB" sz="1000" b="1" dirty="0">
                          <a:latin typeface="Calibri"/>
                          <a:ea typeface="Calibri"/>
                          <a:cs typeface="Times New Roman"/>
                        </a:rPr>
                        <a:t>What issues currently face people living in </a:t>
                      </a:r>
                      <a:r>
                        <a:rPr lang="en-GB" sz="1000" b="1" dirty="0" err="1">
                          <a:latin typeface="Calibri"/>
                          <a:ea typeface="Calibri"/>
                          <a:cs typeface="Times New Roman"/>
                        </a:rPr>
                        <a:t>Andalucia</a:t>
                      </a:r>
                      <a:r>
                        <a:rPr lang="en-GB" sz="1000" b="1" dirty="0">
                          <a:latin typeface="Calibri"/>
                          <a:ea typeface="Calibri"/>
                          <a:cs typeface="Times New Roman"/>
                        </a:rPr>
                        <a:t>?</a:t>
                      </a:r>
                      <a:endParaRPr lang="en-GB" sz="1000" dirty="0">
                        <a:latin typeface="Calibri"/>
                        <a:ea typeface="Calibri"/>
                        <a:cs typeface="Times New Roman"/>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GB" sz="1000" dirty="0">
                          <a:latin typeface="Calibri"/>
                          <a:ea typeface="Calibri"/>
                          <a:cs typeface="Times New Roman"/>
                        </a:rPr>
                        <a:t>To consider one or more issues in context</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800">
                        <a:latin typeface="Calibri"/>
                        <a:ea typeface="Calibri"/>
                        <a:cs typeface="Times New Roman"/>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GB" sz="1000" dirty="0">
                          <a:latin typeface="Calibri"/>
                          <a:ea typeface="Calibri"/>
                          <a:cs typeface="Times New Roman"/>
                        </a:rPr>
                        <a:t>That people’s concerns change over time and depend on a variety of factors.</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800" dirty="0">
                        <a:latin typeface="Calibri"/>
                        <a:ea typeface="Calibri"/>
                        <a:cs typeface="Times New Roman"/>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000" dirty="0">
                          <a:latin typeface="Calibri"/>
                          <a:ea typeface="Calibri"/>
                          <a:cs typeface="Times New Roman"/>
                        </a:rPr>
                        <a:t>E.g. …Economic downturn &amp; shortage of jobs</a:t>
                      </a:r>
                    </a:p>
                    <a:p>
                      <a:pPr>
                        <a:lnSpc>
                          <a:spcPct val="115000"/>
                        </a:lnSpc>
                        <a:spcAft>
                          <a:spcPts val="0"/>
                        </a:spcAft>
                      </a:pPr>
                      <a:r>
                        <a:rPr lang="en-GB" sz="1000" dirty="0">
                          <a:latin typeface="Calibri"/>
                          <a:ea typeface="Calibri"/>
                          <a:cs typeface="Times New Roman"/>
                        </a:rPr>
                        <a:t>Renewable energy</a:t>
                      </a:r>
                    </a:p>
                    <a:p>
                      <a:pPr>
                        <a:lnSpc>
                          <a:spcPct val="115000"/>
                        </a:lnSpc>
                        <a:spcAft>
                          <a:spcPts val="0"/>
                        </a:spcAft>
                      </a:pPr>
                      <a:r>
                        <a:rPr lang="en-GB" sz="1000" dirty="0">
                          <a:latin typeface="Calibri"/>
                          <a:ea typeface="Calibri"/>
                          <a:cs typeface="Times New Roman"/>
                        </a:rPr>
                        <a:t>Demographic change</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24946">
                <a:tc>
                  <a:txBody>
                    <a:bodyPr/>
                    <a:lstStyle/>
                    <a:p>
                      <a:pPr>
                        <a:lnSpc>
                          <a:spcPct val="115000"/>
                        </a:lnSpc>
                        <a:spcAft>
                          <a:spcPts val="0"/>
                        </a:spcAft>
                      </a:pPr>
                      <a:r>
                        <a:rPr lang="en-GB" sz="1000" b="1" dirty="0">
                          <a:latin typeface="Calibri"/>
                          <a:ea typeface="Calibri"/>
                          <a:cs typeface="Times New Roman"/>
                        </a:rPr>
                        <a:t>Do we think we would like it in this part of Southern Spain?</a:t>
                      </a:r>
                      <a:r>
                        <a:rPr lang="en-GB" sz="1000" dirty="0">
                          <a:latin typeface="Calibri"/>
                          <a:ea typeface="Calibri"/>
                          <a:cs typeface="Times New Roman"/>
                        </a:rPr>
                        <a:t> Do we want to go there?</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GB" sz="1000" dirty="0">
                          <a:latin typeface="Calibri"/>
                          <a:ea typeface="Calibri"/>
                          <a:cs typeface="Times New Roman"/>
                        </a:rPr>
                        <a:t>To make individual/group assessment or come to a view based on evidence encountered through enquiry</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800">
                        <a:latin typeface="Calibri"/>
                        <a:ea typeface="Calibri"/>
                        <a:cs typeface="Times New Roman"/>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GB" sz="1000" dirty="0">
                          <a:latin typeface="Calibri"/>
                          <a:ea typeface="Calibri"/>
                          <a:cs typeface="Times New Roman"/>
                        </a:rPr>
                        <a:t>Appreciate diverse points of view.</a:t>
                      </a:r>
                    </a:p>
                    <a:p>
                      <a:pPr marL="342900" lvl="0" indent="-342900">
                        <a:lnSpc>
                          <a:spcPct val="115000"/>
                        </a:lnSpc>
                        <a:spcAft>
                          <a:spcPts val="0"/>
                        </a:spcAft>
                        <a:buFont typeface="Symbol"/>
                        <a:buChar char=""/>
                      </a:pPr>
                      <a:r>
                        <a:rPr lang="en-GB" sz="1000" dirty="0">
                          <a:latin typeface="Calibri"/>
                          <a:ea typeface="Calibri"/>
                          <a:cs typeface="Times New Roman"/>
                        </a:rPr>
                        <a:t>The value of making informed judgements</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GB" sz="800">
                        <a:latin typeface="Calibri"/>
                        <a:ea typeface="Calibri"/>
                        <a:cs typeface="Times New Roman"/>
                      </a:endParaRP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000" dirty="0">
                          <a:latin typeface="Calibri"/>
                          <a:ea typeface="Calibri"/>
                          <a:cs typeface="Times New Roman"/>
                        </a:rPr>
                        <a:t>Evidence, ‘informed’ judgement or view</a:t>
                      </a:r>
                    </a:p>
                  </a:txBody>
                  <a:tcPr marL="46449" marR="464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2023" name="Rectangle 1">
            <a:extLst>
              <a:ext uri="{FF2B5EF4-FFF2-40B4-BE49-F238E27FC236}">
                <a16:creationId xmlns:a16="http://schemas.microsoft.com/office/drawing/2014/main" id="{FB04CE67-DE26-2680-D07F-F43C0CA2134D}"/>
              </a:ext>
            </a:extLst>
          </p:cNvPr>
          <p:cNvSpPr>
            <a:spLocks noChangeArrowheads="1"/>
          </p:cNvSpPr>
          <p:nvPr/>
        </p:nvSpPr>
        <p:spPr bwMode="auto">
          <a:xfrm>
            <a:off x="1524000" y="97795"/>
            <a:ext cx="26161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100"/>
              <a:t>  </a:t>
            </a:r>
            <a:endParaRPr lang="en-GB"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AD30-18EE-B5A3-CD28-E6677852CF4A}"/>
              </a:ext>
            </a:extLst>
          </p:cNvPr>
          <p:cNvSpPr>
            <a:spLocks noGrp="1"/>
          </p:cNvSpPr>
          <p:nvPr>
            <p:ph type="title"/>
          </p:nvPr>
        </p:nvSpPr>
        <p:spPr/>
        <p:txBody>
          <a:bodyPr>
            <a:normAutofit/>
          </a:bodyPr>
          <a:lstStyle/>
          <a:p>
            <a:r>
              <a:rPr lang="en-GB" b="1" dirty="0">
                <a:latin typeface="Calibri" panose="020F0502020204030204" pitchFamily="34" charset="0"/>
                <a:cs typeface="Calibri" panose="020F0502020204030204" pitchFamily="34" charset="0"/>
              </a:rPr>
              <a:t>Possible contexts moving out from the local</a:t>
            </a:r>
            <a:br>
              <a:rPr lang="en-GB" b="1" dirty="0">
                <a:latin typeface="Calibri" panose="020F0502020204030204" pitchFamily="34" charset="0"/>
                <a:cs typeface="Calibri" panose="020F0502020204030204" pitchFamily="34" charset="0"/>
              </a:rPr>
            </a:br>
            <a:r>
              <a:rPr lang="en-GB" sz="3200" b="1" dirty="0">
                <a:latin typeface="Calibri" panose="020F0502020204030204" pitchFamily="34" charset="0"/>
                <a:cs typeface="Calibri" panose="020F0502020204030204" pitchFamily="34" charset="0"/>
              </a:rPr>
              <a:t>opportunities for contrasting ‘places’</a:t>
            </a:r>
          </a:p>
        </p:txBody>
      </p:sp>
      <p:sp>
        <p:nvSpPr>
          <p:cNvPr id="3" name="Content Placeholder 2">
            <a:extLst>
              <a:ext uri="{FF2B5EF4-FFF2-40B4-BE49-F238E27FC236}">
                <a16:creationId xmlns:a16="http://schemas.microsoft.com/office/drawing/2014/main" id="{0450FB1F-2547-7811-CD03-28E1A9D3002F}"/>
              </a:ext>
            </a:extLst>
          </p:cNvPr>
          <p:cNvSpPr>
            <a:spLocks noGrp="1"/>
          </p:cNvSpPr>
          <p:nvPr>
            <p:ph idx="1"/>
          </p:nvPr>
        </p:nvSpPr>
        <p:spPr/>
        <p:txBody>
          <a:bodyPr>
            <a:normAutofit lnSpcReduction="10000"/>
          </a:bodyPr>
          <a:lstStyle/>
          <a:p>
            <a:r>
              <a:rPr lang="en-GB" dirty="0"/>
              <a:t>There are several ‘Colne’ rivers in the UK, e.g. the River Colne in Essex flows through Colchester &amp; into the North Sea – a comparison of ‘places’??</a:t>
            </a:r>
          </a:p>
          <a:p>
            <a:r>
              <a:rPr lang="en-GB" dirty="0"/>
              <a:t>Also </a:t>
            </a:r>
            <a:r>
              <a:rPr lang="en-GB" dirty="0" err="1"/>
              <a:t>Colnes</a:t>
            </a:r>
            <a:r>
              <a:rPr lang="en-GB" dirty="0"/>
              <a:t> in West Yorkshire – and Lancashire!</a:t>
            </a:r>
          </a:p>
          <a:p>
            <a:pPr marL="0" indent="0">
              <a:buNone/>
            </a:pPr>
            <a:r>
              <a:rPr lang="en-GB" dirty="0"/>
              <a:t>                     ______________________________________</a:t>
            </a:r>
          </a:p>
          <a:p>
            <a:r>
              <a:rPr lang="en-GB" dirty="0"/>
              <a:t>Thames</a:t>
            </a:r>
          </a:p>
          <a:p>
            <a:r>
              <a:rPr lang="en-GB" dirty="0"/>
              <a:t>Andalusian rivers </a:t>
            </a:r>
            <a:r>
              <a:rPr lang="en-GB" dirty="0" err="1"/>
              <a:t>e.g</a:t>
            </a:r>
            <a:r>
              <a:rPr lang="en-GB" dirty="0"/>
              <a:t> Guadalquivir (flows into Atlantic), </a:t>
            </a:r>
            <a:r>
              <a:rPr lang="en-GB" dirty="0" err="1"/>
              <a:t>Andarax</a:t>
            </a:r>
            <a:r>
              <a:rPr lang="en-GB" dirty="0"/>
              <a:t>/Almeria (flows into Mediterranean) </a:t>
            </a:r>
          </a:p>
          <a:p>
            <a:r>
              <a:rPr lang="en-GB" dirty="0"/>
              <a:t>Amazon</a:t>
            </a:r>
          </a:p>
          <a:p>
            <a:r>
              <a:rPr lang="en-GB" dirty="0"/>
              <a:t>Ganges</a:t>
            </a:r>
          </a:p>
        </p:txBody>
      </p:sp>
    </p:spTree>
    <p:extLst>
      <p:ext uri="{BB962C8B-B14F-4D97-AF65-F5344CB8AC3E}">
        <p14:creationId xmlns:p14="http://schemas.microsoft.com/office/powerpoint/2010/main" val="39887748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solidFill>
                  <a:srgbClr val="C00000"/>
                </a:solidFill>
                <a:latin typeface="Arial Rounded MT Bold" panose="020F0704030504030204" pitchFamily="34" charset="0"/>
              </a:rPr>
              <a:t>Using a topical event or issue as a hook….. e.g. COP27</a:t>
            </a:r>
          </a:p>
        </p:txBody>
      </p:sp>
      <p:sp>
        <p:nvSpPr>
          <p:cNvPr id="5" name="Text Placeholder 4"/>
          <p:cNvSpPr>
            <a:spLocks noGrp="1"/>
          </p:cNvSpPr>
          <p:nvPr>
            <p:ph type="body" idx="1"/>
          </p:nvPr>
        </p:nvSpPr>
        <p:spPr/>
        <p:txBody>
          <a:bodyPr>
            <a:normAutofit fontScale="92500" lnSpcReduction="20000"/>
          </a:bodyPr>
          <a:lstStyle/>
          <a:p>
            <a:r>
              <a:rPr lang="en-GB" dirty="0"/>
              <a:t>What has been in the news recently? </a:t>
            </a:r>
          </a:p>
          <a:p>
            <a:r>
              <a:rPr lang="en-GB" dirty="0"/>
              <a:t>Where was it happening?</a:t>
            </a:r>
          </a:p>
          <a:p>
            <a:r>
              <a:rPr lang="en-GB" dirty="0"/>
              <a:t>Why now?</a:t>
            </a:r>
          </a:p>
          <a:p>
            <a:r>
              <a:rPr lang="en-GB" dirty="0"/>
              <a:t>What does it mean for us?</a:t>
            </a:r>
          </a:p>
        </p:txBody>
      </p:sp>
    </p:spTree>
    <p:extLst>
      <p:ext uri="{BB962C8B-B14F-4D97-AF65-F5344CB8AC3E}">
        <p14:creationId xmlns:p14="http://schemas.microsoft.com/office/powerpoint/2010/main" val="1654886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2596-CD98-48BD-A1BE-C229198BFBAA}"/>
              </a:ext>
            </a:extLst>
          </p:cNvPr>
          <p:cNvSpPr txBox="1">
            <a:spLocks noGrp="1"/>
          </p:cNvSpPr>
          <p:nvPr>
            <p:ph type="title"/>
          </p:nvPr>
        </p:nvSpPr>
        <p:spPr/>
        <p:txBody>
          <a:bodyPr/>
          <a:lstStyle/>
          <a:p>
            <a:pPr lvl="0"/>
            <a:r>
              <a:rPr lang="en-GB" b="1" dirty="0">
                <a:solidFill>
                  <a:srgbClr val="70AD47"/>
                </a:solidFill>
              </a:rPr>
              <a:t>Collaborative Learning Project</a:t>
            </a:r>
          </a:p>
        </p:txBody>
      </p:sp>
      <p:sp>
        <p:nvSpPr>
          <p:cNvPr id="3" name="Content Placeholder 2">
            <a:extLst>
              <a:ext uri="{FF2B5EF4-FFF2-40B4-BE49-F238E27FC236}">
                <a16:creationId xmlns:a16="http://schemas.microsoft.com/office/drawing/2014/main" id="{037956F3-21D9-4738-8249-B3386386F90C}"/>
              </a:ext>
            </a:extLst>
          </p:cNvPr>
          <p:cNvSpPr txBox="1">
            <a:spLocks noGrp="1"/>
          </p:cNvSpPr>
          <p:nvPr>
            <p:ph idx="1"/>
          </p:nvPr>
        </p:nvSpPr>
        <p:spPr/>
        <p:txBody>
          <a:bodyPr/>
          <a:lstStyle/>
          <a:p>
            <a:pPr lvl="0"/>
            <a:endParaRPr lang="en-GB" dirty="0"/>
          </a:p>
          <a:p>
            <a:pPr lvl="0"/>
            <a:r>
              <a:rPr lang="en-GB" dirty="0">
                <a:hlinkClick r:id="rId2"/>
              </a:rPr>
              <a:t>www.collaborativelearning.org</a:t>
            </a:r>
            <a:r>
              <a:rPr lang="en-GB" dirty="0"/>
              <a:t> </a:t>
            </a:r>
          </a:p>
          <a:p>
            <a:pPr lvl="0"/>
            <a:r>
              <a:rPr lang="en-GB" dirty="0"/>
              <a:t>And for the dedicated page for London humanities teachers:</a:t>
            </a:r>
          </a:p>
          <a:p>
            <a:pPr lvl="0"/>
            <a:r>
              <a:rPr lang="en-GB" dirty="0">
                <a:hlinkClick r:id="rId3"/>
              </a:rPr>
              <a:t>http://www.collaborativelearning.org/londonhumanities.html</a:t>
            </a:r>
            <a:r>
              <a:rPr lang="en-GB" dirty="0"/>
              <a:t> </a:t>
            </a:r>
          </a:p>
        </p:txBody>
      </p:sp>
    </p:spTree>
    <p:extLst>
      <p:ext uri="{BB962C8B-B14F-4D97-AF65-F5344CB8AC3E}">
        <p14:creationId xmlns:p14="http://schemas.microsoft.com/office/powerpoint/2010/main" val="24887428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5C3527-0F17-67EE-CA86-A003F310876D}"/>
              </a:ext>
            </a:extLst>
          </p:cNvPr>
          <p:cNvSpPr>
            <a:spLocks noGrp="1"/>
          </p:cNvSpPr>
          <p:nvPr>
            <p:ph type="title"/>
          </p:nvPr>
        </p:nvSpPr>
        <p:spPr/>
        <p:txBody>
          <a:bodyPr/>
          <a:lstStyle/>
          <a:p>
            <a:r>
              <a:rPr lang="en-GB" b="1" dirty="0"/>
              <a:t>Useful supplementary slides</a:t>
            </a:r>
          </a:p>
        </p:txBody>
      </p:sp>
      <p:sp>
        <p:nvSpPr>
          <p:cNvPr id="5" name="Text Placeholder 4">
            <a:extLst>
              <a:ext uri="{FF2B5EF4-FFF2-40B4-BE49-F238E27FC236}">
                <a16:creationId xmlns:a16="http://schemas.microsoft.com/office/drawing/2014/main" id="{868EB08D-3182-4C1D-3965-C0CBF6189BC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57037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4EA2-FC8E-4105-B318-FA82B81AE078}"/>
              </a:ext>
            </a:extLst>
          </p:cNvPr>
          <p:cNvSpPr>
            <a:spLocks noGrp="1"/>
          </p:cNvSpPr>
          <p:nvPr>
            <p:ph type="title"/>
          </p:nvPr>
        </p:nvSpPr>
        <p:spPr/>
        <p:txBody>
          <a:bodyPr/>
          <a:lstStyle/>
          <a:p>
            <a:r>
              <a:rPr lang="en-US" b="1" dirty="0"/>
              <a:t>Some useful CL activities to support rain forests, climate change &amp; related issues </a:t>
            </a:r>
            <a:endParaRPr lang="en-GB" b="1" dirty="0"/>
          </a:p>
        </p:txBody>
      </p:sp>
      <p:sp>
        <p:nvSpPr>
          <p:cNvPr id="3" name="Content Placeholder 2">
            <a:extLst>
              <a:ext uri="{FF2B5EF4-FFF2-40B4-BE49-F238E27FC236}">
                <a16:creationId xmlns:a16="http://schemas.microsoft.com/office/drawing/2014/main" id="{969D5425-3D31-4A44-8E73-27FCF6B547B4}"/>
              </a:ext>
            </a:extLst>
          </p:cNvPr>
          <p:cNvSpPr>
            <a:spLocks noGrp="1"/>
          </p:cNvSpPr>
          <p:nvPr>
            <p:ph idx="1"/>
          </p:nvPr>
        </p:nvSpPr>
        <p:spPr/>
        <p:txBody>
          <a:bodyPr>
            <a:normAutofit lnSpcReduction="10000"/>
          </a:bodyPr>
          <a:lstStyle/>
          <a:p>
            <a:r>
              <a:rPr lang="en-GB" dirty="0">
                <a:hlinkClick r:id="rId2"/>
              </a:rPr>
              <a:t>http://www.collaborativelearning.org/rainforestvocabulary.pdf</a:t>
            </a:r>
            <a:r>
              <a:rPr lang="en-GB" dirty="0"/>
              <a:t> </a:t>
            </a:r>
          </a:p>
          <a:p>
            <a:r>
              <a:rPr lang="en-GB" dirty="0">
                <a:hlinkClick r:id="rId3"/>
              </a:rPr>
              <a:t>http://www.collaborativelearning.org/rainforestphotosortinfogap.pdf</a:t>
            </a:r>
            <a:r>
              <a:rPr lang="en-GB" dirty="0"/>
              <a:t> </a:t>
            </a:r>
          </a:p>
          <a:p>
            <a:r>
              <a:rPr lang="en-GB" dirty="0">
                <a:hlinkClick r:id="rId4"/>
              </a:rPr>
              <a:t>http://www.collaborativelearning.org/rainforestintroduceme.pdf</a:t>
            </a:r>
            <a:endParaRPr lang="en-GB" dirty="0"/>
          </a:p>
          <a:p>
            <a:r>
              <a:rPr lang="en-GB" dirty="0">
                <a:hlinkClick r:id="rId5"/>
              </a:rPr>
              <a:t>http://www.collaborativelearning.org/rovingrainforestreporters.pdf</a:t>
            </a:r>
            <a:r>
              <a:rPr lang="en-GB" dirty="0"/>
              <a:t> </a:t>
            </a:r>
          </a:p>
          <a:p>
            <a:r>
              <a:rPr lang="en-GB" dirty="0"/>
              <a:t> </a:t>
            </a:r>
            <a:r>
              <a:rPr lang="en-GB" dirty="0">
                <a:hlinkClick r:id="rId6"/>
              </a:rPr>
              <a:t>http://www.collaborativelearning.org/palmoil.pdf</a:t>
            </a:r>
            <a:r>
              <a:rPr lang="en-GB" dirty="0"/>
              <a:t> </a:t>
            </a:r>
          </a:p>
          <a:p>
            <a:r>
              <a:rPr lang="en-GB" dirty="0">
                <a:hlinkClick r:id="rId7"/>
              </a:rPr>
              <a:t>http://www.collaborativelearning.org/animallifestyles.pdf</a:t>
            </a:r>
            <a:r>
              <a:rPr lang="en-GB" dirty="0"/>
              <a:t> </a:t>
            </a:r>
          </a:p>
          <a:p>
            <a:r>
              <a:rPr lang="en-GB" dirty="0">
                <a:hlinkClick r:id="rId8"/>
              </a:rPr>
              <a:t>http://www.collaborativelearning.org/practicalaction.pdf</a:t>
            </a:r>
            <a:r>
              <a:rPr lang="en-GB" dirty="0"/>
              <a:t> </a:t>
            </a:r>
          </a:p>
          <a:p>
            <a:r>
              <a:rPr lang="en-GB" dirty="0">
                <a:hlinkClick r:id="rId9"/>
              </a:rPr>
              <a:t>http://www.collaborativelearning.org/whatcanyougrow.pdf</a:t>
            </a:r>
            <a:r>
              <a:rPr lang="en-GB" dirty="0"/>
              <a:t> </a:t>
            </a:r>
          </a:p>
          <a:p>
            <a:r>
              <a:rPr lang="en-GB" dirty="0">
                <a:hlinkClick r:id="rId10"/>
              </a:rPr>
              <a:t>http://www.collaborativelearning.org/extremeweatherc4.pdf</a:t>
            </a:r>
            <a:endParaRPr lang="en-GB" dirty="0"/>
          </a:p>
          <a:p>
            <a:endParaRPr lang="en-GB" dirty="0"/>
          </a:p>
        </p:txBody>
      </p:sp>
    </p:spTree>
    <p:extLst>
      <p:ext uri="{BB962C8B-B14F-4D97-AF65-F5344CB8AC3E}">
        <p14:creationId xmlns:p14="http://schemas.microsoft.com/office/powerpoint/2010/main" val="3414369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BD3CC8-BB22-4FEA-AA62-FEA94EF9D7B9}"/>
              </a:ext>
            </a:extLst>
          </p:cNvPr>
          <p:cNvSpPr>
            <a:spLocks noGrp="1"/>
          </p:cNvSpPr>
          <p:nvPr>
            <p:ph type="title"/>
          </p:nvPr>
        </p:nvSpPr>
        <p:spPr/>
        <p:txBody>
          <a:bodyPr/>
          <a:lstStyle/>
          <a:p>
            <a:r>
              <a:rPr lang="en-US" b="1" dirty="0" err="1"/>
              <a:t>Ofsted</a:t>
            </a:r>
            <a:r>
              <a:rPr lang="en-US" b="1" dirty="0"/>
              <a:t> research review – GEOGRAPHY</a:t>
            </a:r>
            <a:br>
              <a:rPr lang="en-US" b="1" dirty="0"/>
            </a:br>
            <a:r>
              <a:rPr lang="en-US" b="1" dirty="0"/>
              <a:t>June 2021</a:t>
            </a:r>
            <a:endParaRPr lang="en-GB" b="1" dirty="0"/>
          </a:p>
        </p:txBody>
      </p:sp>
      <p:sp>
        <p:nvSpPr>
          <p:cNvPr id="5" name="Text Placeholder 4">
            <a:extLst>
              <a:ext uri="{FF2B5EF4-FFF2-40B4-BE49-F238E27FC236}">
                <a16:creationId xmlns:a16="http://schemas.microsoft.com/office/drawing/2014/main" id="{BC0B755C-6C60-4652-9F2D-1204FE513AFF}"/>
              </a:ext>
            </a:extLst>
          </p:cNvPr>
          <p:cNvSpPr>
            <a:spLocks noGrp="1"/>
          </p:cNvSpPr>
          <p:nvPr>
            <p:ph type="body" idx="1"/>
          </p:nvPr>
        </p:nvSpPr>
        <p:spPr/>
        <p:txBody>
          <a:bodyPr>
            <a:normAutofit/>
          </a:bodyPr>
          <a:lstStyle/>
          <a:p>
            <a:r>
              <a:rPr lang="en-GB" sz="2400" dirty="0">
                <a:hlinkClick r:id="rId2"/>
              </a:rPr>
              <a:t>https://www.gov.uk/government/publications/research-review-series-geography/research-review-series-geography</a:t>
            </a:r>
            <a:r>
              <a:rPr lang="en-GB" sz="2400" dirty="0"/>
              <a:t> </a:t>
            </a:r>
            <a:br>
              <a:rPr lang="en-GB" sz="2400" dirty="0"/>
            </a:br>
            <a:endParaRPr lang="en-GB" dirty="0"/>
          </a:p>
        </p:txBody>
      </p:sp>
    </p:spTree>
    <p:extLst>
      <p:ext uri="{BB962C8B-B14F-4D97-AF65-F5344CB8AC3E}">
        <p14:creationId xmlns:p14="http://schemas.microsoft.com/office/powerpoint/2010/main" val="37738799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AB44-1AFE-4828-812B-DF4025256E14}"/>
              </a:ext>
            </a:extLst>
          </p:cNvPr>
          <p:cNvSpPr>
            <a:spLocks noGrp="1"/>
          </p:cNvSpPr>
          <p:nvPr>
            <p:ph type="title"/>
          </p:nvPr>
        </p:nvSpPr>
        <p:spPr/>
        <p:txBody>
          <a:bodyPr/>
          <a:lstStyle/>
          <a:p>
            <a:r>
              <a:rPr lang="en-US" b="1" dirty="0"/>
              <a:t>Global Learning </a:t>
            </a:r>
            <a:r>
              <a:rPr lang="en-US" b="1" dirty="0" err="1"/>
              <a:t>Programme</a:t>
            </a:r>
            <a:r>
              <a:rPr lang="en-US" b="1" dirty="0"/>
              <a:t> now …..</a:t>
            </a:r>
            <a:br>
              <a:rPr lang="en-US" b="1" dirty="0"/>
            </a:br>
            <a:r>
              <a:rPr lang="en-US" b="1" dirty="0"/>
              <a:t>Connecting Classrooms – resources:</a:t>
            </a:r>
            <a:endParaRPr lang="en-GB" b="1" dirty="0"/>
          </a:p>
        </p:txBody>
      </p:sp>
      <p:sp>
        <p:nvSpPr>
          <p:cNvPr id="3" name="Content Placeholder 2">
            <a:extLst>
              <a:ext uri="{FF2B5EF4-FFF2-40B4-BE49-F238E27FC236}">
                <a16:creationId xmlns:a16="http://schemas.microsoft.com/office/drawing/2014/main" id="{CAE0233C-3E96-438E-89A7-FF7B6E200A88}"/>
              </a:ext>
            </a:extLst>
          </p:cNvPr>
          <p:cNvSpPr>
            <a:spLocks noGrp="1"/>
          </p:cNvSpPr>
          <p:nvPr>
            <p:ph idx="1"/>
          </p:nvPr>
        </p:nvSpPr>
        <p:spPr/>
        <p:txBody>
          <a:bodyPr/>
          <a:lstStyle/>
          <a:p>
            <a:pPr marL="0" indent="0">
              <a:buNone/>
            </a:pPr>
            <a:endParaRPr lang="en-GB" dirty="0">
              <a:hlinkClick r:id="rId2"/>
            </a:endParaRPr>
          </a:p>
          <a:p>
            <a:pPr marL="0" indent="0">
              <a:buNone/>
            </a:pPr>
            <a:endParaRPr lang="en-GB" dirty="0">
              <a:hlinkClick r:id="rId2"/>
            </a:endParaRPr>
          </a:p>
          <a:p>
            <a:pPr marL="0" indent="0">
              <a:buNone/>
            </a:pPr>
            <a:r>
              <a:rPr lang="en-GB" dirty="0">
                <a:hlinkClick r:id="rId2"/>
              </a:rPr>
              <a:t>British Council | Connecting Classrooms</a:t>
            </a:r>
            <a:endParaRPr lang="en-GB" dirty="0"/>
          </a:p>
        </p:txBody>
      </p:sp>
      <p:sp>
        <p:nvSpPr>
          <p:cNvPr id="4" name="Content Placeholder 3">
            <a:extLst>
              <a:ext uri="{FF2B5EF4-FFF2-40B4-BE49-F238E27FC236}">
                <a16:creationId xmlns:a16="http://schemas.microsoft.com/office/drawing/2014/main" id="{DDAE405E-0D60-D0F1-CAE0-E2FCC5EF5813}"/>
              </a:ext>
            </a:extLst>
          </p:cNvPr>
          <p:cNvSpPr>
            <a:spLocks noGrp="1"/>
          </p:cNvSpPr>
          <p:nvPr>
            <p:ph idx="2"/>
          </p:nvPr>
        </p:nvSpPr>
        <p:spPr/>
        <p:txBody>
          <a:bodyPr>
            <a:noAutofit/>
          </a:bodyPr>
          <a:lstStyle/>
          <a:p>
            <a:r>
              <a:rPr lang="en-GB" sz="4000" dirty="0"/>
              <a:t>Schools connect - Partner with a school – UK or overseas</a:t>
            </a:r>
          </a:p>
          <a:p>
            <a:r>
              <a:rPr lang="en-GB" sz="4000" dirty="0"/>
              <a:t>Climate resources</a:t>
            </a:r>
          </a:p>
          <a:p>
            <a:r>
              <a:rPr lang="en-GB" sz="4000" dirty="0"/>
              <a:t>Around the world – resources about culture around the world</a:t>
            </a:r>
          </a:p>
          <a:p>
            <a:pPr marL="0" indent="0">
              <a:buNone/>
            </a:pPr>
            <a:r>
              <a:rPr lang="en-GB" sz="4000" dirty="0"/>
              <a:t> </a:t>
            </a:r>
          </a:p>
        </p:txBody>
      </p:sp>
    </p:spTree>
    <p:extLst>
      <p:ext uri="{BB962C8B-B14F-4D97-AF65-F5344CB8AC3E}">
        <p14:creationId xmlns:p14="http://schemas.microsoft.com/office/powerpoint/2010/main" val="37850614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C16BFD84-AE97-32DE-7A79-0706306135CE}"/>
              </a:ext>
            </a:extLst>
          </p:cNvPr>
          <p:cNvSpPr>
            <a:spLocks noGrp="1"/>
          </p:cNvSpPr>
          <p:nvPr>
            <p:ph type="title"/>
          </p:nvPr>
        </p:nvSpPr>
        <p:spPr>
          <a:xfrm>
            <a:off x="838203" y="365129"/>
            <a:ext cx="10515600" cy="847851"/>
          </a:xfrm>
        </p:spPr>
        <p:txBody>
          <a:bodyPr/>
          <a:lstStyle/>
          <a:p>
            <a:r>
              <a:rPr lang="en-GB" altLang="en-US" b="1" dirty="0"/>
              <a:t>Purpose of study – Gg (NC)</a:t>
            </a:r>
            <a:endParaRPr lang="en-GB" altLang="en-US" dirty="0"/>
          </a:p>
        </p:txBody>
      </p:sp>
      <p:sp>
        <p:nvSpPr>
          <p:cNvPr id="24579" name="Content Placeholder 2">
            <a:extLst>
              <a:ext uri="{FF2B5EF4-FFF2-40B4-BE49-F238E27FC236}">
                <a16:creationId xmlns:a16="http://schemas.microsoft.com/office/drawing/2014/main" id="{015AB803-A886-3C78-9336-573E21B8225E}"/>
              </a:ext>
            </a:extLst>
          </p:cNvPr>
          <p:cNvSpPr>
            <a:spLocks noGrp="1"/>
          </p:cNvSpPr>
          <p:nvPr>
            <p:ph idx="1"/>
          </p:nvPr>
        </p:nvSpPr>
        <p:spPr>
          <a:xfrm>
            <a:off x="838203" y="1558212"/>
            <a:ext cx="10515600" cy="4618751"/>
          </a:xfrm>
        </p:spPr>
        <p:txBody>
          <a:bodyPr>
            <a:normAutofit lnSpcReduction="10000"/>
          </a:bodyPr>
          <a:lstStyle/>
          <a:p>
            <a:pPr marL="0" indent="0">
              <a:buNone/>
            </a:pPr>
            <a:r>
              <a:rPr lang="en-GB" altLang="en-US" dirty="0"/>
              <a:t>A high quality </a:t>
            </a:r>
            <a:r>
              <a:rPr lang="en-GB" altLang="en-US" b="1" dirty="0"/>
              <a:t>geography</a:t>
            </a:r>
            <a:r>
              <a:rPr lang="en-GB" altLang="en-US" dirty="0"/>
              <a:t> education should inspire in pupils a curiosity and fascination about the world and its people that will remain with them for the rest of their lives.  Teaching should equip pupils with knowledge about diverse places, people, resources and natural and human environments, together with a deep understanding of the Earth’s key  physical and human processes. As pupils progress, their growing knowledge about the world  should help them to deepen their understanding of the interaction between physical and human processes, and of the formation and use of landscapes and environments. Geographical knowledge, understanding and skills provide the frameworks and  approaches that explain how the Earth’s features at different scales are shaped, interconnected and change over time .</a:t>
            </a:r>
          </a:p>
          <a:p>
            <a:endParaRPr lang="en-GB" alt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0D695BC2-D1A9-6DD7-1F14-5305B965ACFA}"/>
              </a:ext>
            </a:extLst>
          </p:cNvPr>
          <p:cNvSpPr>
            <a:spLocks noGrp="1"/>
          </p:cNvSpPr>
          <p:nvPr>
            <p:ph type="title"/>
          </p:nvPr>
        </p:nvSpPr>
        <p:spPr/>
        <p:txBody>
          <a:bodyPr/>
          <a:lstStyle/>
          <a:p>
            <a:pPr eaLnBrk="1" hangingPunct="1"/>
            <a:r>
              <a:rPr lang="en-GB" altLang="en-US" sz="4000" b="1" dirty="0">
                <a:latin typeface="Calibri" panose="020F0502020204030204" pitchFamily="34" charset="0"/>
                <a:cs typeface="Calibri" panose="020F0502020204030204" pitchFamily="34" charset="0"/>
              </a:rPr>
              <a:t>Global Learning Programme – curriculum framework</a:t>
            </a:r>
          </a:p>
        </p:txBody>
      </p:sp>
      <p:sp>
        <p:nvSpPr>
          <p:cNvPr id="33795" name="Content Placeholder 2">
            <a:extLst>
              <a:ext uri="{FF2B5EF4-FFF2-40B4-BE49-F238E27FC236}">
                <a16:creationId xmlns:a16="http://schemas.microsoft.com/office/drawing/2014/main" id="{F292148C-BD19-28BE-2C52-E9F7F6B75323}"/>
              </a:ext>
            </a:extLst>
          </p:cNvPr>
          <p:cNvSpPr>
            <a:spLocks noGrp="1"/>
          </p:cNvSpPr>
          <p:nvPr>
            <p:ph idx="1"/>
          </p:nvPr>
        </p:nvSpPr>
        <p:spPr/>
        <p:txBody>
          <a:bodyPr>
            <a:normAutofit lnSpcReduction="10000"/>
          </a:bodyPr>
          <a:lstStyle/>
          <a:p>
            <a:pPr eaLnBrk="1" hangingPunct="1"/>
            <a:r>
              <a:rPr lang="en-GB" altLang="en-US" sz="2400"/>
              <a:t>better understand their role in a </a:t>
            </a:r>
            <a:r>
              <a:rPr lang="en-GB" altLang="en-US" sz="2400">
                <a:solidFill>
                  <a:srgbClr val="FF0000"/>
                </a:solidFill>
              </a:rPr>
              <a:t>globally-interdependent world</a:t>
            </a:r>
            <a:r>
              <a:rPr lang="en-GB" altLang="en-US" sz="2400"/>
              <a:t> and to explore strategies by which they can make it more just and sustainable;</a:t>
            </a:r>
          </a:p>
          <a:p>
            <a:pPr eaLnBrk="1" hangingPunct="1"/>
            <a:r>
              <a:rPr lang="en-GB" altLang="en-US" sz="2400"/>
              <a:t>become more familiar with the </a:t>
            </a:r>
            <a:r>
              <a:rPr lang="en-GB" altLang="en-US" sz="2400">
                <a:solidFill>
                  <a:srgbClr val="FF0000"/>
                </a:solidFill>
              </a:rPr>
              <a:t>concepts of interdependence, development, globalisation and sustainability</a:t>
            </a:r>
            <a:r>
              <a:rPr lang="en-GB" altLang="en-US" sz="2400"/>
              <a:t>;</a:t>
            </a:r>
          </a:p>
          <a:p>
            <a:pPr eaLnBrk="1" hangingPunct="1"/>
            <a:r>
              <a:rPr lang="en-GB" altLang="en-US" sz="2400"/>
              <a:t>move from a charity mentality to a </a:t>
            </a:r>
            <a:r>
              <a:rPr lang="en-GB" altLang="en-US" sz="2400">
                <a:solidFill>
                  <a:srgbClr val="FF0000"/>
                </a:solidFill>
              </a:rPr>
              <a:t>social justice </a:t>
            </a:r>
            <a:r>
              <a:rPr lang="en-GB" altLang="en-US" sz="2400"/>
              <a:t>mentality;</a:t>
            </a:r>
          </a:p>
          <a:p>
            <a:pPr eaLnBrk="1" hangingPunct="1"/>
            <a:r>
              <a:rPr lang="en-GB" altLang="en-US" sz="2400"/>
              <a:t>gain greater awareness of </a:t>
            </a:r>
            <a:r>
              <a:rPr lang="en-GB" altLang="en-US" sz="2400">
                <a:solidFill>
                  <a:srgbClr val="FF0000"/>
                </a:solidFill>
              </a:rPr>
              <a:t>poverty and sustainability</a:t>
            </a:r>
          </a:p>
          <a:p>
            <a:pPr eaLnBrk="1" hangingPunct="1"/>
            <a:r>
              <a:rPr lang="en-GB" altLang="en-US" sz="2400">
                <a:hlinkClick r:id="rId2"/>
              </a:rPr>
              <a:t>think critically</a:t>
            </a:r>
            <a:r>
              <a:rPr lang="en-GB" altLang="en-US" sz="2400"/>
              <a:t> about </a:t>
            </a:r>
            <a:r>
              <a:rPr lang="en-GB" altLang="en-US" sz="2400">
                <a:solidFill>
                  <a:srgbClr val="FF0000"/>
                </a:solidFill>
              </a:rPr>
              <a:t>global issues</a:t>
            </a:r>
          </a:p>
          <a:p>
            <a:pPr eaLnBrk="1" hangingPunct="1"/>
            <a:r>
              <a:rPr lang="en-GB" altLang="en-US" sz="2400"/>
              <a:t>explore alternative models of </a:t>
            </a:r>
            <a:r>
              <a:rPr lang="en-GB" altLang="en-US" sz="2400">
                <a:solidFill>
                  <a:srgbClr val="FF0000"/>
                </a:solidFill>
              </a:rPr>
              <a:t>development and sustainability</a:t>
            </a:r>
          </a:p>
          <a:p>
            <a:pPr eaLnBrk="1" hangingPunct="1"/>
            <a:r>
              <a:rPr lang="en-GB" altLang="en-US" sz="2400"/>
              <a:t>and consider the relative merits of different approaches to reducing global poverty and draw conclusions about the </a:t>
            </a:r>
            <a:r>
              <a:rPr lang="en-GB" altLang="en-US" sz="2400">
                <a:solidFill>
                  <a:srgbClr val="FF0000"/>
                </a:solidFill>
              </a:rPr>
              <a:t>causes of global poverty </a:t>
            </a:r>
            <a:r>
              <a:rPr lang="en-GB" altLang="en-US" sz="2400"/>
              <a:t>and how it can be addressed.</a:t>
            </a:r>
          </a:p>
          <a:p>
            <a:pPr eaLnBrk="1" hangingPunct="1"/>
            <a:endParaRPr lang="en-GB"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ABCE5D1-3197-D14D-EC89-A32C2410D385}"/>
              </a:ext>
            </a:extLst>
          </p:cNvPr>
          <p:cNvSpPr>
            <a:spLocks noGrp="1" noChangeArrowheads="1"/>
          </p:cNvSpPr>
          <p:nvPr>
            <p:ph type="title"/>
          </p:nvPr>
        </p:nvSpPr>
        <p:spPr>
          <a:xfrm>
            <a:off x="1703389" y="115889"/>
            <a:ext cx="8785225" cy="1081087"/>
          </a:xfrm>
        </p:spPr>
        <p:txBody>
          <a:bodyPr/>
          <a:lstStyle/>
          <a:p>
            <a:pPr eaLnBrk="1" hangingPunct="1"/>
            <a:r>
              <a:rPr lang="en-GB" altLang="en-US" sz="3200" b="1"/>
              <a:t>The geography NC content</a:t>
            </a:r>
            <a:r>
              <a:rPr lang="en-GB" altLang="en-US" sz="3200" b="1" i="1"/>
              <a:t> </a:t>
            </a:r>
            <a:r>
              <a:rPr lang="en-GB" altLang="en-US" sz="3200" b="1"/>
              <a:t>which primary teachers</a:t>
            </a:r>
            <a:r>
              <a:rPr lang="en-GB" altLang="en-US" sz="3200" b="1" i="1"/>
              <a:t> might</a:t>
            </a:r>
            <a:r>
              <a:rPr lang="en-GB" altLang="en-US" sz="3200" b="1"/>
              <a:t> know to teach geography.</a:t>
            </a:r>
          </a:p>
        </p:txBody>
      </p:sp>
      <p:sp>
        <p:nvSpPr>
          <p:cNvPr id="8195" name="Rectangle 3">
            <a:extLst>
              <a:ext uri="{FF2B5EF4-FFF2-40B4-BE49-F238E27FC236}">
                <a16:creationId xmlns:a16="http://schemas.microsoft.com/office/drawing/2014/main" id="{24E6FB60-3868-000E-2585-A40E19C47F10}"/>
              </a:ext>
            </a:extLst>
          </p:cNvPr>
          <p:cNvSpPr>
            <a:spLocks noGrp="1" noChangeArrowheads="1"/>
          </p:cNvSpPr>
          <p:nvPr>
            <p:ph type="body" idx="1"/>
          </p:nvPr>
        </p:nvSpPr>
        <p:spPr>
          <a:xfrm>
            <a:off x="1703389" y="1268413"/>
            <a:ext cx="8713787" cy="5473700"/>
          </a:xfrm>
        </p:spPr>
        <p:txBody>
          <a:bodyPr>
            <a:normAutofit lnSpcReduction="10000"/>
          </a:bodyPr>
          <a:lstStyle/>
          <a:p>
            <a:pPr eaLnBrk="1" hangingPunct="1"/>
            <a:r>
              <a:rPr lang="en-GB" altLang="en-US" sz="1800"/>
              <a:t>The school’s neighbourhood and community, and the wider area.</a:t>
            </a:r>
          </a:p>
          <a:p>
            <a:pPr eaLnBrk="1" hangingPunct="1"/>
            <a:r>
              <a:rPr lang="en-GB" altLang="en-US" sz="1800"/>
              <a:t>A wide variety of physical and human environments and their features.</a:t>
            </a:r>
          </a:p>
          <a:p>
            <a:pPr eaLnBrk="1" hangingPunct="1"/>
            <a:r>
              <a:rPr lang="en-GB" altLang="en-US" sz="1800"/>
              <a:t>Non-European, contrasting localities, including how to compare these. </a:t>
            </a:r>
          </a:p>
          <a:p>
            <a:pPr eaLnBrk="1" hangingPunct="1"/>
            <a:r>
              <a:rPr lang="en-GB" altLang="en-US" sz="1800"/>
              <a:t>Different regions in the UK and Europe, in South/North America, including their physical and human geographies and characteristics and how to compare these.</a:t>
            </a:r>
          </a:p>
          <a:p>
            <a:pPr eaLnBrk="1" hangingPunct="1"/>
            <a:r>
              <a:rPr lang="en-GB" altLang="en-US" sz="1800"/>
              <a:t>Weather, seasons, climate zones, and biomes and vegetation belts.</a:t>
            </a:r>
          </a:p>
          <a:p>
            <a:pPr eaLnBrk="1" hangingPunct="1"/>
            <a:r>
              <a:rPr lang="en-GB" altLang="en-US" sz="1800"/>
              <a:t>The water cycle, rivers, hills, valleys, mountains, earthquakes and volcanoes.</a:t>
            </a:r>
          </a:p>
          <a:p>
            <a:pPr eaLnBrk="1" hangingPunct="1"/>
            <a:r>
              <a:rPr lang="en-GB" altLang="en-US" sz="1800"/>
              <a:t>Homes, shops, businesses, parks, etc. and patterns in settlements and land use.</a:t>
            </a:r>
          </a:p>
          <a:p>
            <a:pPr eaLnBrk="1" hangingPunct="1"/>
            <a:r>
              <a:rPr lang="en-GB" altLang="en-US" sz="1800"/>
              <a:t>Economic activities, trade, key services and resources: water, energy, minerals. </a:t>
            </a:r>
          </a:p>
          <a:p>
            <a:pPr eaLnBrk="1" hangingPunct="1"/>
            <a:r>
              <a:rPr lang="en-GB" altLang="en-US" sz="1800"/>
              <a:t>The location of the key features of the Earth, from continents and oceans to seas, mountains, deserts and rivers, to countries and cities.</a:t>
            </a:r>
          </a:p>
          <a:p>
            <a:pPr eaLnBrk="1" hangingPunct="1"/>
            <a:r>
              <a:rPr lang="en-GB" altLang="en-US" sz="1800"/>
              <a:t>Caring for, improving and sustaining our local/global places and environments.</a:t>
            </a:r>
          </a:p>
          <a:p>
            <a:pPr eaLnBrk="1" hangingPunct="1"/>
            <a:r>
              <a:rPr lang="en-GB" altLang="en-US" sz="1800"/>
              <a:t>A good range of geographical vocabulary, both ‘everyday’ and technical.</a:t>
            </a:r>
          </a:p>
          <a:p>
            <a:pPr eaLnBrk="1" hangingPunct="1"/>
            <a:r>
              <a:rPr lang="en-GB" altLang="en-US" sz="1800"/>
              <a:t>Map and aerial photograph reading and interpretation, using using essential maps skills with atlas, Ordnance survey and digital maps, and map making.</a:t>
            </a:r>
          </a:p>
          <a:p>
            <a:pPr eaLnBrk="1" hangingPunct="1"/>
            <a:r>
              <a:rPr lang="en-GB" altLang="en-US" sz="1800"/>
              <a:t>Investigating, undertaking fieldwork, using various methods of observing and measuring and various ways for recording and communicating findings.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E12D44D-5A97-4DB2-7EDC-CAFA679B1A6B}"/>
              </a:ext>
            </a:extLst>
          </p:cNvPr>
          <p:cNvSpPr>
            <a:spLocks noGrp="1" noChangeArrowheads="1"/>
          </p:cNvSpPr>
          <p:nvPr>
            <p:ph type="title"/>
          </p:nvPr>
        </p:nvSpPr>
        <p:spPr>
          <a:xfrm>
            <a:off x="1992313" y="115889"/>
            <a:ext cx="8229600" cy="936625"/>
          </a:xfrm>
        </p:spPr>
        <p:txBody>
          <a:bodyPr/>
          <a:lstStyle/>
          <a:p>
            <a:pPr eaLnBrk="1" hangingPunct="1"/>
            <a:r>
              <a:rPr lang="en-GB" altLang="en-US" sz="3200" b="1" dirty="0"/>
              <a:t>Dr Ian Cook’s ‘Follow the things….’</a:t>
            </a:r>
            <a:br>
              <a:rPr lang="en-GB" altLang="en-US" sz="1400" b="1" dirty="0"/>
            </a:br>
            <a:r>
              <a:rPr lang="en-GB" altLang="en-US" sz="1800" b="1" dirty="0">
                <a:hlinkClick r:id="rId2"/>
              </a:rPr>
              <a:t>www.followthethings.com</a:t>
            </a:r>
            <a:r>
              <a:rPr lang="en-GB" altLang="en-US" sz="1800" b="1" dirty="0"/>
              <a:t> </a:t>
            </a:r>
          </a:p>
        </p:txBody>
      </p:sp>
      <p:sp>
        <p:nvSpPr>
          <p:cNvPr id="21507" name="Rectangle 3">
            <a:extLst>
              <a:ext uri="{FF2B5EF4-FFF2-40B4-BE49-F238E27FC236}">
                <a16:creationId xmlns:a16="http://schemas.microsoft.com/office/drawing/2014/main" id="{DC6D68AC-FA68-AD31-C6DC-1176F2AEEFBA}"/>
              </a:ext>
            </a:extLst>
          </p:cNvPr>
          <p:cNvSpPr>
            <a:spLocks noGrp="1" noChangeArrowheads="1"/>
          </p:cNvSpPr>
          <p:nvPr>
            <p:ph type="body" idx="1"/>
          </p:nvPr>
        </p:nvSpPr>
        <p:spPr>
          <a:xfrm>
            <a:off x="1524000" y="1125539"/>
            <a:ext cx="9144000" cy="5616575"/>
          </a:xfrm>
        </p:spPr>
        <p:txBody>
          <a:bodyPr>
            <a:normAutofit lnSpcReduction="10000"/>
          </a:bodyPr>
          <a:lstStyle/>
          <a:p>
            <a:pPr eaLnBrk="1" hangingPunct="1">
              <a:lnSpc>
                <a:spcPct val="80000"/>
              </a:lnSpc>
            </a:pPr>
            <a:r>
              <a:rPr lang="en-GB" altLang="en-US" sz="1800" b="1" dirty="0"/>
              <a:t>Choose</a:t>
            </a:r>
            <a:r>
              <a:rPr lang="en-GB" altLang="en-US" sz="1800" dirty="0"/>
              <a:t> </a:t>
            </a:r>
            <a:r>
              <a:rPr lang="en-GB" altLang="en-US" sz="1800" b="1" dirty="0"/>
              <a:t>a ‘thing’</a:t>
            </a:r>
            <a:r>
              <a:rPr lang="en-GB" altLang="en-US" sz="1800" dirty="0"/>
              <a:t>: one of the ‘things’ used in everyday life: e.g. milk, electricity, tap water, a laptop, your trainers, scissors, a recycled bag, a ‘reading’ book, a TV series, the pavement, CCTV camera, a bunch of flowers, a ‘take away’ meal ….</a:t>
            </a:r>
          </a:p>
          <a:p>
            <a:pPr eaLnBrk="1" hangingPunct="1">
              <a:lnSpc>
                <a:spcPct val="80000"/>
              </a:lnSpc>
            </a:pPr>
            <a:r>
              <a:rPr lang="en-GB" altLang="en-US" sz="1800" b="1" dirty="0"/>
              <a:t>Personal or others’ use</a:t>
            </a:r>
            <a:r>
              <a:rPr lang="en-GB" altLang="en-US" sz="1800" dirty="0"/>
              <a:t>: Why used?  Who by?  What for?  How?  When?  Where?</a:t>
            </a:r>
          </a:p>
          <a:p>
            <a:pPr eaLnBrk="1" hangingPunct="1">
              <a:lnSpc>
                <a:spcPct val="80000"/>
              </a:lnSpc>
            </a:pPr>
            <a:r>
              <a:rPr lang="en-GB" altLang="en-US" sz="1800" b="1" dirty="0"/>
              <a:t>Describe</a:t>
            </a:r>
            <a:r>
              <a:rPr lang="en-GB" altLang="en-US" sz="1800" dirty="0"/>
              <a:t>: How do you obtain or notice it?  What is it like?  What it is ‘made of’?  Is it a necessity or for pleasure?</a:t>
            </a:r>
          </a:p>
          <a:p>
            <a:pPr eaLnBrk="1" hangingPunct="1">
              <a:lnSpc>
                <a:spcPct val="80000"/>
              </a:lnSpc>
            </a:pPr>
            <a:r>
              <a:rPr lang="en-GB" altLang="en-US" sz="1800" b="1" dirty="0"/>
              <a:t>Enquire</a:t>
            </a:r>
            <a:r>
              <a:rPr lang="en-GB" altLang="en-US" sz="1800" dirty="0"/>
              <a:t>: How is it made/created?  Where and by whom? With what resources?  Where are the resources from?  Who generates and transports the them?  How is this done?  From and to where?  Why there?  What distances are travelled, the sequence, for how long?  How is it marketed and sold?  Where and why?  What does ‘it’ cost?  Who gets what share?</a:t>
            </a:r>
          </a:p>
          <a:p>
            <a:pPr eaLnBrk="1" hangingPunct="1">
              <a:lnSpc>
                <a:spcPct val="80000"/>
              </a:lnSpc>
            </a:pPr>
            <a:r>
              <a:rPr lang="en-GB" altLang="en-US" sz="1800" b="1" dirty="0"/>
              <a:t>Explain</a:t>
            </a:r>
            <a:r>
              <a:rPr lang="en-GB" altLang="en-US" sz="1800" dirty="0"/>
              <a:t>: What are the impacts of producing the resources and the chain of ‘production’?  How interdependent and cross-national?  What does production, at all stages, do for people?  At what cost?  In what sort of working conditions?  Is it produced ethically?  Is it ‘sold’ ethically?  Is it used ethically?</a:t>
            </a:r>
          </a:p>
          <a:p>
            <a:pPr eaLnBrk="1" hangingPunct="1">
              <a:lnSpc>
                <a:spcPct val="80000"/>
              </a:lnSpc>
            </a:pPr>
            <a:r>
              <a:rPr lang="en-GB" altLang="en-US" sz="1800" b="1" dirty="0"/>
              <a:t>Evaluate</a:t>
            </a:r>
            <a:r>
              <a:rPr lang="en-GB" altLang="en-US" sz="1800" dirty="0"/>
              <a:t>: What is their life like, as unskilled and skilled labourers, managers or owners, as workers and in life outside work?  What options do they have?  What are their views?  What is fair or unfair about it?  How equal?  Can it change?</a:t>
            </a:r>
          </a:p>
          <a:p>
            <a:pPr eaLnBrk="1" hangingPunct="1">
              <a:lnSpc>
                <a:spcPct val="80000"/>
              </a:lnSpc>
            </a:pPr>
            <a:r>
              <a:rPr lang="en-GB" altLang="en-US" sz="1800" b="1" dirty="0"/>
              <a:t>Opinion</a:t>
            </a:r>
            <a:r>
              <a:rPr lang="en-GB" altLang="en-US" sz="1800" dirty="0"/>
              <a:t>: What is your view?  Will you continue to use ‘it’?  Why?  What changes might you make?</a:t>
            </a:r>
          </a:p>
          <a:p>
            <a:pPr eaLnBrk="1" hangingPunct="1">
              <a:lnSpc>
                <a:spcPct val="80000"/>
              </a:lnSpc>
              <a:buFontTx/>
              <a:buNone/>
            </a:pPr>
            <a:endParaRPr lang="en-GB" altLang="en-US" sz="1200" dirty="0"/>
          </a:p>
          <a:p>
            <a:pPr algn="ctr" eaLnBrk="1" hangingPunct="1">
              <a:lnSpc>
                <a:spcPct val="80000"/>
              </a:lnSpc>
              <a:buFontTx/>
              <a:buNone/>
            </a:pPr>
            <a:r>
              <a:rPr lang="en-GB" altLang="en-US" sz="2000" b="1" dirty="0"/>
              <a:t>Place…location…scale…connectedness…human/physical processes …human/environmental impact…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0D04F-6FB8-494A-B4C0-6312132901C1}"/>
              </a:ext>
            </a:extLst>
          </p:cNvPr>
          <p:cNvSpPr>
            <a:spLocks noGrp="1"/>
          </p:cNvSpPr>
          <p:nvPr>
            <p:ph type="title"/>
          </p:nvPr>
        </p:nvSpPr>
        <p:spPr/>
        <p:txBody>
          <a:bodyPr>
            <a:normAutofit/>
          </a:bodyPr>
          <a:lstStyle/>
          <a:p>
            <a:r>
              <a:rPr lang="en-US" sz="4800" b="1" dirty="0">
                <a:latin typeface="+mn-lt"/>
              </a:rPr>
              <a:t>The report ……… </a:t>
            </a:r>
            <a:r>
              <a:rPr lang="en-US" sz="3200" b="1" dirty="0">
                <a:latin typeface="+mn-lt"/>
              </a:rPr>
              <a:t>(and its quite long – 32 pages but not as long as  history’s 56!)</a:t>
            </a:r>
            <a:endParaRPr lang="en-GB" sz="3200" b="1" dirty="0">
              <a:latin typeface="+mn-lt"/>
            </a:endParaRPr>
          </a:p>
        </p:txBody>
      </p:sp>
      <p:sp>
        <p:nvSpPr>
          <p:cNvPr id="3" name="Content Placeholder 2">
            <a:extLst>
              <a:ext uri="{FF2B5EF4-FFF2-40B4-BE49-F238E27FC236}">
                <a16:creationId xmlns:a16="http://schemas.microsoft.com/office/drawing/2014/main" id="{650C47A5-D262-4F01-92C6-E00D0D4CCD18}"/>
              </a:ext>
            </a:extLst>
          </p:cNvPr>
          <p:cNvSpPr>
            <a:spLocks noGrp="1"/>
          </p:cNvSpPr>
          <p:nvPr>
            <p:ph idx="1"/>
          </p:nvPr>
        </p:nvSpPr>
        <p:spPr>
          <a:xfrm>
            <a:off x="838200" y="1690688"/>
            <a:ext cx="10515600" cy="4486275"/>
          </a:xfrm>
        </p:spPr>
        <p:txBody>
          <a:bodyPr>
            <a:noAutofit/>
          </a:bodyPr>
          <a:lstStyle/>
          <a:p>
            <a:r>
              <a:rPr lang="en-US" sz="4000" dirty="0"/>
              <a:t>Outlines the national context in relation to geography</a:t>
            </a:r>
          </a:p>
          <a:p>
            <a:r>
              <a:rPr lang="en-US" sz="4000" dirty="0"/>
              <a:t>Considers curriculum progression in geography, pedagogy, assessment and the impact of school leaders’ decisions on provision</a:t>
            </a:r>
          </a:p>
          <a:p>
            <a:r>
              <a:rPr lang="en-US" sz="4000" dirty="0" err="1"/>
              <a:t>Summarises</a:t>
            </a:r>
            <a:r>
              <a:rPr lang="en-US" sz="4000" dirty="0"/>
              <a:t> </a:t>
            </a:r>
            <a:r>
              <a:rPr lang="en-US" sz="4000" dirty="0" err="1"/>
              <a:t>Ofsted’s</a:t>
            </a:r>
            <a:r>
              <a:rPr lang="en-US" sz="4000" dirty="0"/>
              <a:t> review of research into factors that can affect quality of education in geography</a:t>
            </a:r>
            <a:endParaRPr lang="en-GB" sz="4000" dirty="0"/>
          </a:p>
        </p:txBody>
      </p:sp>
    </p:spTree>
    <p:extLst>
      <p:ext uri="{BB962C8B-B14F-4D97-AF65-F5344CB8AC3E}">
        <p14:creationId xmlns:p14="http://schemas.microsoft.com/office/powerpoint/2010/main" val="2906496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6543</Words>
  <Application>Microsoft Office PowerPoint</Application>
  <PresentationFormat>Widescreen</PresentationFormat>
  <Paragraphs>543</Paragraphs>
  <Slides>84</Slides>
  <Notes>11</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9" baseType="lpstr">
      <vt:lpstr>Arial</vt:lpstr>
      <vt:lpstr>Arial Rounded MT Bold</vt:lpstr>
      <vt:lpstr>bitter</vt:lpstr>
      <vt:lpstr>Calibri</vt:lpstr>
      <vt:lpstr>Calibri Light</vt:lpstr>
      <vt:lpstr>GDS Transport</vt:lpstr>
      <vt:lpstr>museo-sans</vt:lpstr>
      <vt:lpstr>open sans</vt:lpstr>
      <vt:lpstr>Symbol</vt:lpstr>
      <vt:lpstr>Times</vt:lpstr>
      <vt:lpstr>Times New Roman</vt:lpstr>
      <vt:lpstr>Wingdings</vt:lpstr>
      <vt:lpstr>Wingdings 2</vt:lpstr>
      <vt:lpstr>Office Theme</vt:lpstr>
      <vt:lpstr>Document</vt:lpstr>
      <vt:lpstr>Humanities SL INSET Geography</vt:lpstr>
      <vt:lpstr>Introductions, plan for the afternoon </vt:lpstr>
      <vt:lpstr>Who’s here today? - 1 </vt:lpstr>
      <vt:lpstr>Who’s here today? - 2</vt:lpstr>
      <vt:lpstr> Bearing in mind the role of the subject leader in auditing provision…. </vt:lpstr>
      <vt:lpstr>… and given that ….</vt:lpstr>
      <vt:lpstr>Developments and issues in geography (arising over the last year) – group discussion</vt:lpstr>
      <vt:lpstr>Ofsted research review – GEOGRAPHY June 2021</vt:lpstr>
      <vt:lpstr>The report ……… (and its quite long – 32 pages but not as long as  history’s 56!)</vt:lpstr>
      <vt:lpstr>Ofsted soundbites – May/June 2021</vt:lpstr>
      <vt:lpstr>May/June 21 – Ofsted observations</vt:lpstr>
      <vt:lpstr> &amp; on fieldwork ……</vt:lpstr>
      <vt:lpstr>Re: KS2 &amp; skills &amp; fieldwork</vt:lpstr>
      <vt:lpstr>Re: early years and KS1</vt:lpstr>
      <vt:lpstr>Summary</vt:lpstr>
      <vt:lpstr>AIDE MEMOIRE</vt:lpstr>
      <vt:lpstr>GEOGRAPHY @ KEY STAGE 1 </vt:lpstr>
      <vt:lpstr> HUMAN &amp; PHYSICAL GEOGRAPHY (themes to study in a place) </vt:lpstr>
      <vt:lpstr> GEOGRAPHICAL SKILLS &amp; FIELDWORK (to use in studying themes in places)  </vt:lpstr>
      <vt:lpstr>GEOGRAPHY @ KEY STAGE 2 </vt:lpstr>
      <vt:lpstr>GEOGRAPHY @ KS 2</vt:lpstr>
      <vt:lpstr>HUMAN AND PHYSICAL GEOGRAPHY - pupils should be taught to describe and understand key aspects of: </vt:lpstr>
      <vt:lpstr>GEOGRAPHICAL SKILLS &amp; FIELDWORK </vt:lpstr>
      <vt:lpstr> High-quality geography education may have the following features (Ofsted) </vt:lpstr>
      <vt:lpstr>high-level concepts are central to a pupil’s geographical education…</vt:lpstr>
      <vt:lpstr> Locational Knowledge:high-quality geography education may have the following features (Ofsted) </vt:lpstr>
      <vt:lpstr>PLACE: high-quality geography education may have the following features (Ofsted)</vt:lpstr>
      <vt:lpstr>  Environmental, physical and human geography: high-quality geography education may have the following features (Ofsted)  </vt:lpstr>
      <vt:lpstr>  Geographical skills and fieldwork: high-quality geography education may have the following features (Ofsted)  </vt:lpstr>
      <vt:lpstr> Geographical skills and fieldwork </vt:lpstr>
      <vt:lpstr>Summary</vt:lpstr>
      <vt:lpstr>PowerPoint Presentation</vt:lpstr>
      <vt:lpstr>PowerPoint Presentation</vt:lpstr>
      <vt:lpstr> Enquiry (Ofsted): high-quality geography education may have the following features </vt:lpstr>
      <vt:lpstr>GEOGRAPHICAL ENQUIRY - SOME QUESTIONS (These are focused on understanding places, changes that occur and ways in which people both affect and are affected by the features being studied)</vt:lpstr>
      <vt:lpstr>Questions to reflect on as SL …….</vt:lpstr>
      <vt:lpstr>Here’s where concepts come in…..</vt:lpstr>
      <vt:lpstr>PowerPoint Presentation</vt:lpstr>
      <vt:lpstr>The ‘big’ (threshold) concepts in geography providing an underlying structure for progression</vt:lpstr>
      <vt:lpstr>PowerPoint Presentation</vt:lpstr>
      <vt:lpstr>Environmental impact (organizing or ‘big’ concept)</vt:lpstr>
      <vt:lpstr>Environment</vt:lpstr>
      <vt:lpstr>PowerPoint Presentation</vt:lpstr>
      <vt:lpstr> What is an ecosystem?</vt:lpstr>
      <vt:lpstr>What does the data show?</vt:lpstr>
      <vt:lpstr>PowerPoint Presentation</vt:lpstr>
      <vt:lpstr>PowerPoint Presentation</vt:lpstr>
      <vt:lpstr>Taking water as our theme </vt:lpstr>
      <vt:lpstr>An example of everyday knowledge: some matters to consider</vt:lpstr>
      <vt:lpstr>The Colne Valley Regional Park – a fantastic local resource – water, water everywhere! https://www.colnevalleypark.org.uk/ </vt:lpstr>
      <vt:lpstr>CV links </vt:lpstr>
      <vt:lpstr>PowerPoint Presentation</vt:lpstr>
      <vt:lpstr>PowerPoint Presentation</vt:lpstr>
      <vt:lpstr>PowerPoint Presentation</vt:lpstr>
      <vt:lpstr>Harmondsworth Moor</vt:lpstr>
      <vt:lpstr>PowerPoint Presentation</vt:lpstr>
      <vt:lpstr>Water on the moor</vt:lpstr>
      <vt:lpstr>There are 70 lakes in the Colne Valley Park</vt:lpstr>
      <vt:lpstr>Grand Union Canal</vt:lpstr>
      <vt:lpstr>Hooks and Potential studies </vt:lpstr>
      <vt:lpstr>Flora and fauna – curriculum links?</vt:lpstr>
      <vt:lpstr>SEASONS? – detecting the clues</vt:lpstr>
      <vt:lpstr>And here?</vt:lpstr>
      <vt:lpstr>PowerPoint Presentation</vt:lpstr>
      <vt:lpstr>Contrasting location &amp; river system http://www.collaborativelearning.org/rivergangesinfogap.pdf </vt:lpstr>
      <vt:lpstr>When and where will you seed the knowledge that pupils need to get the most from a river study? What is that knowledge?</vt:lpstr>
      <vt:lpstr>CL links: water related</vt:lpstr>
      <vt:lpstr>PowerPoint Presentation</vt:lpstr>
      <vt:lpstr>In the early years and key stage 1 …….</vt:lpstr>
      <vt:lpstr>What next?</vt:lpstr>
      <vt:lpstr>Three aspects of pupils’ achievements in geography</vt:lpstr>
      <vt:lpstr>Three dimensions of progress:  what does it mean to get better in geography?</vt:lpstr>
      <vt:lpstr>PowerPoint Presentation</vt:lpstr>
      <vt:lpstr>PowerPoint Presentation</vt:lpstr>
      <vt:lpstr>Possible contexts moving out from the local opportunities for contrasting ‘places’</vt:lpstr>
      <vt:lpstr>Using a topical event or issue as a hook….. e.g. COP27</vt:lpstr>
      <vt:lpstr>Collaborative Learning Project</vt:lpstr>
      <vt:lpstr>Useful supplementary slides</vt:lpstr>
      <vt:lpstr>Some useful CL activities to support rain forests, climate change &amp; related issues </vt:lpstr>
      <vt:lpstr>Global Learning Programme now ….. Connecting Classrooms – resources:</vt:lpstr>
      <vt:lpstr>Purpose of study – Gg (NC)</vt:lpstr>
      <vt:lpstr>Global Learning Programme – curriculum framework</vt:lpstr>
      <vt:lpstr>The geography NC content which primary teachers might know to teach geography.</vt:lpstr>
      <vt:lpstr>Dr Ian Cook’s ‘Follow the things….’ www.followthethings.com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Humanities SL INSET History</dc:title>
  <dc:creator>Kate Moorse</dc:creator>
  <cp:lastModifiedBy>Kate Moorse</cp:lastModifiedBy>
  <cp:revision>114</cp:revision>
  <cp:lastPrinted>2022-11-22T17:11:52Z</cp:lastPrinted>
  <dcterms:created xsi:type="dcterms:W3CDTF">2021-03-04T12:19:40Z</dcterms:created>
  <dcterms:modified xsi:type="dcterms:W3CDTF">2022-11-24T10:18:46Z</dcterms:modified>
</cp:coreProperties>
</file>