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50"/>
  </p:notesMasterIdLst>
  <p:handoutMasterIdLst>
    <p:handoutMasterId r:id="rId51"/>
  </p:handoutMasterIdLst>
  <p:sldIdLst>
    <p:sldId id="311" r:id="rId2"/>
    <p:sldId id="331" r:id="rId3"/>
    <p:sldId id="442" r:id="rId4"/>
    <p:sldId id="432" r:id="rId5"/>
    <p:sldId id="433" r:id="rId6"/>
    <p:sldId id="434" r:id="rId7"/>
    <p:sldId id="435" r:id="rId8"/>
    <p:sldId id="431" r:id="rId9"/>
    <p:sldId id="438" r:id="rId10"/>
    <p:sldId id="430" r:id="rId11"/>
    <p:sldId id="429" r:id="rId12"/>
    <p:sldId id="439" r:id="rId13"/>
    <p:sldId id="445" r:id="rId14"/>
    <p:sldId id="448" r:id="rId15"/>
    <p:sldId id="446" r:id="rId16"/>
    <p:sldId id="447" r:id="rId17"/>
    <p:sldId id="385" r:id="rId18"/>
    <p:sldId id="388" r:id="rId19"/>
    <p:sldId id="407" r:id="rId20"/>
    <p:sldId id="408" r:id="rId21"/>
    <p:sldId id="391" r:id="rId22"/>
    <p:sldId id="392" r:id="rId23"/>
    <p:sldId id="393" r:id="rId24"/>
    <p:sldId id="394" r:id="rId25"/>
    <p:sldId id="395" r:id="rId26"/>
    <p:sldId id="399" r:id="rId27"/>
    <p:sldId id="401" r:id="rId28"/>
    <p:sldId id="400" r:id="rId29"/>
    <p:sldId id="403" r:id="rId30"/>
    <p:sldId id="404" r:id="rId31"/>
    <p:sldId id="411" r:id="rId32"/>
    <p:sldId id="412" r:id="rId33"/>
    <p:sldId id="405" r:id="rId34"/>
    <p:sldId id="449" r:id="rId35"/>
    <p:sldId id="440" r:id="rId36"/>
    <p:sldId id="415" r:id="rId37"/>
    <p:sldId id="416" r:id="rId38"/>
    <p:sldId id="414" r:id="rId39"/>
    <p:sldId id="450" r:id="rId40"/>
    <p:sldId id="441" r:id="rId41"/>
    <p:sldId id="424" r:id="rId42"/>
    <p:sldId id="443" r:id="rId43"/>
    <p:sldId id="426" r:id="rId44"/>
    <p:sldId id="427" r:id="rId45"/>
    <p:sldId id="444" r:id="rId46"/>
    <p:sldId id="425" r:id="rId47"/>
    <p:sldId id="396" r:id="rId48"/>
    <p:sldId id="428" r:id="rId4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863D"/>
    <a:srgbClr val="2811AF"/>
    <a:srgbClr val="FF3300"/>
    <a:srgbClr val="E909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35" autoAdjust="0"/>
  </p:normalViewPr>
  <p:slideViewPr>
    <p:cSldViewPr>
      <p:cViewPr varScale="1">
        <p:scale>
          <a:sx n="45" d="100"/>
          <a:sy n="45" d="100"/>
        </p:scale>
        <p:origin x="1900"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748" y="5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E7DDA1-3FE4-40E8-AEC0-356B18CB2411}" type="doc">
      <dgm:prSet loTypeId="urn:microsoft.com/office/officeart/2005/8/layout/venn1" loCatId="relationship" qsTypeId="urn:microsoft.com/office/officeart/2005/8/quickstyle/simple1" qsCatId="simple" csTypeId="urn:microsoft.com/office/officeart/2005/8/colors/accent1_2" csCatId="accent1" phldr="1"/>
      <dgm:spPr/>
    </dgm:pt>
    <dgm:pt modelId="{E187F794-B85D-4495-851C-FDA3183A565C}">
      <dgm:prSet phldrT="[Text]"/>
      <dgm:spPr>
        <a:solidFill>
          <a:srgbClr val="FFC000">
            <a:alpha val="50000"/>
          </a:srgbClr>
        </a:solidFill>
      </dgm:spPr>
      <dgm:t>
        <a:bodyPr/>
        <a:lstStyle/>
        <a:p>
          <a:r>
            <a:rPr lang="en-GB" dirty="0" smtClean="0"/>
            <a:t>Methods of enquiry</a:t>
          </a:r>
          <a:endParaRPr lang="en-GB" dirty="0"/>
        </a:p>
      </dgm:t>
    </dgm:pt>
    <dgm:pt modelId="{DD7CC883-0616-435E-82E8-C14D3D8BB1F9}" type="parTrans" cxnId="{1DC6394A-5B8A-49B7-A573-FAF58C0D0A1F}">
      <dgm:prSet/>
      <dgm:spPr/>
      <dgm:t>
        <a:bodyPr/>
        <a:lstStyle/>
        <a:p>
          <a:endParaRPr lang="en-GB"/>
        </a:p>
      </dgm:t>
    </dgm:pt>
    <dgm:pt modelId="{761FCDA6-89FB-4E26-B199-18B5BBE411D1}" type="sibTrans" cxnId="{1DC6394A-5B8A-49B7-A573-FAF58C0D0A1F}">
      <dgm:prSet/>
      <dgm:spPr/>
      <dgm:t>
        <a:bodyPr/>
        <a:lstStyle/>
        <a:p>
          <a:endParaRPr lang="en-GB"/>
        </a:p>
      </dgm:t>
    </dgm:pt>
    <dgm:pt modelId="{76BBCC38-6A60-45F5-B456-60536184C59C}">
      <dgm:prSet phldrT="[Text]"/>
      <dgm:spPr>
        <a:solidFill>
          <a:srgbClr val="92D050"/>
        </a:solidFill>
      </dgm:spPr>
      <dgm:t>
        <a:bodyPr/>
        <a:lstStyle/>
        <a:p>
          <a:r>
            <a:rPr lang="en-GB" dirty="0" smtClean="0"/>
            <a:t>Disciplinary knowledge</a:t>
          </a:r>
          <a:endParaRPr lang="en-GB" dirty="0"/>
        </a:p>
      </dgm:t>
    </dgm:pt>
    <dgm:pt modelId="{DA9D3D6C-5C8A-4433-8B37-69DF5946E63E}" type="parTrans" cxnId="{F658EC84-B649-42DA-8846-1DC5431DF32C}">
      <dgm:prSet/>
      <dgm:spPr/>
      <dgm:t>
        <a:bodyPr/>
        <a:lstStyle/>
        <a:p>
          <a:endParaRPr lang="en-GB"/>
        </a:p>
      </dgm:t>
    </dgm:pt>
    <dgm:pt modelId="{2F3119BD-B0F6-4143-93D3-5C39B38CB118}" type="sibTrans" cxnId="{F658EC84-B649-42DA-8846-1DC5431DF32C}">
      <dgm:prSet/>
      <dgm:spPr/>
      <dgm:t>
        <a:bodyPr/>
        <a:lstStyle/>
        <a:p>
          <a:endParaRPr lang="en-GB"/>
        </a:p>
      </dgm:t>
    </dgm:pt>
    <dgm:pt modelId="{CB4D6C81-511B-4BEA-B264-1CF9EC4BDE6E}">
      <dgm:prSet phldrT="[Text]"/>
      <dgm:spPr>
        <a:solidFill>
          <a:srgbClr val="00B0F0">
            <a:alpha val="50000"/>
          </a:srgbClr>
        </a:solidFill>
      </dgm:spPr>
      <dgm:t>
        <a:bodyPr/>
        <a:lstStyle/>
        <a:p>
          <a:r>
            <a:rPr lang="en-GB" dirty="0" smtClean="0"/>
            <a:t>Substantive knowledge</a:t>
          </a:r>
          <a:endParaRPr lang="en-GB" dirty="0"/>
        </a:p>
      </dgm:t>
    </dgm:pt>
    <dgm:pt modelId="{758DB934-DAB6-417C-AA66-A04821668D30}" type="parTrans" cxnId="{24072405-9199-4005-A7C4-41A25928C4DE}">
      <dgm:prSet/>
      <dgm:spPr/>
      <dgm:t>
        <a:bodyPr/>
        <a:lstStyle/>
        <a:p>
          <a:endParaRPr lang="en-GB"/>
        </a:p>
      </dgm:t>
    </dgm:pt>
    <dgm:pt modelId="{80436AB2-4B64-4189-BA60-423995970208}" type="sibTrans" cxnId="{24072405-9199-4005-A7C4-41A25928C4DE}">
      <dgm:prSet/>
      <dgm:spPr/>
      <dgm:t>
        <a:bodyPr/>
        <a:lstStyle/>
        <a:p>
          <a:endParaRPr lang="en-GB"/>
        </a:p>
      </dgm:t>
    </dgm:pt>
    <dgm:pt modelId="{4AC08240-EBE3-470A-A522-3EE55F326AEE}" type="pres">
      <dgm:prSet presAssocID="{6DE7DDA1-3FE4-40E8-AEC0-356B18CB2411}" presName="compositeShape" presStyleCnt="0">
        <dgm:presLayoutVars>
          <dgm:chMax val="7"/>
          <dgm:dir/>
          <dgm:resizeHandles val="exact"/>
        </dgm:presLayoutVars>
      </dgm:prSet>
      <dgm:spPr/>
    </dgm:pt>
    <dgm:pt modelId="{B3CA465F-069B-4FF8-8B76-9B1880992AA8}" type="pres">
      <dgm:prSet presAssocID="{E187F794-B85D-4495-851C-FDA3183A565C}" presName="circ1" presStyleLbl="vennNode1" presStyleIdx="0" presStyleCnt="3" custLinFactNeighborX="24926" custLinFactNeighborY="170"/>
      <dgm:spPr/>
      <dgm:t>
        <a:bodyPr/>
        <a:lstStyle/>
        <a:p>
          <a:endParaRPr lang="en-GB"/>
        </a:p>
      </dgm:t>
    </dgm:pt>
    <dgm:pt modelId="{6A4CCE63-FE6D-4A1B-B5EB-1C6BDB8C783D}" type="pres">
      <dgm:prSet presAssocID="{E187F794-B85D-4495-851C-FDA3183A565C}" presName="circ1Tx" presStyleLbl="revTx" presStyleIdx="0" presStyleCnt="0">
        <dgm:presLayoutVars>
          <dgm:chMax val="0"/>
          <dgm:chPref val="0"/>
          <dgm:bulletEnabled val="1"/>
        </dgm:presLayoutVars>
      </dgm:prSet>
      <dgm:spPr/>
      <dgm:t>
        <a:bodyPr/>
        <a:lstStyle/>
        <a:p>
          <a:endParaRPr lang="en-GB"/>
        </a:p>
      </dgm:t>
    </dgm:pt>
    <dgm:pt modelId="{51F584ED-BA64-44A3-A68E-49CF3214F17F}" type="pres">
      <dgm:prSet presAssocID="{76BBCC38-6A60-45F5-B456-60536184C59C}" presName="circ2" presStyleLbl="vennNode1" presStyleIdx="1" presStyleCnt="3" custLinFactNeighborX="-61306" custLinFactNeighborY="3490"/>
      <dgm:spPr/>
      <dgm:t>
        <a:bodyPr/>
        <a:lstStyle/>
        <a:p>
          <a:endParaRPr lang="en-GB"/>
        </a:p>
      </dgm:t>
    </dgm:pt>
    <dgm:pt modelId="{3FF68CA6-7E9F-4BEE-A2E6-B765452C5C9A}" type="pres">
      <dgm:prSet presAssocID="{76BBCC38-6A60-45F5-B456-60536184C59C}" presName="circ2Tx" presStyleLbl="revTx" presStyleIdx="0" presStyleCnt="0">
        <dgm:presLayoutVars>
          <dgm:chMax val="0"/>
          <dgm:chPref val="0"/>
          <dgm:bulletEnabled val="1"/>
        </dgm:presLayoutVars>
      </dgm:prSet>
      <dgm:spPr/>
      <dgm:t>
        <a:bodyPr/>
        <a:lstStyle/>
        <a:p>
          <a:endParaRPr lang="en-GB"/>
        </a:p>
      </dgm:t>
    </dgm:pt>
    <dgm:pt modelId="{959F9E44-74E4-4866-9957-9EAA9B60DBA0}" type="pres">
      <dgm:prSet presAssocID="{CB4D6C81-511B-4BEA-B264-1CF9EC4BDE6E}" presName="circ3" presStyleLbl="vennNode1" presStyleIdx="2" presStyleCnt="3" custLinFactNeighborX="-20482" custLinFactNeighborY="-65464"/>
      <dgm:spPr/>
      <dgm:t>
        <a:bodyPr/>
        <a:lstStyle/>
        <a:p>
          <a:endParaRPr lang="en-GB"/>
        </a:p>
      </dgm:t>
    </dgm:pt>
    <dgm:pt modelId="{0E3B0D08-BFBA-4BCB-86F0-085BD2E422D4}" type="pres">
      <dgm:prSet presAssocID="{CB4D6C81-511B-4BEA-B264-1CF9EC4BDE6E}" presName="circ3Tx" presStyleLbl="revTx" presStyleIdx="0" presStyleCnt="0">
        <dgm:presLayoutVars>
          <dgm:chMax val="0"/>
          <dgm:chPref val="0"/>
          <dgm:bulletEnabled val="1"/>
        </dgm:presLayoutVars>
      </dgm:prSet>
      <dgm:spPr/>
      <dgm:t>
        <a:bodyPr/>
        <a:lstStyle/>
        <a:p>
          <a:endParaRPr lang="en-GB"/>
        </a:p>
      </dgm:t>
    </dgm:pt>
  </dgm:ptLst>
  <dgm:cxnLst>
    <dgm:cxn modelId="{58C1803C-1516-4B7F-90ED-141C9CF0ABAD}" type="presOf" srcId="{E187F794-B85D-4495-851C-FDA3183A565C}" destId="{6A4CCE63-FE6D-4A1B-B5EB-1C6BDB8C783D}" srcOrd="1" destOrd="0" presId="urn:microsoft.com/office/officeart/2005/8/layout/venn1"/>
    <dgm:cxn modelId="{133229B0-08FD-4047-8FC0-AEB71D14A00A}" type="presOf" srcId="{76BBCC38-6A60-45F5-B456-60536184C59C}" destId="{3FF68CA6-7E9F-4BEE-A2E6-B765452C5C9A}" srcOrd="1" destOrd="0" presId="urn:microsoft.com/office/officeart/2005/8/layout/venn1"/>
    <dgm:cxn modelId="{FC2F55C1-44EA-487F-BEAD-29CD733C3B01}" type="presOf" srcId="{E187F794-B85D-4495-851C-FDA3183A565C}" destId="{B3CA465F-069B-4FF8-8B76-9B1880992AA8}" srcOrd="0" destOrd="0" presId="urn:microsoft.com/office/officeart/2005/8/layout/venn1"/>
    <dgm:cxn modelId="{F658EC84-B649-42DA-8846-1DC5431DF32C}" srcId="{6DE7DDA1-3FE4-40E8-AEC0-356B18CB2411}" destId="{76BBCC38-6A60-45F5-B456-60536184C59C}" srcOrd="1" destOrd="0" parTransId="{DA9D3D6C-5C8A-4433-8B37-69DF5946E63E}" sibTransId="{2F3119BD-B0F6-4143-93D3-5C39B38CB118}"/>
    <dgm:cxn modelId="{01E582FC-C3BA-40A7-BEBA-878BF4128153}" type="presOf" srcId="{76BBCC38-6A60-45F5-B456-60536184C59C}" destId="{51F584ED-BA64-44A3-A68E-49CF3214F17F}" srcOrd="0" destOrd="0" presId="urn:microsoft.com/office/officeart/2005/8/layout/venn1"/>
    <dgm:cxn modelId="{1DC6394A-5B8A-49B7-A573-FAF58C0D0A1F}" srcId="{6DE7DDA1-3FE4-40E8-AEC0-356B18CB2411}" destId="{E187F794-B85D-4495-851C-FDA3183A565C}" srcOrd="0" destOrd="0" parTransId="{DD7CC883-0616-435E-82E8-C14D3D8BB1F9}" sibTransId="{761FCDA6-89FB-4E26-B199-18B5BBE411D1}"/>
    <dgm:cxn modelId="{4FD8D66E-E9FB-4038-BDA3-84F02C3CDC33}" type="presOf" srcId="{6DE7DDA1-3FE4-40E8-AEC0-356B18CB2411}" destId="{4AC08240-EBE3-470A-A522-3EE55F326AEE}" srcOrd="0" destOrd="0" presId="urn:microsoft.com/office/officeart/2005/8/layout/venn1"/>
    <dgm:cxn modelId="{B8B7CEF7-E722-4E71-AF17-A6463F6C25BA}" type="presOf" srcId="{CB4D6C81-511B-4BEA-B264-1CF9EC4BDE6E}" destId="{0E3B0D08-BFBA-4BCB-86F0-085BD2E422D4}" srcOrd="1" destOrd="0" presId="urn:microsoft.com/office/officeart/2005/8/layout/venn1"/>
    <dgm:cxn modelId="{51282BFF-0CF1-4F5B-B7A1-52D80799214F}" type="presOf" srcId="{CB4D6C81-511B-4BEA-B264-1CF9EC4BDE6E}" destId="{959F9E44-74E4-4866-9957-9EAA9B60DBA0}" srcOrd="0" destOrd="0" presId="urn:microsoft.com/office/officeart/2005/8/layout/venn1"/>
    <dgm:cxn modelId="{24072405-9199-4005-A7C4-41A25928C4DE}" srcId="{6DE7DDA1-3FE4-40E8-AEC0-356B18CB2411}" destId="{CB4D6C81-511B-4BEA-B264-1CF9EC4BDE6E}" srcOrd="2" destOrd="0" parTransId="{758DB934-DAB6-417C-AA66-A04821668D30}" sibTransId="{80436AB2-4B64-4189-BA60-423995970208}"/>
    <dgm:cxn modelId="{0E76C434-076F-43E7-884E-76F1E970228F}" type="presParOf" srcId="{4AC08240-EBE3-470A-A522-3EE55F326AEE}" destId="{B3CA465F-069B-4FF8-8B76-9B1880992AA8}" srcOrd="0" destOrd="0" presId="urn:microsoft.com/office/officeart/2005/8/layout/venn1"/>
    <dgm:cxn modelId="{6CFD9FD6-AB2D-44E7-8229-95B1AB2C2168}" type="presParOf" srcId="{4AC08240-EBE3-470A-A522-3EE55F326AEE}" destId="{6A4CCE63-FE6D-4A1B-B5EB-1C6BDB8C783D}" srcOrd="1" destOrd="0" presId="urn:microsoft.com/office/officeart/2005/8/layout/venn1"/>
    <dgm:cxn modelId="{CB4686BF-788C-4CEA-A8A8-070FE6FED598}" type="presParOf" srcId="{4AC08240-EBE3-470A-A522-3EE55F326AEE}" destId="{51F584ED-BA64-44A3-A68E-49CF3214F17F}" srcOrd="2" destOrd="0" presId="urn:microsoft.com/office/officeart/2005/8/layout/venn1"/>
    <dgm:cxn modelId="{21BBD7BF-3FB2-4EEF-BD2B-3D9339EEFCFA}" type="presParOf" srcId="{4AC08240-EBE3-470A-A522-3EE55F326AEE}" destId="{3FF68CA6-7E9F-4BEE-A2E6-B765452C5C9A}" srcOrd="3" destOrd="0" presId="urn:microsoft.com/office/officeart/2005/8/layout/venn1"/>
    <dgm:cxn modelId="{A1D8C960-4BD1-416C-A187-D2149F13EDA3}" type="presParOf" srcId="{4AC08240-EBE3-470A-A522-3EE55F326AEE}" destId="{959F9E44-74E4-4866-9957-9EAA9B60DBA0}" srcOrd="4" destOrd="0" presId="urn:microsoft.com/office/officeart/2005/8/layout/venn1"/>
    <dgm:cxn modelId="{B6421791-4711-4716-9AAF-A7A603A75482}" type="presParOf" srcId="{4AC08240-EBE3-470A-A522-3EE55F326AEE}" destId="{0E3B0D08-BFBA-4BCB-86F0-085BD2E422D4}"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CA465F-069B-4FF8-8B76-9B1880992AA8}">
      <dsp:nvSpPr>
        <dsp:cNvPr id="0" name=""/>
        <dsp:cNvSpPr/>
      </dsp:nvSpPr>
      <dsp:spPr>
        <a:xfrm>
          <a:off x="3538742" y="51768"/>
          <a:ext cx="2297430" cy="2297430"/>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GB" sz="2300" kern="1200" dirty="0" smtClean="0"/>
            <a:t>Methods of enquiry</a:t>
          </a:r>
          <a:endParaRPr lang="en-GB" sz="2300" kern="1200" dirty="0"/>
        </a:p>
      </dsp:txBody>
      <dsp:txXfrm>
        <a:off x="3845066" y="453819"/>
        <a:ext cx="1684782" cy="1033843"/>
      </dsp:txXfrm>
    </dsp:sp>
    <dsp:sp modelId="{51F584ED-BA64-44A3-A68E-49CF3214F17F}">
      <dsp:nvSpPr>
        <dsp:cNvPr id="0" name=""/>
        <dsp:cNvSpPr/>
      </dsp:nvSpPr>
      <dsp:spPr>
        <a:xfrm>
          <a:off x="2386611" y="1531619"/>
          <a:ext cx="2297430" cy="2297430"/>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GB" sz="2300" kern="1200" dirty="0" smtClean="0"/>
            <a:t>Disciplinary knowledge</a:t>
          </a:r>
          <a:endParaRPr lang="en-GB" sz="2300" kern="1200" dirty="0"/>
        </a:p>
      </dsp:txBody>
      <dsp:txXfrm>
        <a:off x="3089242" y="2125122"/>
        <a:ext cx="1378458" cy="1263586"/>
      </dsp:txXfrm>
    </dsp:sp>
    <dsp:sp modelId="{959F9E44-74E4-4866-9957-9EAA9B60DBA0}">
      <dsp:nvSpPr>
        <dsp:cNvPr id="0" name=""/>
        <dsp:cNvSpPr/>
      </dsp:nvSpPr>
      <dsp:spPr>
        <a:xfrm>
          <a:off x="1666536" y="0"/>
          <a:ext cx="2297430" cy="2297430"/>
        </a:xfrm>
        <a:prstGeom prst="ellipse">
          <a:avLst/>
        </a:prstGeom>
        <a:solidFill>
          <a:srgbClr val="00B0F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r>
            <a:rPr lang="en-GB" sz="2300" kern="1200" dirty="0" smtClean="0"/>
            <a:t>Substantive knowledge</a:t>
          </a:r>
          <a:endParaRPr lang="en-GB" sz="2300" kern="1200" dirty="0"/>
        </a:p>
      </dsp:txBody>
      <dsp:txXfrm>
        <a:off x="1882877" y="593502"/>
        <a:ext cx="1378458" cy="126358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7923"/>
          </a:xfrm>
          <a:prstGeom prst="rect">
            <a:avLst/>
          </a:prstGeom>
        </p:spPr>
        <p:txBody>
          <a:bodyPr vert="horz" lIns="91568" tIns="45784" rIns="91568" bIns="45784" rtlCol="0"/>
          <a:lstStyle>
            <a:lvl1pPr algn="l">
              <a:defRPr sz="1200"/>
            </a:lvl1pPr>
          </a:lstStyle>
          <a:p>
            <a:endParaRPr lang="en-US"/>
          </a:p>
        </p:txBody>
      </p:sp>
      <p:sp>
        <p:nvSpPr>
          <p:cNvPr id="3" name="Date Placeholder 2"/>
          <p:cNvSpPr>
            <a:spLocks noGrp="1"/>
          </p:cNvSpPr>
          <p:nvPr>
            <p:ph type="dt" sz="quarter" idx="1"/>
          </p:nvPr>
        </p:nvSpPr>
        <p:spPr>
          <a:xfrm>
            <a:off x="3849899" y="0"/>
            <a:ext cx="2946189" cy="497923"/>
          </a:xfrm>
          <a:prstGeom prst="rect">
            <a:avLst/>
          </a:prstGeom>
        </p:spPr>
        <p:txBody>
          <a:bodyPr vert="horz" lIns="91568" tIns="45784" rIns="91568" bIns="45784" rtlCol="0"/>
          <a:lstStyle>
            <a:lvl1pPr algn="r">
              <a:defRPr sz="1200"/>
            </a:lvl1pPr>
          </a:lstStyle>
          <a:p>
            <a:fld id="{EAB4C05A-56C9-4964-83B7-A50F27CC3041}" type="datetimeFigureOut">
              <a:rPr lang="en-US" smtClean="0"/>
              <a:t>11/10/2020</a:t>
            </a:fld>
            <a:endParaRPr lang="en-US"/>
          </a:p>
        </p:txBody>
      </p:sp>
      <p:sp>
        <p:nvSpPr>
          <p:cNvPr id="4" name="Footer Placeholder 3"/>
          <p:cNvSpPr>
            <a:spLocks noGrp="1"/>
          </p:cNvSpPr>
          <p:nvPr>
            <p:ph type="ftr" sz="quarter" idx="2"/>
          </p:nvPr>
        </p:nvSpPr>
        <p:spPr>
          <a:xfrm>
            <a:off x="1" y="9428716"/>
            <a:ext cx="2946189" cy="497922"/>
          </a:xfrm>
          <a:prstGeom prst="rect">
            <a:avLst/>
          </a:prstGeom>
        </p:spPr>
        <p:txBody>
          <a:bodyPr vert="horz" lIns="91568" tIns="45784" rIns="91568" bIns="45784" rtlCol="0" anchor="b"/>
          <a:lstStyle>
            <a:lvl1pPr algn="l">
              <a:defRPr sz="1200"/>
            </a:lvl1pPr>
          </a:lstStyle>
          <a:p>
            <a:endParaRPr lang="en-US"/>
          </a:p>
        </p:txBody>
      </p:sp>
      <p:sp>
        <p:nvSpPr>
          <p:cNvPr id="5" name="Slide Number Placeholder 4"/>
          <p:cNvSpPr>
            <a:spLocks noGrp="1"/>
          </p:cNvSpPr>
          <p:nvPr>
            <p:ph type="sldNum" sz="quarter" idx="3"/>
          </p:nvPr>
        </p:nvSpPr>
        <p:spPr>
          <a:xfrm>
            <a:off x="3849899" y="9428716"/>
            <a:ext cx="2946189" cy="497922"/>
          </a:xfrm>
          <a:prstGeom prst="rect">
            <a:avLst/>
          </a:prstGeom>
        </p:spPr>
        <p:txBody>
          <a:bodyPr vert="horz" lIns="91568" tIns="45784" rIns="91568" bIns="45784" rtlCol="0" anchor="b"/>
          <a:lstStyle>
            <a:lvl1pPr algn="r">
              <a:defRPr sz="1200"/>
            </a:lvl1pPr>
          </a:lstStyle>
          <a:p>
            <a:fld id="{93A0683A-F856-47FB-A630-57B6454D402D}" type="slidenum">
              <a:rPr lang="en-US" smtClean="0"/>
              <a:t>‹#›</a:t>
            </a:fld>
            <a:endParaRPr lang="en-US"/>
          </a:p>
        </p:txBody>
      </p:sp>
    </p:spTree>
    <p:extLst>
      <p:ext uri="{BB962C8B-B14F-4D97-AF65-F5344CB8AC3E}">
        <p14:creationId xmlns:p14="http://schemas.microsoft.com/office/powerpoint/2010/main" val="3578326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568" tIns="45784" rIns="91568" bIns="45784" rtlCol="0"/>
          <a:lstStyle>
            <a:lvl1pPr algn="r">
              <a:defRPr sz="1200"/>
            </a:lvl1pPr>
          </a:lstStyle>
          <a:p>
            <a:fld id="{4CA69206-1A49-475A-9130-F9F4CF468656}" type="datetimeFigureOut">
              <a:rPr lang="en-GB" smtClean="0"/>
              <a:pPr/>
              <a:t>10/11/2020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68" tIns="45784" rIns="91568" bIns="45784"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568" tIns="45784" rIns="91568" bIns="457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568" tIns="45784" rIns="91568" bIns="45784"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568" tIns="45784" rIns="91568" bIns="45784" rtlCol="0" anchor="b"/>
          <a:lstStyle>
            <a:lvl1pPr algn="r">
              <a:defRPr sz="1200"/>
            </a:lvl1pPr>
          </a:lstStyle>
          <a:p>
            <a:fld id="{4FAB7E3E-63EB-471E-9CE8-8830295EF26C}" type="slidenum">
              <a:rPr lang="en-GB" smtClean="0"/>
              <a:pPr/>
              <a:t>‹#›</a:t>
            </a:fld>
            <a:endParaRPr lang="en-GB"/>
          </a:p>
        </p:txBody>
      </p:sp>
    </p:spTree>
    <p:extLst>
      <p:ext uri="{BB962C8B-B14F-4D97-AF65-F5344CB8AC3E}">
        <p14:creationId xmlns:p14="http://schemas.microsoft.com/office/powerpoint/2010/main" val="3790481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www.collaborativelearning.org/04coordinator.pdf"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collaborativelearning.org/04coordinator.pdf"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thinkinghistory.co.uk/ActivityBase/SuttonHooBurial.html" TargetMode="External"/><Relationship Id="rId2" Type="http://schemas.openxmlformats.org/officeDocument/2006/relationships/slide" Target="../slides/slide38.xml"/><Relationship Id="rId1" Type="http://schemas.openxmlformats.org/officeDocument/2006/relationships/notesMaster" Target="../notesMasters/notesMaster1.xml"/><Relationship Id="rId5" Type="http://schemas.openxmlformats.org/officeDocument/2006/relationships/hyperlink" Target="http://www.thinkinghistory.co.uk/ActivityBase/SuttonHooEnquiry.html" TargetMode="External"/><Relationship Id="rId4" Type="http://schemas.openxmlformats.org/officeDocument/2006/relationships/hyperlink" Target="http://www.thinkinghistory.co.uk/ActivityBase/SuttonHooBackground.html"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collaborativelearning.org/04coordinator.pdf"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a:t>
            </a:fld>
            <a:endParaRPr lang="en-GB"/>
          </a:p>
        </p:txBody>
      </p:sp>
    </p:spTree>
    <p:extLst>
      <p:ext uri="{BB962C8B-B14F-4D97-AF65-F5344CB8AC3E}">
        <p14:creationId xmlns:p14="http://schemas.microsoft.com/office/powerpoint/2010/main" val="1851345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23</a:t>
            </a:fld>
            <a:endParaRPr lang="en-GB"/>
          </a:p>
        </p:txBody>
      </p:sp>
    </p:spTree>
    <p:extLst>
      <p:ext uri="{BB962C8B-B14F-4D97-AF65-F5344CB8AC3E}">
        <p14:creationId xmlns:p14="http://schemas.microsoft.com/office/powerpoint/2010/main" val="1209363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24</a:t>
            </a:fld>
            <a:endParaRPr lang="en-GB"/>
          </a:p>
        </p:txBody>
      </p:sp>
    </p:spTree>
    <p:extLst>
      <p:ext uri="{BB962C8B-B14F-4D97-AF65-F5344CB8AC3E}">
        <p14:creationId xmlns:p14="http://schemas.microsoft.com/office/powerpoint/2010/main" val="323077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25</a:t>
            </a:fld>
            <a:endParaRPr lang="en-GB"/>
          </a:p>
        </p:txBody>
      </p:sp>
    </p:spTree>
    <p:extLst>
      <p:ext uri="{BB962C8B-B14F-4D97-AF65-F5344CB8AC3E}">
        <p14:creationId xmlns:p14="http://schemas.microsoft.com/office/powerpoint/2010/main" val="266415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26</a:t>
            </a:fld>
            <a:endParaRPr lang="en-GB"/>
          </a:p>
        </p:txBody>
      </p:sp>
    </p:spTree>
    <p:extLst>
      <p:ext uri="{BB962C8B-B14F-4D97-AF65-F5344CB8AC3E}">
        <p14:creationId xmlns:p14="http://schemas.microsoft.com/office/powerpoint/2010/main" val="2235011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27</a:t>
            </a:fld>
            <a:endParaRPr lang="en-GB"/>
          </a:p>
        </p:txBody>
      </p:sp>
    </p:spTree>
    <p:extLst>
      <p:ext uri="{BB962C8B-B14F-4D97-AF65-F5344CB8AC3E}">
        <p14:creationId xmlns:p14="http://schemas.microsoft.com/office/powerpoint/2010/main" val="2951392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28</a:t>
            </a:fld>
            <a:endParaRPr lang="en-GB"/>
          </a:p>
        </p:txBody>
      </p:sp>
    </p:spTree>
    <p:extLst>
      <p:ext uri="{BB962C8B-B14F-4D97-AF65-F5344CB8AC3E}">
        <p14:creationId xmlns:p14="http://schemas.microsoft.com/office/powerpoint/2010/main" val="3155477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29</a:t>
            </a:fld>
            <a:endParaRPr lang="en-GB"/>
          </a:p>
        </p:txBody>
      </p:sp>
    </p:spTree>
    <p:extLst>
      <p:ext uri="{BB962C8B-B14F-4D97-AF65-F5344CB8AC3E}">
        <p14:creationId xmlns:p14="http://schemas.microsoft.com/office/powerpoint/2010/main" val="4234310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30</a:t>
            </a:fld>
            <a:endParaRPr lang="en-GB"/>
          </a:p>
        </p:txBody>
      </p:sp>
    </p:spTree>
    <p:extLst>
      <p:ext uri="{BB962C8B-B14F-4D97-AF65-F5344CB8AC3E}">
        <p14:creationId xmlns:p14="http://schemas.microsoft.com/office/powerpoint/2010/main" val="2602644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31</a:t>
            </a:fld>
            <a:endParaRPr lang="en-GB"/>
          </a:p>
        </p:txBody>
      </p:sp>
    </p:spTree>
    <p:extLst>
      <p:ext uri="{BB962C8B-B14F-4D97-AF65-F5344CB8AC3E}">
        <p14:creationId xmlns:p14="http://schemas.microsoft.com/office/powerpoint/2010/main" val="2805945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One of the criticisms of the curriculum as currently constructed has been that</a:t>
            </a:r>
            <a:r>
              <a:rPr lang="en-GB" baseline="0" dirty="0" smtClean="0"/>
              <a:t> it tends to lead to </a:t>
            </a:r>
            <a:r>
              <a:rPr lang="en-GB" dirty="0" smtClean="0"/>
              <a:t>episodic and disjointed learning that gets in the way of understanding the ‘bigger picture’. This</a:t>
            </a:r>
            <a:r>
              <a:rPr lang="en-GB" baseline="0" dirty="0" smtClean="0"/>
              <a:t> has always been the case – even when it has been a trot through time in the home country (i.e. this island’s story). There will always be gaps. Both teacher and learner must be aware of that. Building a repertoire of enquiry questions and attempting to answer them in a variety of contexts will quickly make this apparent</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32</a:t>
            </a:fld>
            <a:endParaRPr lang="en-GB"/>
          </a:p>
        </p:txBody>
      </p:sp>
    </p:spTree>
    <p:extLst>
      <p:ext uri="{BB962C8B-B14F-4D97-AF65-F5344CB8AC3E}">
        <p14:creationId xmlns:p14="http://schemas.microsoft.com/office/powerpoint/2010/main" val="3954304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990" indent="-286150">
              <a:defRPr>
                <a:solidFill>
                  <a:schemeClr val="tx1"/>
                </a:solidFill>
                <a:latin typeface="Arial" panose="020B0604020202020204" pitchFamily="34" charset="0"/>
                <a:cs typeface="Arial" panose="020B0604020202020204" pitchFamily="34" charset="0"/>
              </a:defRPr>
            </a:lvl2pPr>
            <a:lvl3pPr marL="1146190" indent="-228920">
              <a:defRPr>
                <a:solidFill>
                  <a:schemeClr val="tx1"/>
                </a:solidFill>
                <a:latin typeface="Arial" panose="020B0604020202020204" pitchFamily="34" charset="0"/>
                <a:cs typeface="Arial" panose="020B0604020202020204" pitchFamily="34" charset="0"/>
              </a:defRPr>
            </a:lvl3pPr>
            <a:lvl4pPr marL="1604031" indent="-228920">
              <a:defRPr>
                <a:solidFill>
                  <a:schemeClr val="tx1"/>
                </a:solidFill>
                <a:latin typeface="Arial" panose="020B0604020202020204" pitchFamily="34" charset="0"/>
                <a:cs typeface="Arial" panose="020B0604020202020204" pitchFamily="34" charset="0"/>
              </a:defRPr>
            </a:lvl4pPr>
            <a:lvl5pPr marL="2061871" indent="-228920">
              <a:defRPr>
                <a:solidFill>
                  <a:schemeClr val="tx1"/>
                </a:solidFill>
                <a:latin typeface="Arial" panose="020B0604020202020204" pitchFamily="34" charset="0"/>
                <a:cs typeface="Arial" panose="020B0604020202020204" pitchFamily="34" charset="0"/>
              </a:defRPr>
            </a:lvl5pPr>
            <a:lvl6pPr marL="251971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755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539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323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B36052-0D8A-43AE-9AF3-51BD141F3E65}" type="slidenum">
              <a:rPr lang="en-GB" altLang="en-US" smtClean="0"/>
              <a:pPr/>
              <a:t>2</a:t>
            </a:fld>
            <a:endParaRPr lang="en-GB" altLang="en-US"/>
          </a:p>
        </p:txBody>
      </p:sp>
    </p:spTree>
    <p:extLst>
      <p:ext uri="{BB962C8B-B14F-4D97-AF65-F5344CB8AC3E}">
        <p14:creationId xmlns:p14="http://schemas.microsoft.com/office/powerpoint/2010/main" val="4045875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http://www.collaborativelearning.org/05assessment.pdf</a:t>
            </a:r>
            <a:r>
              <a:rPr lang="en-GB" dirty="0" smtClean="0"/>
              <a:t> </a:t>
            </a:r>
          </a:p>
          <a:p>
            <a:r>
              <a:rPr lang="en-GB" dirty="0" smtClean="0"/>
              <a:t>HA – Jamie </a:t>
            </a:r>
            <a:r>
              <a:rPr lang="en-GB" dirty="0" err="1" smtClean="0"/>
              <a:t>Byrom</a:t>
            </a:r>
            <a:endParaRPr lang="en-GB" dirty="0" smtClean="0"/>
          </a:p>
          <a:p>
            <a:r>
              <a:rPr lang="en-GB" dirty="0" smtClean="0">
                <a:hlinkClick r:id="rId4"/>
              </a:rPr>
              <a:t>http://www.collaborativelearning.org/04coordinator.pdf</a:t>
            </a:r>
            <a:r>
              <a:rPr lang="en-GB" dirty="0" smtClean="0"/>
              <a:t> </a:t>
            </a:r>
          </a:p>
          <a:p>
            <a:r>
              <a:rPr lang="en-GB" dirty="0" smtClean="0"/>
              <a:t>Curriculum indicators (co-ordination)</a:t>
            </a:r>
          </a:p>
        </p:txBody>
      </p:sp>
      <p:sp>
        <p:nvSpPr>
          <p:cNvPr id="4" name="Slide Number Placeholder 3"/>
          <p:cNvSpPr>
            <a:spLocks noGrp="1"/>
          </p:cNvSpPr>
          <p:nvPr>
            <p:ph type="sldNum" sz="quarter" idx="10"/>
          </p:nvPr>
        </p:nvSpPr>
        <p:spPr/>
        <p:txBody>
          <a:bodyPr/>
          <a:lstStyle/>
          <a:p>
            <a:fld id="{4FAB7E3E-63EB-471E-9CE8-8830295EF26C}" type="slidenum">
              <a:rPr lang="en-GB" smtClean="0"/>
              <a:pPr/>
              <a:t>33</a:t>
            </a:fld>
            <a:endParaRPr lang="en-GB"/>
          </a:p>
        </p:txBody>
      </p:sp>
    </p:spTree>
    <p:extLst>
      <p:ext uri="{BB962C8B-B14F-4D97-AF65-F5344CB8AC3E}">
        <p14:creationId xmlns:p14="http://schemas.microsoft.com/office/powerpoint/2010/main" val="3291074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36</a:t>
            </a:fld>
            <a:endParaRPr lang="en-GB"/>
          </a:p>
        </p:txBody>
      </p:sp>
    </p:spTree>
    <p:extLst>
      <p:ext uri="{BB962C8B-B14F-4D97-AF65-F5344CB8AC3E}">
        <p14:creationId xmlns:p14="http://schemas.microsoft.com/office/powerpoint/2010/main" val="12034887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fontAlgn="auto">
              <a:spcBef>
                <a:spcPct val="20000"/>
              </a:spcBef>
              <a:spcAft>
                <a:spcPts val="0"/>
              </a:spcAft>
              <a:buFont typeface="Arial" panose="020B0604020202020204" pitchFamily="34" charset="0"/>
              <a:buNone/>
            </a:pPr>
            <a:r>
              <a:rPr lang="en-GB" sz="1200" dirty="0" smtClean="0">
                <a:solidFill>
                  <a:prstClr val="black"/>
                </a:solidFill>
                <a:latin typeface="+mn-lt"/>
              </a:rPr>
              <a:t>Ofsted’s notes to inspectors on Deep Dives</a:t>
            </a:r>
          </a:p>
          <a:p>
            <a:pPr marL="342900" lvl="0" indent="-342900" fontAlgn="auto">
              <a:spcBef>
                <a:spcPct val="20000"/>
              </a:spcBef>
              <a:spcAft>
                <a:spcPts val="0"/>
              </a:spcAft>
              <a:buFont typeface="Arial" panose="020B0604020202020204" pitchFamily="34" charset="0"/>
              <a:buChar char="•"/>
            </a:pPr>
            <a:r>
              <a:rPr lang="en-GB" sz="1200" dirty="0" smtClean="0">
                <a:solidFill>
                  <a:prstClr val="black"/>
                </a:solidFill>
                <a:latin typeface="+mn-lt"/>
              </a:rPr>
              <a:t>‘It’s not about making judgements, it’s about </a:t>
            </a:r>
            <a:r>
              <a:rPr lang="en-GB" sz="1200" b="1" dirty="0" smtClean="0">
                <a:solidFill>
                  <a:prstClr val="black"/>
                </a:solidFill>
                <a:latin typeface="+mn-lt"/>
              </a:rPr>
              <a:t>asking questions</a:t>
            </a:r>
            <a:r>
              <a:rPr lang="en-GB" sz="1200" dirty="0" smtClean="0">
                <a:solidFill>
                  <a:prstClr val="black"/>
                </a:solidFill>
                <a:latin typeface="+mn-lt"/>
              </a:rPr>
              <a:t>’</a:t>
            </a:r>
          </a:p>
          <a:p>
            <a:pPr marL="342900" lvl="0" indent="-342900" fontAlgn="auto">
              <a:spcBef>
                <a:spcPct val="20000"/>
              </a:spcBef>
              <a:spcAft>
                <a:spcPts val="0"/>
              </a:spcAft>
              <a:buFont typeface="Arial" panose="020B0604020202020204" pitchFamily="34" charset="0"/>
              <a:buChar char="•"/>
            </a:pPr>
            <a:r>
              <a:rPr lang="en-GB" sz="1200" dirty="0" smtClean="0">
                <a:solidFill>
                  <a:prstClr val="black"/>
                </a:solidFill>
                <a:latin typeface="+mn-lt"/>
              </a:rPr>
              <a:t>Focus on intent choice &amp; sequencing, focus on </a:t>
            </a:r>
            <a:r>
              <a:rPr lang="en-GB" sz="1200" b="1" dirty="0" smtClean="0">
                <a:solidFill>
                  <a:prstClr val="black"/>
                </a:solidFill>
                <a:latin typeface="+mn-lt"/>
              </a:rPr>
              <a:t>appropriate</a:t>
            </a:r>
            <a:r>
              <a:rPr lang="en-GB" sz="1200" dirty="0" smtClean="0">
                <a:solidFill>
                  <a:prstClr val="black"/>
                </a:solidFill>
                <a:latin typeface="+mn-lt"/>
              </a:rPr>
              <a:t> pedagogy not general pedagogy</a:t>
            </a:r>
          </a:p>
          <a:p>
            <a:pPr marL="342900" lvl="0" indent="-342900" fontAlgn="auto">
              <a:spcBef>
                <a:spcPct val="20000"/>
              </a:spcBef>
              <a:spcAft>
                <a:spcPts val="0"/>
              </a:spcAft>
              <a:buFont typeface="Arial" panose="020B0604020202020204" pitchFamily="34" charset="0"/>
              <a:buChar char="•"/>
            </a:pPr>
            <a:r>
              <a:rPr lang="en-GB" sz="1200" dirty="0" smtClean="0">
                <a:solidFill>
                  <a:prstClr val="black"/>
                </a:solidFill>
                <a:latin typeface="+mn-lt"/>
              </a:rPr>
              <a:t>Focus on  - do pupils </a:t>
            </a:r>
            <a:r>
              <a:rPr lang="en-GB" sz="1200" b="1" dirty="0" smtClean="0">
                <a:solidFill>
                  <a:prstClr val="black"/>
                </a:solidFill>
                <a:latin typeface="+mn-lt"/>
              </a:rPr>
              <a:t>know more and remember more </a:t>
            </a:r>
            <a:r>
              <a:rPr lang="en-GB" sz="1200" dirty="0" smtClean="0">
                <a:solidFill>
                  <a:prstClr val="black"/>
                </a:solidFill>
                <a:latin typeface="+mn-lt"/>
              </a:rPr>
              <a:t>rather than the old concept of progress?</a:t>
            </a:r>
          </a:p>
          <a:p>
            <a:pPr marL="342900" lvl="0" indent="-342900" fontAlgn="auto">
              <a:spcBef>
                <a:spcPct val="20000"/>
              </a:spcBef>
              <a:spcAft>
                <a:spcPts val="0"/>
              </a:spcAft>
              <a:buFont typeface="Arial" panose="020B0604020202020204" pitchFamily="34" charset="0"/>
              <a:buChar char="•"/>
            </a:pPr>
            <a:r>
              <a:rPr lang="en-GB" sz="1200" dirty="0" smtClean="0">
                <a:solidFill>
                  <a:prstClr val="black"/>
                </a:solidFill>
                <a:latin typeface="+mn-lt"/>
              </a:rPr>
              <a:t>Work scrutiny is not about judging progress but is about seeing </a:t>
            </a:r>
            <a:r>
              <a:rPr lang="en-GB" sz="1200" b="1" dirty="0" smtClean="0">
                <a:solidFill>
                  <a:prstClr val="black"/>
                </a:solidFill>
                <a:latin typeface="+mn-lt"/>
              </a:rPr>
              <a:t>what the planned curriculum looks like in practice </a:t>
            </a:r>
            <a:r>
              <a:rPr lang="en-GB" sz="1200" dirty="0" smtClean="0">
                <a:solidFill>
                  <a:prstClr val="black"/>
                </a:solidFill>
                <a:latin typeface="+mn-lt"/>
              </a:rPr>
              <a:t>or how successfully the curriculum has been enacted</a:t>
            </a:r>
            <a:r>
              <a:rPr lang="en-GB" sz="1200" i="1" dirty="0" smtClean="0">
                <a:solidFill>
                  <a:prstClr val="black"/>
                </a:solidFill>
                <a:latin typeface="+mn-lt"/>
              </a:rPr>
              <a:t>.</a:t>
            </a:r>
          </a:p>
          <a:p>
            <a:pPr marL="342900" lvl="0" indent="-342900" fontAlgn="auto">
              <a:spcBef>
                <a:spcPct val="20000"/>
              </a:spcBef>
              <a:spcAft>
                <a:spcPts val="0"/>
              </a:spcAft>
              <a:buFont typeface="Arial" panose="020B0604020202020204" pitchFamily="34" charset="0"/>
              <a:buChar char="•"/>
            </a:pPr>
            <a:r>
              <a:rPr lang="en-GB" sz="1200" i="1" dirty="0" smtClean="0">
                <a:solidFill>
                  <a:prstClr val="black"/>
                </a:solidFill>
                <a:latin typeface="+mn-lt"/>
              </a:rPr>
              <a:t> </a:t>
            </a:r>
            <a:r>
              <a:rPr lang="en-GB" sz="1200" dirty="0" smtClean="0">
                <a:solidFill>
                  <a:prstClr val="black"/>
                </a:solidFill>
                <a:latin typeface="+mn-lt"/>
              </a:rPr>
              <a:t>Is the stated curriculum evident in books? Are pupils drawing on a wide range of </a:t>
            </a:r>
            <a:r>
              <a:rPr lang="en-GB" sz="1200" b="1" dirty="0" smtClean="0">
                <a:solidFill>
                  <a:prstClr val="black"/>
                </a:solidFill>
                <a:latin typeface="+mn-lt"/>
              </a:rPr>
              <a:t>prior</a:t>
            </a:r>
            <a:r>
              <a:rPr lang="en-GB" sz="1200" dirty="0" smtClean="0">
                <a:solidFill>
                  <a:prstClr val="black"/>
                </a:solidFill>
                <a:latin typeface="+mn-lt"/>
              </a:rPr>
              <a:t> knowledge? A unit of learning is a </a:t>
            </a:r>
            <a:r>
              <a:rPr lang="en-GB" sz="1200" b="1" dirty="0" smtClean="0">
                <a:solidFill>
                  <a:prstClr val="black"/>
                </a:solidFill>
                <a:latin typeface="+mn-lt"/>
              </a:rPr>
              <a:t>sequence of lessons </a:t>
            </a:r>
            <a:r>
              <a:rPr lang="en-GB" sz="1200" dirty="0" smtClean="0">
                <a:solidFill>
                  <a:prstClr val="black"/>
                </a:solidFill>
                <a:latin typeface="+mn-lt"/>
              </a:rPr>
              <a:t>not an individual lesson.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dirty="0" smtClean="0"/>
              <a:t>for chart on curriculum indicators</a:t>
            </a:r>
            <a:r>
              <a:rPr lang="en-GB" baseline="0" dirty="0" smtClean="0"/>
              <a:t> </a:t>
            </a:r>
            <a:r>
              <a:rPr lang="en-GB" dirty="0" smtClean="0">
                <a:hlinkClick r:id="rId3"/>
              </a:rPr>
              <a:t>http://www.collaborativelearning.org/04coordinator.pdf</a:t>
            </a:r>
            <a:endParaRPr lang="en-GB" sz="1200" dirty="0" smtClean="0">
              <a:solidFill>
                <a:prstClr val="black"/>
              </a:solidFill>
              <a:latin typeface="+mn-lt"/>
            </a:endParaRPr>
          </a:p>
          <a:p>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990" indent="-286150">
              <a:defRPr>
                <a:solidFill>
                  <a:schemeClr val="tx1"/>
                </a:solidFill>
                <a:latin typeface="Arial" panose="020B0604020202020204" pitchFamily="34" charset="0"/>
                <a:cs typeface="Arial" panose="020B0604020202020204" pitchFamily="34" charset="0"/>
              </a:defRPr>
            </a:lvl2pPr>
            <a:lvl3pPr marL="1146190" indent="-228920">
              <a:defRPr>
                <a:solidFill>
                  <a:schemeClr val="tx1"/>
                </a:solidFill>
                <a:latin typeface="Arial" panose="020B0604020202020204" pitchFamily="34" charset="0"/>
                <a:cs typeface="Arial" panose="020B0604020202020204" pitchFamily="34" charset="0"/>
              </a:defRPr>
            </a:lvl3pPr>
            <a:lvl4pPr marL="1604031" indent="-228920">
              <a:defRPr>
                <a:solidFill>
                  <a:schemeClr val="tx1"/>
                </a:solidFill>
                <a:latin typeface="Arial" panose="020B0604020202020204" pitchFamily="34" charset="0"/>
                <a:cs typeface="Arial" panose="020B0604020202020204" pitchFamily="34" charset="0"/>
              </a:defRPr>
            </a:lvl4pPr>
            <a:lvl5pPr marL="2061871" indent="-228920">
              <a:defRPr>
                <a:solidFill>
                  <a:schemeClr val="tx1"/>
                </a:solidFill>
                <a:latin typeface="Arial" panose="020B0604020202020204" pitchFamily="34" charset="0"/>
                <a:cs typeface="Arial" panose="020B0604020202020204" pitchFamily="34" charset="0"/>
              </a:defRPr>
            </a:lvl5pPr>
            <a:lvl6pPr marL="251971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755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539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323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B36052-0D8A-43AE-9AF3-51BD141F3E65}" type="slidenum">
              <a:rPr lang="en-GB" altLang="en-US" smtClean="0"/>
              <a:pPr/>
              <a:t>37</a:t>
            </a:fld>
            <a:endParaRPr lang="en-GB" altLang="en-US"/>
          </a:p>
        </p:txBody>
      </p:sp>
    </p:spTree>
    <p:extLst>
      <p:ext uri="{BB962C8B-B14F-4D97-AF65-F5344CB8AC3E}">
        <p14:creationId xmlns:p14="http://schemas.microsoft.com/office/powerpoint/2010/main" val="2676220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none" dirty="0" smtClean="0">
                <a:hlinkClick r:id="rId3"/>
              </a:rPr>
              <a:t>For</a:t>
            </a:r>
            <a:r>
              <a:rPr lang="en-GB" sz="1200" u="none" baseline="0" dirty="0" smtClean="0">
                <a:hlinkClick r:id="rId3"/>
              </a:rPr>
              <a:t> related resources on Sutton </a:t>
            </a:r>
            <a:r>
              <a:rPr lang="en-GB" sz="1200" u="none" baseline="0" dirty="0" err="1" smtClean="0">
                <a:hlinkClick r:id="rId3"/>
              </a:rPr>
              <a:t>Hoo</a:t>
            </a:r>
            <a:endParaRPr lang="en-GB" sz="1200" u="none" dirty="0" smtClean="0">
              <a:hlinkClick r:id="rId3"/>
            </a:endParaRPr>
          </a:p>
          <a:p>
            <a:endParaRPr lang="en-GB" sz="1200" dirty="0" smtClean="0">
              <a:hlinkClick r:id="rId3"/>
            </a:endParaRPr>
          </a:p>
          <a:p>
            <a:r>
              <a:rPr lang="en-GB" sz="1200" dirty="0" smtClean="0">
                <a:hlinkClick r:id="rId3"/>
              </a:rPr>
              <a:t>http://www.thinkinghistory.co.uk/ActivityBase/SuttonHooBurial.html</a:t>
            </a:r>
            <a:r>
              <a:rPr lang="en-GB" sz="1200" dirty="0" smtClean="0"/>
              <a:t> </a:t>
            </a:r>
          </a:p>
          <a:p>
            <a:r>
              <a:rPr lang="en-GB" sz="1200" dirty="0" smtClean="0">
                <a:hlinkClick r:id="rId4"/>
              </a:rPr>
              <a:t>http://www.thinkinghistory.co.uk/ActivityBase/SuttonHooBackground.html</a:t>
            </a:r>
            <a:r>
              <a:rPr lang="en-GB" sz="1200" dirty="0" smtClean="0"/>
              <a:t> </a:t>
            </a:r>
          </a:p>
          <a:p>
            <a:r>
              <a:rPr lang="en-GB" sz="1200" dirty="0" smtClean="0">
                <a:hlinkClick r:id="rId5"/>
              </a:rPr>
              <a:t>http://www.thinkinghistory.co.uk/ActivityBase/SuttonHooEnquiry.html</a:t>
            </a:r>
            <a:endParaRPr lang="en-GB" sz="1200" dirty="0" smtClean="0"/>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38</a:t>
            </a:fld>
            <a:endParaRPr lang="en-GB"/>
          </a:p>
        </p:txBody>
      </p:sp>
    </p:spTree>
    <p:extLst>
      <p:ext uri="{BB962C8B-B14F-4D97-AF65-F5344CB8AC3E}">
        <p14:creationId xmlns:p14="http://schemas.microsoft.com/office/powerpoint/2010/main" val="1802999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39</a:t>
            </a:fld>
            <a:endParaRPr lang="en-GB"/>
          </a:p>
        </p:txBody>
      </p:sp>
    </p:spTree>
    <p:extLst>
      <p:ext uri="{BB962C8B-B14F-4D97-AF65-F5344CB8AC3E}">
        <p14:creationId xmlns:p14="http://schemas.microsoft.com/office/powerpoint/2010/main" val="20158057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41</a:t>
            </a:fld>
            <a:endParaRPr lang="en-GB"/>
          </a:p>
        </p:txBody>
      </p:sp>
    </p:spTree>
    <p:extLst>
      <p:ext uri="{BB962C8B-B14F-4D97-AF65-F5344CB8AC3E}">
        <p14:creationId xmlns:p14="http://schemas.microsoft.com/office/powerpoint/2010/main" val="604421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43</a:t>
            </a:fld>
            <a:endParaRPr lang="en-GB"/>
          </a:p>
        </p:txBody>
      </p:sp>
    </p:spTree>
    <p:extLst>
      <p:ext uri="{BB962C8B-B14F-4D97-AF65-F5344CB8AC3E}">
        <p14:creationId xmlns:p14="http://schemas.microsoft.com/office/powerpoint/2010/main" val="18720651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Tips –</a:t>
            </a:r>
          </a:p>
          <a:p>
            <a:r>
              <a:rPr lang="en-GB" dirty="0" smtClean="0"/>
              <a:t>Wikipedia will give a brief biography – bitesize is also helpful https://www.bbc.co.uk/bitesize/topics/zqhyb9q/articles/zbgxbdm </a:t>
            </a:r>
          </a:p>
          <a:p>
            <a:r>
              <a:rPr lang="en-GB" dirty="0" smtClean="0"/>
              <a:t>The CL activity is not a full sequence of work but could fulfil an early stage in the enquiry</a:t>
            </a:r>
          </a:p>
          <a:p>
            <a:r>
              <a:rPr lang="en-GB" dirty="0" smtClean="0"/>
              <a:t>The HA </a:t>
            </a:r>
            <a:r>
              <a:rPr lang="en-GB" dirty="0" err="1" smtClean="0"/>
              <a:t>SoW</a:t>
            </a:r>
            <a:r>
              <a:rPr lang="en-GB" dirty="0" smtClean="0"/>
              <a:t> is very long and detailed but could give some pointers or ideas for planning an</a:t>
            </a:r>
            <a:r>
              <a:rPr lang="en-GB" baseline="0" dirty="0" smtClean="0"/>
              <a:t> historical enquiry.</a:t>
            </a:r>
          </a:p>
          <a:p>
            <a:r>
              <a:rPr lang="en-GB" baseline="0" dirty="0" smtClean="0"/>
              <a:t>Useful starting points for KS1 Historical enquiries (again ignore the fact it says KS1 – guidance stands whatever the key stage) could also help.</a:t>
            </a:r>
          </a:p>
          <a:p>
            <a:r>
              <a:rPr lang="en-GB" baseline="0" dirty="0" smtClean="0"/>
              <a:t>There is a lot if you do a google search e.g. National Archives </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44</a:t>
            </a:fld>
            <a:endParaRPr lang="en-GB"/>
          </a:p>
        </p:txBody>
      </p:sp>
    </p:spTree>
    <p:extLst>
      <p:ext uri="{BB962C8B-B14F-4D97-AF65-F5344CB8AC3E}">
        <p14:creationId xmlns:p14="http://schemas.microsoft.com/office/powerpoint/2010/main" val="6628474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46</a:t>
            </a:fld>
            <a:endParaRPr lang="en-GB"/>
          </a:p>
        </p:txBody>
      </p:sp>
    </p:spTree>
    <p:extLst>
      <p:ext uri="{BB962C8B-B14F-4D97-AF65-F5344CB8AC3E}">
        <p14:creationId xmlns:p14="http://schemas.microsoft.com/office/powerpoint/2010/main" val="1188589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47</a:t>
            </a:fld>
            <a:endParaRPr lang="en-GB"/>
          </a:p>
        </p:txBody>
      </p:sp>
    </p:spTree>
    <p:extLst>
      <p:ext uri="{BB962C8B-B14F-4D97-AF65-F5344CB8AC3E}">
        <p14:creationId xmlns:p14="http://schemas.microsoft.com/office/powerpoint/2010/main" val="3686004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hlinkClick r:id="rId3"/>
              </a:rPr>
              <a:t>http://www.collaborativelearning.org/05assessment.pdf</a:t>
            </a:r>
            <a:r>
              <a:rPr lang="en-GB" dirty="0" smtClean="0"/>
              <a:t> </a:t>
            </a:r>
          </a:p>
          <a:p>
            <a:r>
              <a:rPr lang="en-GB" dirty="0" smtClean="0"/>
              <a:t>HA – Jamie </a:t>
            </a:r>
            <a:r>
              <a:rPr lang="en-GB" dirty="0" err="1" smtClean="0"/>
              <a:t>Byrom</a:t>
            </a:r>
            <a:endParaRPr lang="en-GB" dirty="0" smtClean="0"/>
          </a:p>
          <a:p>
            <a:r>
              <a:rPr lang="en-GB" dirty="0" smtClean="0">
                <a:hlinkClick r:id="rId4"/>
              </a:rPr>
              <a:t>http://www.collaborativelearning.org/04coordinator.pdf</a:t>
            </a:r>
            <a:r>
              <a:rPr lang="en-GB" dirty="0" smtClean="0"/>
              <a:t> </a:t>
            </a:r>
          </a:p>
          <a:p>
            <a:r>
              <a:rPr lang="en-GB" dirty="0" smtClean="0"/>
              <a:t>Curriculum indicators (co-ordination)</a:t>
            </a:r>
          </a:p>
        </p:txBody>
      </p:sp>
      <p:sp>
        <p:nvSpPr>
          <p:cNvPr id="4" name="Slide Number Placeholder 3"/>
          <p:cNvSpPr>
            <a:spLocks noGrp="1"/>
          </p:cNvSpPr>
          <p:nvPr>
            <p:ph type="sldNum" sz="quarter" idx="10"/>
          </p:nvPr>
        </p:nvSpPr>
        <p:spPr/>
        <p:txBody>
          <a:bodyPr/>
          <a:lstStyle/>
          <a:p>
            <a:fld id="{4FAB7E3E-63EB-471E-9CE8-8830295EF26C}" type="slidenum">
              <a:rPr lang="en-GB" smtClean="0"/>
              <a:pPr/>
              <a:t>8</a:t>
            </a:fld>
            <a:endParaRPr lang="en-GB"/>
          </a:p>
        </p:txBody>
      </p:sp>
    </p:spTree>
    <p:extLst>
      <p:ext uri="{BB962C8B-B14F-4D97-AF65-F5344CB8AC3E}">
        <p14:creationId xmlns:p14="http://schemas.microsoft.com/office/powerpoint/2010/main" val="34287104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48</a:t>
            </a:fld>
            <a:endParaRPr lang="en-GB"/>
          </a:p>
        </p:txBody>
      </p:sp>
    </p:spTree>
    <p:extLst>
      <p:ext uri="{BB962C8B-B14F-4D97-AF65-F5344CB8AC3E}">
        <p14:creationId xmlns:p14="http://schemas.microsoft.com/office/powerpoint/2010/main" val="3472603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Chronological understanding (or memory) often taken to be the mark of success (or popular</a:t>
            </a:r>
            <a:r>
              <a:rPr lang="en-GB" baseline="0" dirty="0" smtClean="0"/>
              <a:t> benchmark) </a:t>
            </a:r>
            <a:r>
              <a:rPr lang="en-GB" dirty="0" smtClean="0"/>
              <a:t>in history but we must set</a:t>
            </a:r>
            <a:r>
              <a:rPr lang="en-GB" baseline="0" dirty="0" smtClean="0"/>
              <a:t> that alongside a number of other considerations …. </a:t>
            </a:r>
            <a:r>
              <a:rPr lang="en-GB" dirty="0" smtClean="0">
                <a:hlinkClick r:id="rId3"/>
              </a:rPr>
              <a:t>http://www.collaborativelearning.org/05assessment.pdf</a:t>
            </a:r>
            <a:endParaRPr lang="en-GB" dirty="0" smtClean="0"/>
          </a:p>
          <a:p>
            <a:endParaRPr lang="en-GB" dirty="0" smtClean="0"/>
          </a:p>
        </p:txBody>
      </p:sp>
      <p:sp>
        <p:nvSpPr>
          <p:cNvPr id="4" name="Slide Number Placeholder 3"/>
          <p:cNvSpPr>
            <a:spLocks noGrp="1"/>
          </p:cNvSpPr>
          <p:nvPr>
            <p:ph type="sldNum" sz="quarter" idx="10"/>
          </p:nvPr>
        </p:nvSpPr>
        <p:spPr/>
        <p:txBody>
          <a:bodyPr/>
          <a:lstStyle/>
          <a:p>
            <a:fld id="{4FAB7E3E-63EB-471E-9CE8-8830295EF26C}" type="slidenum">
              <a:rPr lang="en-GB" smtClean="0"/>
              <a:pPr/>
              <a:t>17</a:t>
            </a:fld>
            <a:endParaRPr lang="en-GB"/>
          </a:p>
        </p:txBody>
      </p:sp>
    </p:spTree>
    <p:extLst>
      <p:ext uri="{BB962C8B-B14F-4D97-AF65-F5344CB8AC3E}">
        <p14:creationId xmlns:p14="http://schemas.microsoft.com/office/powerpoint/2010/main" val="3660444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Notes on Mastery:</a:t>
            </a:r>
          </a:p>
          <a:p>
            <a:r>
              <a:rPr lang="en-GB" sz="1200" dirty="0" smtClean="0"/>
              <a:t>The word mastery appears in assessment systems and in discussions about assessment. Unfortunately, it is used in a number of ways and there is a risk of confusion if it is not clear which meaning is intended.</a:t>
            </a:r>
          </a:p>
          <a:p>
            <a:r>
              <a:rPr lang="en-GB" sz="1200" dirty="0" smtClean="0"/>
              <a:t>Many schools seem to have adopted the word ‘mastery’ to denote a high level of performance against curriculum expectations. </a:t>
            </a:r>
          </a:p>
          <a:p>
            <a:r>
              <a:rPr lang="en-GB" sz="1200" dirty="0" smtClean="0"/>
              <a:t>Mastery has also been associated with particular teaching approaches; for example with the recent promotion of mathematics Mastery. Here, ‘mastery’ denotes a focus on achieving a deeper understanding of fewer topics, through problem-solving, questioning and encouraging deep mathematical thinking. </a:t>
            </a:r>
          </a:p>
          <a:p>
            <a:r>
              <a:rPr lang="en-GB" sz="1200" dirty="0" smtClean="0"/>
              <a:t>Also sometimes associated with this ‘mastery’ approach is a belief that all children can achieve a high standard.</a:t>
            </a:r>
          </a:p>
          <a:p>
            <a:r>
              <a:rPr lang="en-GB" sz="1200" dirty="0" smtClean="0"/>
              <a:t>‘Mastery Learning’ is a specific approach originally developed by Bloom in the 1960s. In Bloom’s version, learning is broken down into discrete units and presented in logical order. Students are required to demonstrate mastery of the learning from each unit before being allowed to move on to the next, with the assumption that all students will achieve this level of mastery if they are appropriately supported; some may take longer and need more help, but all will get there in the end.</a:t>
            </a:r>
          </a:p>
          <a:p>
            <a:r>
              <a:rPr lang="en-GB" sz="1200" dirty="0" smtClean="0"/>
              <a:t>Assessment [formative] is built into this process…[the teacher] identifies specific ‘corrective’ activities to help them do this.</a:t>
            </a:r>
          </a:p>
          <a:p>
            <a:r>
              <a:rPr lang="en-GB" sz="1200" dirty="0" smtClean="0"/>
              <a:t>The current national curriculum is premised on this kind of understanding of mastery, as something which every child can aspire to and every teacher should promote.</a:t>
            </a:r>
          </a:p>
          <a:p>
            <a:r>
              <a:rPr lang="en-GB" sz="1200" dirty="0" smtClean="0"/>
              <a:t>Levels were considered not consistent with this approach as they encouraged progression onto more difficult work while pupils still had gaps in their knowledge or understanding.</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18</a:t>
            </a:fld>
            <a:endParaRPr lang="en-GB"/>
          </a:p>
        </p:txBody>
      </p:sp>
    </p:spTree>
    <p:extLst>
      <p:ext uri="{BB962C8B-B14F-4D97-AF65-F5344CB8AC3E}">
        <p14:creationId xmlns:p14="http://schemas.microsoft.com/office/powerpoint/2010/main" val="4145760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Likely to span a wider range of time and processes in the humanities (in maths it seems to focus on mastering the aims, objectives &amp; content of a lesson or particular transaction before moving on to the next topic, process or stage) i.e. an incremental or linear model.</a:t>
            </a:r>
          </a:p>
          <a:p>
            <a:r>
              <a:rPr lang="en-GB" dirty="0" smtClean="0"/>
              <a:t>In the humanities, progress will be relative to context and involve a number of strands developed over a longer period. It is incremental but far more difficult to assess piecemeal.</a:t>
            </a:r>
          </a:p>
          <a:p>
            <a:r>
              <a:rPr lang="en-GB" dirty="0" smtClean="0"/>
              <a:t>The research proffered cites frequent testing (and repetition) as a reliable mechanism for setting to memory and consolidating learning. If we are to adopt these practices, we must be clear about what it is useful to test, when and how frequently and balance this against the amount of curriculum time available and range of desirable learning experiences we want to provide.</a:t>
            </a:r>
          </a:p>
          <a:p>
            <a:r>
              <a:rPr lang="en-GB" dirty="0" smtClean="0"/>
              <a:t>Must not risk ‘reductionism’ to a narrow focus of fact checking to the exclusion of more holistic web of substantive subject knowledge,</a:t>
            </a:r>
            <a:r>
              <a:rPr lang="en-GB" baseline="0" dirty="0" smtClean="0"/>
              <a:t> </a:t>
            </a:r>
            <a:r>
              <a:rPr lang="en-GB" dirty="0" smtClean="0"/>
              <a:t>conceptual development and enquiry methodology.</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19</a:t>
            </a:fld>
            <a:endParaRPr lang="en-GB"/>
          </a:p>
        </p:txBody>
      </p:sp>
    </p:spTree>
    <p:extLst>
      <p:ext uri="{BB962C8B-B14F-4D97-AF65-F5344CB8AC3E}">
        <p14:creationId xmlns:p14="http://schemas.microsoft.com/office/powerpoint/2010/main" val="2332382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20</a:t>
            </a:fld>
            <a:endParaRPr lang="en-GB"/>
          </a:p>
        </p:txBody>
      </p:sp>
    </p:spTree>
    <p:extLst>
      <p:ext uri="{BB962C8B-B14F-4D97-AF65-F5344CB8AC3E}">
        <p14:creationId xmlns:p14="http://schemas.microsoft.com/office/powerpoint/2010/main" val="1789193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21</a:t>
            </a:fld>
            <a:endParaRPr lang="en-GB"/>
          </a:p>
        </p:txBody>
      </p:sp>
    </p:spTree>
    <p:extLst>
      <p:ext uri="{BB962C8B-B14F-4D97-AF65-F5344CB8AC3E}">
        <p14:creationId xmlns:p14="http://schemas.microsoft.com/office/powerpoint/2010/main" val="4141014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22</a:t>
            </a:fld>
            <a:endParaRPr lang="en-GB"/>
          </a:p>
        </p:txBody>
      </p:sp>
    </p:spTree>
    <p:extLst>
      <p:ext uri="{BB962C8B-B14F-4D97-AF65-F5344CB8AC3E}">
        <p14:creationId xmlns:p14="http://schemas.microsoft.com/office/powerpoint/2010/main" val="2008031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ight Triangle 8"/>
          <p:cNvSpPr/>
          <p:nvPr userDrawn="1"/>
        </p:nvSpPr>
        <p:spPr>
          <a:xfrm rot="5400000">
            <a:off x="3348856" y="-3404875"/>
            <a:ext cx="2408935" cy="9143999"/>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7" name="Right Triangle 6"/>
          <p:cNvSpPr/>
          <p:nvPr userDrawn="1"/>
        </p:nvSpPr>
        <p:spPr>
          <a:xfrm>
            <a:off x="-18676" y="4070916"/>
            <a:ext cx="9144000" cy="2805758"/>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
        <p:nvSpPr>
          <p:cNvPr id="10" name="Right Triangle 9"/>
          <p:cNvSpPr/>
          <p:nvPr userDrawn="1"/>
        </p:nvSpPr>
        <p:spPr>
          <a:xfrm rot="10800000">
            <a:off x="6760538" y="-56022"/>
            <a:ext cx="2458164" cy="4351025"/>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sp>
        <p:nvSpPr>
          <p:cNvPr id="11" name="Right Triangle 10"/>
          <p:cNvSpPr/>
          <p:nvPr userDrawn="1"/>
        </p:nvSpPr>
        <p:spPr>
          <a:xfrm rot="10800000" flipV="1">
            <a:off x="7694313" y="3637798"/>
            <a:ext cx="1543065" cy="3257550"/>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4" y="0"/>
            <a:ext cx="3977885" cy="1481127"/>
          </a:xfrm>
          <a:prstGeom prst="rect">
            <a:avLst/>
          </a:prstGeom>
        </p:spPr>
      </p:pic>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11/10/2020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992316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1" name="Right Triangle 10"/>
          <p:cNvSpPr/>
          <p:nvPr userDrawn="1"/>
        </p:nvSpPr>
        <p:spPr>
          <a:xfrm rot="5943305">
            <a:off x="3454333" y="-2635554"/>
            <a:ext cx="2413988" cy="9055586"/>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9" name="Right Triangle 8"/>
          <p:cNvSpPr/>
          <p:nvPr userDrawn="1"/>
        </p:nvSpPr>
        <p:spPr>
          <a:xfrm rot="5400000">
            <a:off x="2579026" y="-2635044"/>
            <a:ext cx="2595674" cy="7791078"/>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10" name="Right Triangle 9"/>
          <p:cNvSpPr/>
          <p:nvPr userDrawn="1"/>
        </p:nvSpPr>
        <p:spPr>
          <a:xfrm rot="10800000">
            <a:off x="3124200" y="-56026"/>
            <a:ext cx="6094502" cy="2614357"/>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028" y="1"/>
            <a:ext cx="3660399" cy="1362914"/>
          </a:xfrm>
          <a:prstGeom prst="rect">
            <a:avLst/>
          </a:prstGeom>
        </p:spPr>
      </p:pic>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11/10/2020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p:cNvSpPr/>
          <p:nvPr userDrawn="1"/>
        </p:nvSpPr>
        <p:spPr>
          <a:xfrm rot="10800000">
            <a:off x="6741858" y="-72953"/>
            <a:ext cx="2439489" cy="2631284"/>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110878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ight Triangle 7"/>
          <p:cNvSpPr/>
          <p:nvPr userDrawn="1"/>
        </p:nvSpPr>
        <p:spPr>
          <a:xfrm flipV="1">
            <a:off x="-1" y="0"/>
            <a:ext cx="9144001" cy="1213805"/>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2" name="Title 1"/>
          <p:cNvSpPr>
            <a:spLocks noGrp="1"/>
          </p:cNvSpPr>
          <p:nvPr>
            <p:ph type="title"/>
          </p:nvPr>
        </p:nvSpPr>
        <p:spPr>
          <a:xfrm>
            <a:off x="457200" y="1021598"/>
            <a:ext cx="8229600" cy="1143000"/>
          </a:xfrm>
        </p:spPr>
        <p:txBody>
          <a:bodyPr/>
          <a:lstStyle/>
          <a:p>
            <a:r>
              <a:rPr lang="en-GB" dirty="0" smtClean="0"/>
              <a:t>Click to edit Master title style</a:t>
            </a:r>
            <a:endParaRPr lang="en-US" dirty="0"/>
          </a:p>
        </p:txBody>
      </p:sp>
      <p:sp>
        <p:nvSpPr>
          <p:cNvPr id="3" name="Content Placeholder 2"/>
          <p:cNvSpPr>
            <a:spLocks noGrp="1"/>
          </p:cNvSpPr>
          <p:nvPr>
            <p:ph idx="1"/>
          </p:nvPr>
        </p:nvSpPr>
        <p:spPr>
          <a:xfrm>
            <a:off x="457200" y="2296893"/>
            <a:ext cx="8229600" cy="3829270"/>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11/10/2020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p:cNvSpPr/>
          <p:nvPr userDrawn="1"/>
        </p:nvSpPr>
        <p:spPr>
          <a:xfrm rot="10800000" flipH="1">
            <a:off x="-18676" y="-37349"/>
            <a:ext cx="747021" cy="1848719"/>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22" y="-6208"/>
            <a:ext cx="2241062" cy="834438"/>
          </a:xfrm>
          <a:prstGeom prst="rect">
            <a:avLst/>
          </a:prstGeom>
        </p:spPr>
      </p:pic>
      <p:sp>
        <p:nvSpPr>
          <p:cNvPr id="16" name="Right Triangle 15"/>
          <p:cNvSpPr/>
          <p:nvPr userDrawn="1"/>
        </p:nvSpPr>
        <p:spPr>
          <a:xfrm rot="10800000">
            <a:off x="5982448" y="-56026"/>
            <a:ext cx="3198902" cy="1473664"/>
          </a:xfrm>
          <a:prstGeom prst="rtTriangle">
            <a:avLst/>
          </a:prstGeom>
          <a:gradFill flip="none" rotWithShape="1">
            <a:gsLst>
              <a:gs pos="0">
                <a:schemeClr val="accent3">
                  <a:tint val="100000"/>
                  <a:shade val="100000"/>
                  <a:satMod val="130000"/>
                </a:schemeClr>
              </a:gs>
              <a:gs pos="100000">
                <a:schemeClr val="accent3">
                  <a:tint val="50000"/>
                  <a:shade val="100000"/>
                  <a:satMod val="350000"/>
                </a:schemeClr>
              </a:gs>
            </a:gsLst>
            <a:lin ang="16200000" scaled="0"/>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sp>
        <p:nvSpPr>
          <p:cNvPr id="17" name="Right Triangle 16"/>
          <p:cNvSpPr/>
          <p:nvPr userDrawn="1"/>
        </p:nvSpPr>
        <p:spPr>
          <a:xfrm rot="10800000">
            <a:off x="4575502" y="-72954"/>
            <a:ext cx="4605844" cy="726541"/>
          </a:xfrm>
          <a:prstGeom prst="rtTriangle">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3504914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userDrawn="1"/>
        </p:nvSpPr>
        <p:spPr>
          <a:xfrm rot="10800000">
            <a:off x="2590799" y="-37355"/>
            <a:ext cx="6553191" cy="4743183"/>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11" name="Picture 10"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693" y="33087"/>
            <a:ext cx="2820004" cy="1050001"/>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11/10/2020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12" name="Right Triangle 11"/>
          <p:cNvSpPr/>
          <p:nvPr userDrawn="1"/>
        </p:nvSpPr>
        <p:spPr>
          <a:xfrm rot="10800000">
            <a:off x="7619610" y="-37350"/>
            <a:ext cx="1561741" cy="4743179"/>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15" name="Right Triangle 14"/>
          <p:cNvSpPr/>
          <p:nvPr userDrawn="1"/>
        </p:nvSpPr>
        <p:spPr>
          <a:xfrm rot="10800000">
            <a:off x="6741857" y="-72953"/>
            <a:ext cx="2439489" cy="1946546"/>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49252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14" name="Right Triangle 13"/>
          <p:cNvSpPr/>
          <p:nvPr userDrawn="1"/>
        </p:nvSpPr>
        <p:spPr>
          <a:xfrm rot="5400000">
            <a:off x="2471184" y="-2471180"/>
            <a:ext cx="4201629" cy="9143999"/>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15" name="Right Triangle 14"/>
          <p:cNvSpPr/>
          <p:nvPr userDrawn="1"/>
        </p:nvSpPr>
        <p:spPr>
          <a:xfrm flipV="1">
            <a:off x="-2" y="-1"/>
            <a:ext cx="1325963" cy="5588173"/>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
        <p:nvSpPr>
          <p:cNvPr id="16" name="Right Triangle 15"/>
          <p:cNvSpPr/>
          <p:nvPr userDrawn="1"/>
        </p:nvSpPr>
        <p:spPr>
          <a:xfrm rot="10800000">
            <a:off x="5733384" y="-3"/>
            <a:ext cx="3410612" cy="2726396"/>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17" name="Picture 16"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25961" y="448177"/>
            <a:ext cx="3977885" cy="1481127"/>
          </a:xfrm>
          <a:prstGeom prst="rect">
            <a:avLst/>
          </a:prstGeom>
        </p:spPr>
      </p:pic>
      <p:sp>
        <p:nvSpPr>
          <p:cNvPr id="18" name="Right Triangle 17"/>
          <p:cNvSpPr/>
          <p:nvPr userDrawn="1"/>
        </p:nvSpPr>
        <p:spPr>
          <a:xfrm rot="5400000">
            <a:off x="1960964" y="-1960958"/>
            <a:ext cx="765628" cy="4687557"/>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11/10/2020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79107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ight Triangle 5"/>
          <p:cNvSpPr/>
          <p:nvPr userDrawn="1"/>
        </p:nvSpPr>
        <p:spPr>
          <a:xfrm rot="5400000">
            <a:off x="2597057" y="-2628405"/>
            <a:ext cx="3881164" cy="9143999"/>
          </a:xfrm>
          <a:prstGeom prst="r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0800000">
            <a:off x="6019800" y="-15668"/>
            <a:ext cx="3183218" cy="435102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9" name="Right Triangle 8"/>
          <p:cNvSpPr/>
          <p:nvPr userDrawn="1"/>
        </p:nvSpPr>
        <p:spPr>
          <a:xfrm rot="10800000" flipV="1">
            <a:off x="6019800" y="2539654"/>
            <a:ext cx="3201894" cy="4396050"/>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16" name="Right Triangle 15"/>
          <p:cNvSpPr/>
          <p:nvPr userDrawn="1"/>
        </p:nvSpPr>
        <p:spPr>
          <a:xfrm>
            <a:off x="-34360" y="1848719"/>
            <a:ext cx="9144000" cy="5068311"/>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pic>
        <p:nvPicPr>
          <p:cNvPr id="10" name="Picture 9"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
        <p:nvSpPr>
          <p:cNvPr id="17" name="Title 1"/>
          <p:cNvSpPr>
            <a:spLocks noGrp="1"/>
          </p:cNvSpPr>
          <p:nvPr>
            <p:ph type="title"/>
          </p:nvPr>
        </p:nvSpPr>
        <p:spPr>
          <a:xfrm>
            <a:off x="457200" y="1021598"/>
            <a:ext cx="8229600" cy="1143000"/>
          </a:xfrm>
        </p:spPr>
        <p:txBody>
          <a:bodyPr/>
          <a:lstStyle/>
          <a:p>
            <a:r>
              <a:rPr lang="en-GB" dirty="0" smtClean="0"/>
              <a:t>Click to edit Master title style</a:t>
            </a:r>
            <a:endParaRPr lang="en-US" dirty="0"/>
          </a:p>
        </p:txBody>
      </p:sp>
      <p:sp>
        <p:nvSpPr>
          <p:cNvPr id="18" name="Content Placeholder 2"/>
          <p:cNvSpPr>
            <a:spLocks noGrp="1"/>
          </p:cNvSpPr>
          <p:nvPr>
            <p:ph idx="1"/>
          </p:nvPr>
        </p:nvSpPr>
        <p:spPr>
          <a:xfrm>
            <a:off x="457200" y="2296893"/>
            <a:ext cx="8229600" cy="3627410"/>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373194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Right Triangle 5"/>
          <p:cNvSpPr/>
          <p:nvPr userDrawn="1"/>
        </p:nvSpPr>
        <p:spPr>
          <a:xfrm rot="10800000" flipV="1">
            <a:off x="0" y="-20437"/>
            <a:ext cx="9181352" cy="691578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7" name="Right Triangle 6"/>
          <p:cNvSpPr/>
          <p:nvPr userDrawn="1"/>
        </p:nvSpPr>
        <p:spPr>
          <a:xfrm rot="10800000" flipV="1">
            <a:off x="6922936" y="-20435"/>
            <a:ext cx="2277092" cy="6915779"/>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6200000">
            <a:off x="5955433" y="3650753"/>
            <a:ext cx="2786254" cy="3702937"/>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sp>
        <p:nvSpPr>
          <p:cNvPr id="9" name="Title 1"/>
          <p:cNvSpPr>
            <a:spLocks noGrp="1"/>
          </p:cNvSpPr>
          <p:nvPr>
            <p:ph type="title"/>
          </p:nvPr>
        </p:nvSpPr>
        <p:spPr>
          <a:xfrm>
            <a:off x="457200" y="1021598"/>
            <a:ext cx="8229600" cy="1143000"/>
          </a:xfrm>
        </p:spPr>
        <p:txBody>
          <a:bodyPr/>
          <a:lstStyle/>
          <a:p>
            <a:r>
              <a:rPr lang="en-GB" dirty="0" smtClean="0"/>
              <a:t>Click to edit Master title style</a:t>
            </a:r>
            <a:endParaRPr lang="en-US" dirty="0"/>
          </a:p>
        </p:txBody>
      </p:sp>
      <p:sp>
        <p:nvSpPr>
          <p:cNvPr id="10" name="Content Placeholder 2"/>
          <p:cNvSpPr>
            <a:spLocks noGrp="1"/>
          </p:cNvSpPr>
          <p:nvPr>
            <p:ph idx="1"/>
          </p:nvPr>
        </p:nvSpPr>
        <p:spPr>
          <a:xfrm>
            <a:off x="457200" y="2296893"/>
            <a:ext cx="8229600" cy="3627410"/>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11" name="Picture 10"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Tree>
    <p:extLst>
      <p:ext uri="{BB962C8B-B14F-4D97-AF65-F5344CB8AC3E}">
        <p14:creationId xmlns:p14="http://schemas.microsoft.com/office/powerpoint/2010/main" val="289374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Right Triangle 5"/>
          <p:cNvSpPr/>
          <p:nvPr userDrawn="1"/>
        </p:nvSpPr>
        <p:spPr>
          <a:xfrm rot="5400000">
            <a:off x="1143000" y="-1142997"/>
            <a:ext cx="6857995" cy="9143999"/>
          </a:xfrm>
          <a:prstGeom prst="r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000000"/>
              </a:solidFill>
            </a:endParaRPr>
          </a:p>
        </p:txBody>
      </p:sp>
      <p:sp>
        <p:nvSpPr>
          <p:cNvPr id="7" name="Right Triangle 6"/>
          <p:cNvSpPr/>
          <p:nvPr userDrawn="1"/>
        </p:nvSpPr>
        <p:spPr>
          <a:xfrm flipV="1">
            <a:off x="-2" y="-2"/>
            <a:ext cx="3529675" cy="6858002"/>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0800000">
            <a:off x="5733384" y="-4"/>
            <a:ext cx="3410612" cy="6858003"/>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9" name="Right Triangle 8"/>
          <p:cNvSpPr/>
          <p:nvPr userDrawn="1"/>
        </p:nvSpPr>
        <p:spPr>
          <a:xfrm rot="5400000">
            <a:off x="915224" y="-915219"/>
            <a:ext cx="2857107" cy="4687557"/>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10" name="Title 1"/>
          <p:cNvSpPr>
            <a:spLocks noGrp="1"/>
          </p:cNvSpPr>
          <p:nvPr>
            <p:ph type="title"/>
          </p:nvPr>
        </p:nvSpPr>
        <p:spPr>
          <a:xfrm>
            <a:off x="457200" y="1021598"/>
            <a:ext cx="8229600" cy="1143000"/>
          </a:xfrm>
        </p:spPr>
        <p:txBody>
          <a:bodyPr/>
          <a:lstStyle/>
          <a:p>
            <a:r>
              <a:rPr lang="en-GB" dirty="0" smtClean="0"/>
              <a:t>Click to edit Master title style</a:t>
            </a:r>
            <a:endParaRPr lang="en-US" dirty="0"/>
          </a:p>
        </p:txBody>
      </p:sp>
      <p:sp>
        <p:nvSpPr>
          <p:cNvPr id="11" name="Content Placeholder 2"/>
          <p:cNvSpPr>
            <a:spLocks noGrp="1"/>
          </p:cNvSpPr>
          <p:nvPr>
            <p:ph idx="1"/>
          </p:nvPr>
        </p:nvSpPr>
        <p:spPr>
          <a:xfrm>
            <a:off x="457200" y="2296893"/>
            <a:ext cx="8229600" cy="3627410"/>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Tree>
    <p:extLst>
      <p:ext uri="{BB962C8B-B14F-4D97-AF65-F5344CB8AC3E}">
        <p14:creationId xmlns:p14="http://schemas.microsoft.com/office/powerpoint/2010/main" val="28043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914400"/>
            <a:ext cx="40386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724400" y="914400"/>
            <a:ext cx="40386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58022580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579AFF8-657F-CD48-BD9A-414FA516412F}" type="datetimeFigureOut">
              <a:rPr lang="en-US" smtClean="0">
                <a:solidFill>
                  <a:srgbClr val="000000">
                    <a:tint val="75000"/>
                  </a:srgbClr>
                </a:solidFill>
              </a:rPr>
              <a:pPr defTabSz="457200"/>
              <a:t>11/10/2020</a:t>
            </a:fld>
            <a:endParaRPr lang="en-US">
              <a:solidFill>
                <a:srgbClr val="000000">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srgbClr val="000000">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74345293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collaborativelearning.org/05enquiry.pdf" TargetMode="External"/><Relationship Id="rId2" Type="http://schemas.openxmlformats.org/officeDocument/2006/relationships/hyperlink" Target="http://www.collaborativelearning.org/05assessment.pdf" TargetMode="External"/><Relationship Id="rId1" Type="http://schemas.openxmlformats.org/officeDocument/2006/relationships/slideLayout" Target="../slideLayouts/slideLayout3.xml"/><Relationship Id="rId5" Type="http://schemas.openxmlformats.org/officeDocument/2006/relationships/hyperlink" Target="http://www.collaborativelearning.org/activities.html" TargetMode="External"/><Relationship Id="rId4" Type="http://schemas.openxmlformats.org/officeDocument/2006/relationships/hyperlink" Target="http://www.collaborativelearning.org/04coordinator.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thinkinghistory.co.uk/ActivityBase/SuttonHooBackground.html" TargetMode="External"/><Relationship Id="rId2" Type="http://schemas.openxmlformats.org/officeDocument/2006/relationships/hyperlink" Target="http://www.thinkinghistory.co.uk/ActivityBase/SuttonHooBurial.html" TargetMode="External"/><Relationship Id="rId1" Type="http://schemas.openxmlformats.org/officeDocument/2006/relationships/slideLayout" Target="../slideLayouts/slideLayout3.xml"/><Relationship Id="rId4" Type="http://schemas.openxmlformats.org/officeDocument/2006/relationships/hyperlink" Target="http://www.thinkinghistory.co.uk/ActivityBase/SuttonHooEnquiry.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collaborativelearning.org/14planning.pdf" TargetMode="External"/><Relationship Id="rId2" Type="http://schemas.openxmlformats.org/officeDocument/2006/relationships/hyperlink" Target="http://www.collaborativelearning.org/waltertull.pdf" TargetMode="External"/><Relationship Id="rId1" Type="http://schemas.openxmlformats.org/officeDocument/2006/relationships/slideLayout" Target="../slideLayouts/slideLayout3.xml"/><Relationship Id="rId6" Type="http://schemas.openxmlformats.org/officeDocument/2006/relationships/hyperlink" Target="http://www.collaborativelearning.org/19enquiry.pdf" TargetMode="External"/><Relationship Id="rId5" Type="http://schemas.openxmlformats.org/officeDocument/2006/relationships/hyperlink" Target="https://www.bbc.co.uk/bitesize/topics/zqhyb9q/articles/zbgxbdm" TargetMode="External"/><Relationship Id="rId4" Type="http://schemas.openxmlformats.org/officeDocument/2006/relationships/hyperlink" Target="https://simple.wikipedia.org/wiki/Walter_Tull#:~:text=From%20Simple%20English%20Wikipedia%2C%20the%20free%20encyclopedia%20Walter,in%20the%20top%20division%20of%20the%20Football%20Leagu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ollaborativelearning.org/historyblack.html" TargetMode="External"/><Relationship Id="rId2" Type="http://schemas.openxmlformats.org/officeDocument/2006/relationships/hyperlink" Target="http://www.collaborativelearning.org/05misc.pdf" TargetMode="External"/><Relationship Id="rId1" Type="http://schemas.openxmlformats.org/officeDocument/2006/relationships/slideLayout" Target="../slideLayouts/slideLayout3.xml"/><Relationship Id="rId4" Type="http://schemas.openxmlformats.org/officeDocument/2006/relationships/hyperlink" Target="https://www.bbc.co.uk/ideas/videos/how-one-womans-immortal-cells-changed-the-world/p08wr9g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thinkinghistory.co.uk/ActivityBase/EnquiryImportance.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www.thinkinghistory.co.uk/ActivityBase/SuttonHooEnquiry.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www.collaborativelearning.org/05enquiry.pdf" TargetMode="External"/><Relationship Id="rId2" Type="http://schemas.openxmlformats.org/officeDocument/2006/relationships/hyperlink" Target="http://www.collaborativelearning.org/05assessment.pdf"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www.collaborativelearning.org/05enquiry.pdf"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hyperlink" Target="http://www.collaborativelearning.org/05assessment.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http://www.collaborativelearning.org/05enquiry.pdf"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www.collaborativelearning.org/activities.html"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www.collaborativelearning.org/waltertull.pdf" TargetMode="External"/><Relationship Id="rId7" Type="http://schemas.openxmlformats.org/officeDocument/2006/relationships/hyperlink" Target="http://www.collaborativelearning.org/19enquiry.pdf"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6" Type="http://schemas.openxmlformats.org/officeDocument/2006/relationships/hyperlink" Target="https://www.bbc.co.uk/bitesize/topics/zqhyb9q/articles/zbgxbdm" TargetMode="External"/><Relationship Id="rId5" Type="http://schemas.openxmlformats.org/officeDocument/2006/relationships/hyperlink" Target="https://simple.wikipedia.org/wiki/Walter_Tull#:~:text=From%20Simple%20English%20Wikipedia%2C%20the%20free%20encyclopedia%20Walter,in%20the%20top%20division%20of%20the%20Football%20League" TargetMode="External"/><Relationship Id="rId4" Type="http://schemas.openxmlformats.org/officeDocument/2006/relationships/hyperlink" Target="http://www.collaborativelearning.org/14planning.pdf"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hyperlink" Target="http://www.collaborativelearning.org/05misc.pdf"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hyperlink" Target="https://www.bbc.co.uk/ideas/videos/how-one-womans-immortal-cells-changed-the-world/p08wr9gf" TargetMode="External"/><Relationship Id="rId4" Type="http://schemas.openxmlformats.org/officeDocument/2006/relationships/hyperlink" Target="http://www.collaborativelearning.org/historyblack.html"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b="1" dirty="0" smtClean="0"/>
              <a:t>Humanities SL INSET</a:t>
            </a:r>
            <a:br>
              <a:rPr lang="en-US" b="1" dirty="0" smtClean="0"/>
            </a:br>
            <a:r>
              <a:rPr lang="en-US" b="1" dirty="0" smtClean="0"/>
              <a:t>History</a:t>
            </a:r>
            <a:endParaRPr lang="en-US" b="1" dirty="0"/>
          </a:p>
        </p:txBody>
      </p:sp>
      <p:sp>
        <p:nvSpPr>
          <p:cNvPr id="11" name="Subtitle 10"/>
          <p:cNvSpPr>
            <a:spLocks noGrp="1"/>
          </p:cNvSpPr>
          <p:nvPr>
            <p:ph type="subTitle" idx="1"/>
          </p:nvPr>
        </p:nvSpPr>
        <p:spPr/>
        <p:txBody>
          <a:bodyPr/>
          <a:lstStyle/>
          <a:p>
            <a:r>
              <a:rPr lang="en-GB" b="1" dirty="0" smtClean="0"/>
              <a:t>November 2020</a:t>
            </a:r>
          </a:p>
          <a:p>
            <a:endParaRPr lang="en-GB" b="1" dirty="0"/>
          </a:p>
          <a:p>
            <a:r>
              <a:rPr lang="en-GB" b="1" dirty="0" smtClean="0"/>
              <a:t>Kate Moorse</a:t>
            </a:r>
            <a:endParaRPr lang="en-US" b="1" dirty="0"/>
          </a:p>
        </p:txBody>
      </p:sp>
    </p:spTree>
    <p:extLst>
      <p:ext uri="{BB962C8B-B14F-4D97-AF65-F5344CB8AC3E}">
        <p14:creationId xmlns:p14="http://schemas.microsoft.com/office/powerpoint/2010/main" val="470007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rgbClr val="FF0000"/>
                </a:solidFill>
              </a:rPr>
              <a:t>Break out rooms for discussion (1)</a:t>
            </a:r>
            <a:endParaRPr lang="en-GB" b="1" dirty="0">
              <a:solidFill>
                <a:srgbClr val="FF0000"/>
              </a:solidFill>
            </a:endParaRPr>
          </a:p>
        </p:txBody>
      </p:sp>
      <p:sp>
        <p:nvSpPr>
          <p:cNvPr id="5" name="Subtitle 4"/>
          <p:cNvSpPr>
            <a:spLocks noGrp="1"/>
          </p:cNvSpPr>
          <p:nvPr>
            <p:ph type="subTitle" idx="1"/>
          </p:nvPr>
        </p:nvSpPr>
        <p:spPr/>
        <p:txBody>
          <a:bodyPr/>
          <a:lstStyle/>
          <a:p>
            <a:r>
              <a:rPr lang="en-GB" dirty="0" smtClean="0"/>
              <a:t>See next slide (11)</a:t>
            </a:r>
            <a:endParaRPr lang="en-GB" dirty="0"/>
          </a:p>
        </p:txBody>
      </p:sp>
    </p:spTree>
    <p:extLst>
      <p:ext uri="{BB962C8B-B14F-4D97-AF65-F5344CB8AC3E}">
        <p14:creationId xmlns:p14="http://schemas.microsoft.com/office/powerpoint/2010/main" val="1446556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Group discussion – the last 6 months and the curriculum</a:t>
            </a:r>
            <a:endParaRPr lang="en-GB" b="1" dirty="0"/>
          </a:p>
        </p:txBody>
      </p:sp>
      <p:sp>
        <p:nvSpPr>
          <p:cNvPr id="3" name="Content Placeholder 2"/>
          <p:cNvSpPr>
            <a:spLocks noGrp="1"/>
          </p:cNvSpPr>
          <p:nvPr>
            <p:ph idx="1"/>
          </p:nvPr>
        </p:nvSpPr>
        <p:spPr/>
        <p:txBody>
          <a:bodyPr>
            <a:normAutofit fontScale="85000" lnSpcReduction="20000"/>
          </a:bodyPr>
          <a:lstStyle/>
          <a:p>
            <a:r>
              <a:rPr lang="en-US" b="1" dirty="0" smtClean="0"/>
              <a:t>What have been any developments </a:t>
            </a:r>
            <a:r>
              <a:rPr lang="en-US" b="1" dirty="0"/>
              <a:t>and issues </a:t>
            </a:r>
            <a:r>
              <a:rPr lang="en-US" b="1" dirty="0" smtClean="0"/>
              <a:t>for history</a:t>
            </a:r>
            <a:r>
              <a:rPr lang="en-US" dirty="0" smtClean="0"/>
              <a:t> (especially </a:t>
            </a:r>
            <a:r>
              <a:rPr lang="en-US" dirty="0"/>
              <a:t>those arising since March</a:t>
            </a:r>
            <a:r>
              <a:rPr lang="en-US" dirty="0" smtClean="0"/>
              <a:t>)?</a:t>
            </a:r>
            <a:endParaRPr lang="en-GB" dirty="0"/>
          </a:p>
          <a:p>
            <a:r>
              <a:rPr lang="en-US" dirty="0" smtClean="0"/>
              <a:t>What </a:t>
            </a:r>
            <a:r>
              <a:rPr lang="en-US" dirty="0"/>
              <a:t>strategies have schools used to support learning since </a:t>
            </a:r>
            <a:r>
              <a:rPr lang="en-US" dirty="0" err="1"/>
              <a:t>Covid</a:t>
            </a:r>
            <a:r>
              <a:rPr lang="en-US" dirty="0"/>
              <a:t> struck?</a:t>
            </a:r>
            <a:endParaRPr lang="en-GB" dirty="0"/>
          </a:p>
          <a:p>
            <a:r>
              <a:rPr lang="en-US" dirty="0"/>
              <a:t>What are the implications for teaching and learning in the light of current </a:t>
            </a:r>
            <a:r>
              <a:rPr lang="en-US" dirty="0" smtClean="0"/>
              <a:t>constraints?</a:t>
            </a:r>
            <a:r>
              <a:rPr lang="en-GB" dirty="0" smtClean="0"/>
              <a:t> </a:t>
            </a:r>
            <a:r>
              <a:rPr lang="en-US" dirty="0" smtClean="0"/>
              <a:t>What provisions are in place in the case of disruption?</a:t>
            </a:r>
          </a:p>
          <a:p>
            <a:r>
              <a:rPr lang="en-US" dirty="0" smtClean="0"/>
              <a:t>What resources (on-line &amp; other) have you seen/found </a:t>
            </a:r>
            <a:r>
              <a:rPr lang="en-US" dirty="0" smtClean="0"/>
              <a:t>that </a:t>
            </a:r>
            <a:r>
              <a:rPr lang="en-US" dirty="0" smtClean="0"/>
              <a:t>have been useful </a:t>
            </a:r>
            <a:r>
              <a:rPr lang="en-US" dirty="0" smtClean="0"/>
              <a:t>– &amp; </a:t>
            </a:r>
            <a:r>
              <a:rPr lang="en-US" dirty="0" smtClean="0"/>
              <a:t>that you’d like to share with colleagues?</a:t>
            </a:r>
            <a:endParaRPr lang="en-US" dirty="0"/>
          </a:p>
          <a:p>
            <a:endParaRPr lang="en-GB" dirty="0"/>
          </a:p>
        </p:txBody>
      </p:sp>
    </p:spTree>
    <p:extLst>
      <p:ext uri="{BB962C8B-B14F-4D97-AF65-F5344CB8AC3E}">
        <p14:creationId xmlns:p14="http://schemas.microsoft.com/office/powerpoint/2010/main" val="167067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Feed back from discussion</a:t>
            </a:r>
            <a:endParaRPr lang="en-GB" b="1" dirty="0">
              <a:solidFill>
                <a:srgbClr val="FF0000"/>
              </a:solidFill>
            </a:endParaRP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159750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1. Links Re: mastery &amp; enquiry </a:t>
            </a:r>
            <a:br>
              <a:rPr lang="en-GB" b="1" dirty="0" smtClean="0">
                <a:solidFill>
                  <a:srgbClr val="FF0000"/>
                </a:solidFill>
              </a:rPr>
            </a:br>
            <a:r>
              <a:rPr lang="en-GB" b="1" dirty="0" smtClean="0">
                <a:solidFill>
                  <a:srgbClr val="FF0000"/>
                </a:solidFill>
              </a:rPr>
              <a:t> </a:t>
            </a:r>
            <a:r>
              <a:rPr lang="en-GB" dirty="0" smtClean="0">
                <a:solidFill>
                  <a:srgbClr val="FF0000"/>
                </a:solidFill>
              </a:rPr>
              <a:t>(for chat section)</a:t>
            </a:r>
            <a:endParaRPr lang="en-GB"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GB" dirty="0">
                <a:hlinkClick r:id="rId2"/>
              </a:rPr>
              <a:t>http://</a:t>
            </a:r>
            <a:r>
              <a:rPr lang="en-GB" dirty="0" smtClean="0">
                <a:hlinkClick r:id="rId2"/>
              </a:rPr>
              <a:t>www.collaborativelearning.org/05assessment.pdf</a:t>
            </a:r>
            <a:endParaRPr lang="en-GB" dirty="0" smtClean="0"/>
          </a:p>
          <a:p>
            <a:r>
              <a:rPr lang="en-GB" dirty="0">
                <a:hlinkClick r:id="rId3"/>
              </a:rPr>
              <a:t>http://</a:t>
            </a:r>
            <a:r>
              <a:rPr lang="en-GB" dirty="0" smtClean="0">
                <a:hlinkClick r:id="rId3"/>
              </a:rPr>
              <a:t>www.collaborativelearning.org/05enquiry.pdf</a:t>
            </a:r>
            <a:endParaRPr lang="en-GB" dirty="0" smtClean="0"/>
          </a:p>
          <a:p>
            <a:r>
              <a:rPr lang="en-GB" dirty="0">
                <a:hlinkClick r:id="rId4"/>
              </a:rPr>
              <a:t>http://www.collaborativelearning.org/04coordinator.pdf</a:t>
            </a:r>
            <a:r>
              <a:rPr lang="en-GB" dirty="0"/>
              <a:t> </a:t>
            </a:r>
            <a:endParaRPr lang="en-GB" dirty="0" smtClean="0"/>
          </a:p>
          <a:p>
            <a:r>
              <a:rPr lang="en-GB" dirty="0">
                <a:hlinkClick r:id="rId5"/>
              </a:rPr>
              <a:t>http://www.collaborativelearning.org/activities.html</a:t>
            </a:r>
            <a:endParaRPr lang="en-GB" dirty="0"/>
          </a:p>
          <a:p>
            <a:endParaRPr lang="en-GB" dirty="0"/>
          </a:p>
          <a:p>
            <a:endParaRPr lang="en-GB" dirty="0">
              <a:solidFill>
                <a:srgbClr val="FF0000"/>
              </a:solidFill>
            </a:endParaRPr>
          </a:p>
          <a:p>
            <a:endParaRPr lang="en-GB" dirty="0"/>
          </a:p>
        </p:txBody>
      </p:sp>
    </p:spTree>
    <p:extLst>
      <p:ext uri="{BB962C8B-B14F-4D97-AF65-F5344CB8AC3E}">
        <p14:creationId xmlns:p14="http://schemas.microsoft.com/office/powerpoint/2010/main" val="2290282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Links re: task 1 – Sutton </a:t>
            </a:r>
            <a:r>
              <a:rPr lang="en-GB" b="1" dirty="0" err="1" smtClean="0">
                <a:solidFill>
                  <a:srgbClr val="FF0000"/>
                </a:solidFill>
              </a:rPr>
              <a:t>Hoo</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endParaRPr lang="en-GB" dirty="0" smtClean="0">
              <a:hlinkClick r:id="rId2"/>
            </a:endParaRPr>
          </a:p>
          <a:p>
            <a:endParaRPr lang="en-GB" dirty="0">
              <a:hlinkClick r:id="rId2"/>
            </a:endParaRPr>
          </a:p>
          <a:p>
            <a:r>
              <a:rPr lang="en-GB" dirty="0">
                <a:hlinkClick r:id="rId2"/>
              </a:rPr>
              <a:t>http://www.thinkinghistory.co.uk/ActivityBase/SuttonHooBurial.html</a:t>
            </a:r>
            <a:r>
              <a:rPr lang="en-GB" dirty="0"/>
              <a:t> </a:t>
            </a:r>
          </a:p>
          <a:p>
            <a:r>
              <a:rPr lang="en-GB" dirty="0">
                <a:hlinkClick r:id="rId3"/>
              </a:rPr>
              <a:t>http://www.thinkinghistory.co.uk/ActivityBase/SuttonHooBackground.html</a:t>
            </a:r>
            <a:r>
              <a:rPr lang="en-GB" dirty="0"/>
              <a:t> </a:t>
            </a:r>
          </a:p>
          <a:p>
            <a:r>
              <a:rPr lang="en-GB" dirty="0">
                <a:hlinkClick r:id="rId4"/>
              </a:rPr>
              <a:t>http://www.thinkinghistory.co.uk/ActivityBase/SuttonHooEnquiry.html</a:t>
            </a:r>
            <a:endParaRPr lang="en-GB" dirty="0"/>
          </a:p>
          <a:p>
            <a:endParaRPr lang="en-GB" dirty="0"/>
          </a:p>
        </p:txBody>
      </p:sp>
    </p:spTree>
    <p:extLst>
      <p:ext uri="{BB962C8B-B14F-4D97-AF65-F5344CB8AC3E}">
        <p14:creationId xmlns:p14="http://schemas.microsoft.com/office/powerpoint/2010/main" val="2655887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2. Links re: task 2 - Walter </a:t>
            </a:r>
            <a:r>
              <a:rPr lang="en-GB" b="1" dirty="0" err="1" smtClean="0">
                <a:solidFill>
                  <a:srgbClr val="FF0000"/>
                </a:solidFill>
              </a:rPr>
              <a:t>Tull</a:t>
            </a:r>
            <a:endParaRPr lang="en-GB" b="1"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GB" dirty="0">
                <a:hlinkClick r:id="rId2"/>
              </a:rPr>
              <a:t>http://www.collaborativelearning.org/waltertull.pdf</a:t>
            </a:r>
            <a:r>
              <a:rPr lang="en-GB" dirty="0"/>
              <a:t>  </a:t>
            </a:r>
          </a:p>
          <a:p>
            <a:r>
              <a:rPr lang="en-GB" u="sng" dirty="0">
                <a:hlinkClick r:id="rId3"/>
              </a:rPr>
              <a:t>http://www.collaborativelearning.org/14planning.pdf</a:t>
            </a:r>
            <a:endParaRPr lang="en-GB" u="sng" dirty="0"/>
          </a:p>
          <a:p>
            <a:r>
              <a:rPr lang="en-GB" dirty="0">
                <a:hlinkClick r:id="rId4"/>
              </a:rPr>
              <a:t>https://simple.wikipedia.org/wiki/Walter_Tull#:~:text=From%20Simple%20English%20Wikipedia%2C%20the%20free%20encyclopedia%20Walter,in%20the%20top%20division%20of%20the%20Football%20League</a:t>
            </a:r>
            <a:endParaRPr lang="en-GB" dirty="0"/>
          </a:p>
          <a:p>
            <a:r>
              <a:rPr lang="en-GB" dirty="0">
                <a:hlinkClick r:id="rId5"/>
              </a:rPr>
              <a:t>https://www.bbc.co.uk/bitesize/topics/zqhyb9q/articles/zbgxbdm</a:t>
            </a:r>
            <a:r>
              <a:rPr lang="en-GB" dirty="0"/>
              <a:t> </a:t>
            </a:r>
          </a:p>
          <a:p>
            <a:r>
              <a:rPr lang="en-GB" dirty="0">
                <a:hlinkClick r:id="rId6"/>
              </a:rPr>
              <a:t>http://www.collaborativelearning.org/19enquiry.pdf</a:t>
            </a:r>
            <a:r>
              <a:rPr lang="en-GB" dirty="0"/>
              <a:t> </a:t>
            </a:r>
          </a:p>
          <a:p>
            <a:endParaRPr lang="en-GB" dirty="0"/>
          </a:p>
        </p:txBody>
      </p:sp>
    </p:spTree>
    <p:extLst>
      <p:ext uri="{BB962C8B-B14F-4D97-AF65-F5344CB8AC3E}">
        <p14:creationId xmlns:p14="http://schemas.microsoft.com/office/powerpoint/2010/main" val="1961015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FF0000"/>
                </a:solidFill>
              </a:rPr>
              <a:t>3. Links - More Black history ….</a:t>
            </a:r>
            <a:endParaRPr lang="en-GB" b="1" dirty="0">
              <a:solidFill>
                <a:srgbClr val="FF0000"/>
              </a:solidFill>
            </a:endParaRPr>
          </a:p>
        </p:txBody>
      </p:sp>
      <p:sp>
        <p:nvSpPr>
          <p:cNvPr id="3" name="Content Placeholder 2"/>
          <p:cNvSpPr>
            <a:spLocks noGrp="1"/>
          </p:cNvSpPr>
          <p:nvPr>
            <p:ph idx="1"/>
          </p:nvPr>
        </p:nvSpPr>
        <p:spPr/>
        <p:txBody>
          <a:bodyPr/>
          <a:lstStyle/>
          <a:p>
            <a:r>
              <a:rPr lang="en-GB" dirty="0">
                <a:hlinkClick r:id="rId2"/>
              </a:rPr>
              <a:t>http://www.collaborativelearning.org/05misc.pdf</a:t>
            </a:r>
            <a:r>
              <a:rPr lang="en-GB" dirty="0"/>
              <a:t> </a:t>
            </a:r>
          </a:p>
          <a:p>
            <a:r>
              <a:rPr lang="en-GB" dirty="0">
                <a:hlinkClick r:id="rId3"/>
              </a:rPr>
              <a:t>http://www.collaborativelearning.org/historyblack.html</a:t>
            </a:r>
            <a:r>
              <a:rPr lang="en-GB" dirty="0"/>
              <a:t>  </a:t>
            </a:r>
          </a:p>
          <a:p>
            <a:r>
              <a:rPr lang="en-GB" dirty="0">
                <a:hlinkClick r:id="rId4"/>
              </a:rPr>
              <a:t>https://www.bbc.co.uk/ideas/videos/how-one-womans-immortal-cells-changed-the-world/p08wr9gf</a:t>
            </a:r>
            <a:endParaRPr lang="en-GB" dirty="0"/>
          </a:p>
          <a:p>
            <a:endParaRPr lang="en-GB" dirty="0"/>
          </a:p>
        </p:txBody>
      </p:sp>
    </p:spTree>
    <p:extLst>
      <p:ext uri="{BB962C8B-B14F-4D97-AF65-F5344CB8AC3E}">
        <p14:creationId xmlns:p14="http://schemas.microsoft.com/office/powerpoint/2010/main" val="3303509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864096"/>
          </a:xfrm>
        </p:spPr>
        <p:txBody>
          <a:bodyPr/>
          <a:lstStyle/>
          <a:p>
            <a:r>
              <a:rPr lang="en-GB" b="1" dirty="0" smtClean="0"/>
              <a:t>Mastery in history</a:t>
            </a:r>
            <a:endParaRPr lang="en-GB" b="1" dirty="0"/>
          </a:p>
        </p:txBody>
      </p:sp>
      <p:sp>
        <p:nvSpPr>
          <p:cNvPr id="3" name="Content Placeholder 2"/>
          <p:cNvSpPr>
            <a:spLocks noGrp="1"/>
          </p:cNvSpPr>
          <p:nvPr>
            <p:ph idx="1"/>
          </p:nvPr>
        </p:nvSpPr>
        <p:spPr>
          <a:xfrm>
            <a:off x="457200" y="1556792"/>
            <a:ext cx="8229600" cy="4968552"/>
          </a:xfrm>
        </p:spPr>
        <p:txBody>
          <a:bodyPr>
            <a:normAutofit/>
          </a:bodyPr>
          <a:lstStyle/>
          <a:p>
            <a:r>
              <a:rPr lang="en-US" sz="3600" dirty="0"/>
              <a:t>What is meant by </a:t>
            </a:r>
            <a:r>
              <a:rPr lang="en-US" sz="3600" b="1" dirty="0"/>
              <a:t>‘mastery’ in history</a:t>
            </a:r>
            <a:r>
              <a:rPr lang="en-US" sz="3600" dirty="0"/>
              <a:t>? What do we want it to mean</a:t>
            </a:r>
            <a:r>
              <a:rPr lang="en-US" sz="3600" dirty="0" smtClean="0"/>
              <a:t>?</a:t>
            </a:r>
          </a:p>
          <a:p>
            <a:r>
              <a:rPr lang="en-GB" sz="3600" dirty="0"/>
              <a:t>“the level of achievement of a particular standard or how well a student needs to know something in order to apply that skill,”</a:t>
            </a:r>
          </a:p>
          <a:p>
            <a:r>
              <a:rPr lang="en-GB" sz="3600" dirty="0"/>
              <a:t>expert skill or </a:t>
            </a:r>
            <a:r>
              <a:rPr lang="en-GB" sz="3600" dirty="0" smtClean="0"/>
              <a:t>knowledge</a:t>
            </a:r>
          </a:p>
          <a:p>
            <a:r>
              <a:rPr lang="en-GB" sz="3600" b="1" i="1" dirty="0" smtClean="0"/>
              <a:t>What does this look like?</a:t>
            </a:r>
            <a:endParaRPr lang="en-GB" sz="3600" b="1" i="1" dirty="0"/>
          </a:p>
          <a:p>
            <a:endParaRPr lang="en-GB" dirty="0"/>
          </a:p>
        </p:txBody>
      </p:sp>
    </p:spTree>
    <p:extLst>
      <p:ext uri="{BB962C8B-B14F-4D97-AF65-F5344CB8AC3E}">
        <p14:creationId xmlns:p14="http://schemas.microsoft.com/office/powerpoint/2010/main" val="4046333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Mastery Model of Learning</a:t>
            </a:r>
            <a:br>
              <a:rPr lang="en-GB" b="1" dirty="0"/>
            </a:br>
            <a:r>
              <a:rPr lang="en-GB" b="1" dirty="0"/>
              <a:t>History and Geography</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1. Procedural </a:t>
            </a:r>
            <a:r>
              <a:rPr lang="en-GB" dirty="0"/>
              <a:t>knowledge – particular, discrete and often</a:t>
            </a:r>
          </a:p>
          <a:p>
            <a:pPr marL="0" indent="0">
              <a:buNone/>
            </a:pPr>
            <a:r>
              <a:rPr lang="en-GB" dirty="0" smtClean="0"/>
              <a:t>    </a:t>
            </a:r>
            <a:r>
              <a:rPr lang="en-GB" dirty="0" err="1" smtClean="0"/>
              <a:t>decontextualised</a:t>
            </a:r>
            <a:r>
              <a:rPr lang="en-GB" dirty="0" smtClean="0"/>
              <a:t> </a:t>
            </a:r>
            <a:r>
              <a:rPr lang="en-GB" dirty="0"/>
              <a:t>‘knowing’;</a:t>
            </a:r>
          </a:p>
          <a:p>
            <a:pPr marL="0" indent="0">
              <a:buNone/>
            </a:pPr>
            <a:r>
              <a:rPr lang="en-GB" dirty="0"/>
              <a:t>2. Concept building – formulating general and often</a:t>
            </a:r>
          </a:p>
          <a:p>
            <a:pPr marL="0" indent="0">
              <a:buNone/>
            </a:pPr>
            <a:r>
              <a:rPr lang="en-GB" dirty="0" smtClean="0"/>
              <a:t>    abstract </a:t>
            </a:r>
            <a:r>
              <a:rPr lang="en-GB" dirty="0"/>
              <a:t>‘big ideas’ from the particular and discrete</a:t>
            </a:r>
          </a:p>
          <a:p>
            <a:pPr marL="0" indent="0">
              <a:buNone/>
            </a:pPr>
            <a:r>
              <a:rPr lang="en-GB" dirty="0" smtClean="0"/>
              <a:t>    information </a:t>
            </a:r>
            <a:r>
              <a:rPr lang="en-GB" dirty="0"/>
              <a:t>which learners ‘know’;</a:t>
            </a:r>
          </a:p>
          <a:p>
            <a:pPr marL="0" indent="0">
              <a:buNone/>
            </a:pPr>
            <a:r>
              <a:rPr lang="en-GB" dirty="0"/>
              <a:t>3. Procedural fluency – applying concepts in new and</a:t>
            </a:r>
          </a:p>
          <a:p>
            <a:pPr marL="0" indent="0">
              <a:buNone/>
            </a:pPr>
            <a:r>
              <a:rPr lang="en-GB" dirty="0" smtClean="0"/>
              <a:t>    unfamiliar </a:t>
            </a:r>
            <a:r>
              <a:rPr lang="en-GB" dirty="0"/>
              <a:t>contexts – connected, joined and linked</a:t>
            </a:r>
          </a:p>
          <a:p>
            <a:pPr marL="0" indent="0">
              <a:buNone/>
            </a:pPr>
            <a:r>
              <a:rPr lang="en-GB" dirty="0" smtClean="0"/>
              <a:t>    </a:t>
            </a:r>
            <a:r>
              <a:rPr lang="en-GB" b="1" dirty="0" smtClean="0"/>
              <a:t>‘</a:t>
            </a:r>
            <a:r>
              <a:rPr lang="en-GB" b="1" dirty="0"/>
              <a:t>thinking as a </a:t>
            </a:r>
            <a:r>
              <a:rPr lang="en-GB" b="1" dirty="0" smtClean="0"/>
              <a:t>historian or geographer</a:t>
            </a:r>
            <a:r>
              <a:rPr lang="en-GB" b="1" dirty="0"/>
              <a:t>’</a:t>
            </a:r>
            <a:r>
              <a:rPr lang="en-GB" dirty="0"/>
              <a:t>.</a:t>
            </a:r>
          </a:p>
        </p:txBody>
      </p:sp>
    </p:spTree>
    <p:extLst>
      <p:ext uri="{BB962C8B-B14F-4D97-AF65-F5344CB8AC3E}">
        <p14:creationId xmlns:p14="http://schemas.microsoft.com/office/powerpoint/2010/main" val="2704532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Caveats</a:t>
            </a:r>
            <a:endParaRPr lang="en-GB" b="1" dirty="0"/>
          </a:p>
        </p:txBody>
      </p:sp>
      <p:sp>
        <p:nvSpPr>
          <p:cNvPr id="3" name="Content Placeholder 2"/>
          <p:cNvSpPr>
            <a:spLocks noGrp="1"/>
          </p:cNvSpPr>
          <p:nvPr>
            <p:ph idx="1"/>
          </p:nvPr>
        </p:nvSpPr>
        <p:spPr/>
        <p:txBody>
          <a:bodyPr>
            <a:normAutofit lnSpcReduction="10000"/>
          </a:bodyPr>
          <a:lstStyle/>
          <a:p>
            <a:r>
              <a:rPr lang="en-GB" dirty="0" smtClean="0"/>
              <a:t>Theory generated from experience in maths  and speaks to linear subjects (and certain aspects of subjects) more easily than to the humanities</a:t>
            </a:r>
          </a:p>
          <a:p>
            <a:r>
              <a:rPr lang="en-GB" dirty="0" smtClean="0"/>
              <a:t>Humanities – and especially history is far too ‘messy’</a:t>
            </a:r>
          </a:p>
          <a:p>
            <a:r>
              <a:rPr lang="en-GB" dirty="0" smtClean="0"/>
              <a:t>Need therefore – to define what it should mean in our subjects.</a:t>
            </a:r>
            <a:endParaRPr lang="en-GB" dirty="0"/>
          </a:p>
        </p:txBody>
      </p:sp>
    </p:spTree>
    <p:extLst>
      <p:ext uri="{BB962C8B-B14F-4D97-AF65-F5344CB8AC3E}">
        <p14:creationId xmlns:p14="http://schemas.microsoft.com/office/powerpoint/2010/main" val="4282555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bwMode="auto">
          <a:xfrm>
            <a:off x="0" y="1052736"/>
            <a:ext cx="9144000" cy="648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b="1" dirty="0"/>
              <a:t>Introductions, plan for the </a:t>
            </a:r>
            <a:r>
              <a:rPr lang="en-US" b="1" dirty="0" smtClean="0"/>
              <a:t>morning</a:t>
            </a:r>
            <a:r>
              <a:rPr lang="en-US" dirty="0"/>
              <a:t/>
            </a:r>
            <a:br>
              <a:rPr lang="en-US" dirty="0"/>
            </a:br>
            <a:endParaRPr lang="en-GB" altLang="en-US" dirty="0"/>
          </a:p>
        </p:txBody>
      </p:sp>
      <p:sp>
        <p:nvSpPr>
          <p:cNvPr id="14339" name="Content Placeholder 1"/>
          <p:cNvSpPr>
            <a:spLocks noGrp="1"/>
          </p:cNvSpPr>
          <p:nvPr>
            <p:ph idx="1"/>
          </p:nvPr>
        </p:nvSpPr>
        <p:spPr bwMode="auto">
          <a:xfrm>
            <a:off x="791369" y="2060848"/>
            <a:ext cx="7561262" cy="398546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p>
            <a:r>
              <a:rPr lang="en-GB" sz="3600" dirty="0" smtClean="0"/>
              <a:t>Welcome &amp; introductions</a:t>
            </a:r>
          </a:p>
          <a:p>
            <a:r>
              <a:rPr lang="en-US" sz="3600" dirty="0"/>
              <a:t>How </a:t>
            </a:r>
            <a:r>
              <a:rPr lang="en-US" sz="3600" dirty="0" smtClean="0"/>
              <a:t>this session is going </a:t>
            </a:r>
            <a:r>
              <a:rPr lang="en-US" sz="3600" dirty="0"/>
              <a:t>to work (hopefully</a:t>
            </a:r>
            <a:r>
              <a:rPr lang="en-US" sz="3600" dirty="0" smtClean="0"/>
              <a:t>!)</a:t>
            </a:r>
          </a:p>
          <a:p>
            <a:pPr marL="0" indent="0">
              <a:buNone/>
            </a:pPr>
            <a:r>
              <a:rPr lang="en-US" sz="3600" b="1" dirty="0" smtClean="0"/>
              <a:t>Main foci  </a:t>
            </a:r>
          </a:p>
          <a:p>
            <a:r>
              <a:rPr lang="en-US" sz="3600" dirty="0" smtClean="0"/>
              <a:t>Co-</a:t>
            </a:r>
            <a:r>
              <a:rPr lang="en-US" sz="3600" dirty="0" err="1" smtClean="0"/>
              <a:t>ordinator</a:t>
            </a:r>
            <a:r>
              <a:rPr lang="en-US" sz="3600" dirty="0" smtClean="0"/>
              <a:t> role &amp; curriculum audit</a:t>
            </a:r>
          </a:p>
          <a:p>
            <a:r>
              <a:rPr lang="en-US" sz="3600" dirty="0" smtClean="0"/>
              <a:t>‘Mastery’ in history</a:t>
            </a:r>
          </a:p>
          <a:p>
            <a:r>
              <a:rPr lang="en-US" sz="3600" dirty="0" smtClean="0"/>
              <a:t>Enquiry</a:t>
            </a:r>
          </a:p>
          <a:p>
            <a:r>
              <a:rPr lang="en-US" sz="3600" dirty="0" smtClean="0"/>
              <a:t>Diversity &amp; the curriculum (BLM/Black history and other opportunities) </a:t>
            </a:r>
          </a:p>
          <a:p>
            <a:pPr marL="0" indent="0">
              <a:buNone/>
            </a:pPr>
            <a:r>
              <a:rPr lang="en-US" sz="3600" dirty="0" smtClean="0"/>
              <a:t>(</a:t>
            </a:r>
            <a:r>
              <a:rPr lang="en-US" sz="3600" i="1" dirty="0" smtClean="0">
                <a:solidFill>
                  <a:srgbClr val="FF0000"/>
                </a:solidFill>
              </a:rPr>
              <a:t>using polls, break out group discussions &amp; 2 tasks</a:t>
            </a:r>
            <a:r>
              <a:rPr lang="en-US" sz="3600" dirty="0" smtClean="0"/>
              <a:t>)</a:t>
            </a:r>
            <a:endParaRPr lang="en-US" sz="3600" dirty="0" smtClean="0"/>
          </a:p>
          <a:p>
            <a:endParaRPr lang="en-US" sz="3600" dirty="0"/>
          </a:p>
          <a:p>
            <a:endParaRPr lang="en-GB" sz="3600" dirty="0" smtClean="0"/>
          </a:p>
          <a:p>
            <a:endParaRPr lang="en-GB" sz="3600" dirty="0" smtClean="0"/>
          </a:p>
          <a:p>
            <a:endParaRPr lang="en-GB" sz="3600" dirty="0"/>
          </a:p>
          <a:p>
            <a:endParaRPr lang="en-GB" altLang="en-US" sz="4000" dirty="0"/>
          </a:p>
        </p:txBody>
      </p:sp>
    </p:spTree>
    <p:extLst>
      <p:ext uri="{BB962C8B-B14F-4D97-AF65-F5344CB8AC3E}">
        <p14:creationId xmlns:p14="http://schemas.microsoft.com/office/powerpoint/2010/main" val="663994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504056"/>
          </a:xfrm>
        </p:spPr>
        <p:txBody>
          <a:bodyPr>
            <a:normAutofit fontScale="90000"/>
          </a:bodyPr>
          <a:lstStyle/>
          <a:p>
            <a:r>
              <a:rPr lang="en-GB" b="1" dirty="0" smtClean="0"/>
              <a:t>Caveats re: the humanities</a:t>
            </a:r>
            <a:endParaRPr lang="en-GB" b="1" dirty="0"/>
          </a:p>
        </p:txBody>
      </p:sp>
      <p:sp>
        <p:nvSpPr>
          <p:cNvPr id="3" name="Content Placeholder 2"/>
          <p:cNvSpPr>
            <a:spLocks noGrp="1"/>
          </p:cNvSpPr>
          <p:nvPr>
            <p:ph idx="1"/>
          </p:nvPr>
        </p:nvSpPr>
        <p:spPr>
          <a:xfrm>
            <a:off x="457200" y="1268760"/>
            <a:ext cx="8229600" cy="5112568"/>
          </a:xfrm>
        </p:spPr>
        <p:txBody>
          <a:bodyPr>
            <a:noAutofit/>
          </a:bodyPr>
          <a:lstStyle/>
          <a:p>
            <a:r>
              <a:rPr lang="en-GB" sz="2000" dirty="0"/>
              <a:t>Likely to span a </a:t>
            </a:r>
            <a:r>
              <a:rPr lang="en-GB" sz="2000" dirty="0" smtClean="0"/>
              <a:t>wide </a:t>
            </a:r>
            <a:r>
              <a:rPr lang="en-GB" sz="2000" dirty="0"/>
              <a:t>range of time and </a:t>
            </a:r>
            <a:r>
              <a:rPr lang="en-GB" sz="2000" dirty="0" smtClean="0"/>
              <a:t>processes </a:t>
            </a:r>
            <a:r>
              <a:rPr lang="en-GB" sz="2000" dirty="0"/>
              <a:t>(in maths it seems to focus on mastering the aims, objectives &amp; content of a lesson or particular transaction before moving on to the next topic, process or stage) i.e. an incremental or linear </a:t>
            </a:r>
            <a:r>
              <a:rPr lang="en-GB" sz="2000" dirty="0" smtClean="0"/>
              <a:t>model.</a:t>
            </a:r>
          </a:p>
          <a:p>
            <a:r>
              <a:rPr lang="en-GB" sz="2000" dirty="0" smtClean="0"/>
              <a:t>In </a:t>
            </a:r>
            <a:r>
              <a:rPr lang="en-GB" sz="2000" dirty="0"/>
              <a:t>the humanities, progress will be relative to context and involve a number of strands developed over a longer period. It is incremental but far more difficult to assess piecemeal.</a:t>
            </a:r>
          </a:p>
          <a:p>
            <a:r>
              <a:rPr lang="en-GB" sz="2000" dirty="0"/>
              <a:t>The research </a:t>
            </a:r>
            <a:r>
              <a:rPr lang="en-GB" sz="2000" dirty="0" smtClean="0"/>
              <a:t>cites </a:t>
            </a:r>
            <a:r>
              <a:rPr lang="en-GB" sz="2000" dirty="0"/>
              <a:t>frequent testing (and repetition) as a reliable mechanism for setting to memory and consolidating learning. If we are to adopt these practices, we must be clear about what it is useful to test, when and how frequently and balance this against the amount of curriculum time available and range of desirable learning experiences we want to provide.</a:t>
            </a:r>
          </a:p>
          <a:p>
            <a:r>
              <a:rPr lang="en-GB" sz="2000" dirty="0"/>
              <a:t>Must not risk ‘reductionism’ to a narrow focus of fact checking to the exclusion of </a:t>
            </a:r>
            <a:r>
              <a:rPr lang="en-GB" sz="2000" dirty="0" smtClean="0"/>
              <a:t>a more ‘holistic’ </a:t>
            </a:r>
            <a:r>
              <a:rPr lang="en-GB" sz="2000" dirty="0"/>
              <a:t>web of substantive subject knowledge, conceptual development and enquiry methodology</a:t>
            </a:r>
            <a:r>
              <a:rPr lang="en-GB" sz="2000" dirty="0" smtClean="0"/>
              <a:t>.</a:t>
            </a:r>
            <a:endParaRPr lang="en-GB" sz="2000" dirty="0"/>
          </a:p>
        </p:txBody>
      </p:sp>
    </p:spTree>
    <p:extLst>
      <p:ext uri="{BB962C8B-B14F-4D97-AF65-F5344CB8AC3E}">
        <p14:creationId xmlns:p14="http://schemas.microsoft.com/office/powerpoint/2010/main" val="28530118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History - lesson &amp; curriculum ingredients</a:t>
            </a:r>
            <a:endParaRPr lang="en-GB"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4701090"/>
              </p:ext>
            </p:extLst>
          </p:nvPr>
        </p:nvGraphicFramePr>
        <p:xfrm>
          <a:off x="457200" y="2297113"/>
          <a:ext cx="8229600" cy="3829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5466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Substantive knowledge </a:t>
            </a:r>
            <a:r>
              <a:rPr lang="en-GB" dirty="0"/>
              <a:t/>
            </a:r>
            <a:br>
              <a:rPr lang="en-GB" dirty="0"/>
            </a:b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This </a:t>
            </a:r>
            <a:r>
              <a:rPr lang="en-GB" dirty="0"/>
              <a:t>is factual content about people and events. You cannot teach history without historical facts. However, a fact in isolation means very little unless it is put in context. Thus, substantive knowledge is also about how facts are framed chronologically and how facts are linked together and connections made across and within time periods. Substantive knowledge is also about exploring key concepts such as power, empire, democracy and trade. Children will need to understand these concepts if they are to make sense of what they are learning. </a:t>
            </a:r>
          </a:p>
        </p:txBody>
      </p:sp>
    </p:spTree>
    <p:extLst>
      <p:ext uri="{BB962C8B-B14F-4D97-AF65-F5344CB8AC3E}">
        <p14:creationId xmlns:p14="http://schemas.microsoft.com/office/powerpoint/2010/main" val="20248645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Disciplinary knowledge </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This </a:t>
            </a:r>
            <a:r>
              <a:rPr lang="en-GB" dirty="0"/>
              <a:t>is sometimes known as </a:t>
            </a:r>
            <a:r>
              <a:rPr lang="en-GB" i="1" dirty="0"/>
              <a:t>second-order concepts </a:t>
            </a:r>
            <a:r>
              <a:rPr lang="en-GB" dirty="0"/>
              <a:t>or </a:t>
            </a:r>
            <a:r>
              <a:rPr lang="en-GB" i="1" dirty="0"/>
              <a:t>procedural knowledge</a:t>
            </a:r>
            <a:r>
              <a:rPr lang="en-GB" dirty="0"/>
              <a:t>. This is how historians debate history. It is therefore a question of considering why something happens (causation) why it might be important (significance) and how it can be viewed in different ways (interpretation). It is also about understanding continuity and change and giving children a sense of period so that they can have some understanding of what life was like at a different period of time. </a:t>
            </a:r>
          </a:p>
        </p:txBody>
      </p:sp>
    </p:spTree>
    <p:extLst>
      <p:ext uri="{BB962C8B-B14F-4D97-AF65-F5344CB8AC3E}">
        <p14:creationId xmlns:p14="http://schemas.microsoft.com/office/powerpoint/2010/main" val="1249299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Methods of enquiry </a:t>
            </a:r>
            <a:r>
              <a:rPr lang="en-GB" dirty="0"/>
              <a:t/>
            </a:r>
            <a:br>
              <a:rPr lang="en-GB" dirty="0"/>
            </a:b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The </a:t>
            </a:r>
            <a:r>
              <a:rPr lang="en-GB" dirty="0"/>
              <a:t>third circle is about how children will investigate history and communicate it. A good history lesson should be framed around a key question for the children to investigate and they should have opportunities to ask questions about sources that they use and draw conclusions from the evidence. They should be able to use a variety of ways of communicating their responses. </a:t>
            </a:r>
          </a:p>
        </p:txBody>
      </p:sp>
    </p:spTree>
    <p:extLst>
      <p:ext uri="{BB962C8B-B14F-4D97-AF65-F5344CB8AC3E}">
        <p14:creationId xmlns:p14="http://schemas.microsoft.com/office/powerpoint/2010/main" val="2405513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curriculum </a:t>
            </a:r>
            <a:r>
              <a:rPr lang="en-GB" b="1" dirty="0"/>
              <a:t>a</a:t>
            </a:r>
            <a:r>
              <a:rPr lang="en-GB" b="1" dirty="0" smtClean="0"/>
              <a:t>s </a:t>
            </a:r>
            <a:r>
              <a:rPr lang="en-GB" b="1" dirty="0"/>
              <a:t>the model for progression</a:t>
            </a:r>
          </a:p>
        </p:txBody>
      </p:sp>
      <p:sp>
        <p:nvSpPr>
          <p:cNvPr id="3" name="Content Placeholder 2"/>
          <p:cNvSpPr>
            <a:spLocks noGrp="1"/>
          </p:cNvSpPr>
          <p:nvPr>
            <p:ph idx="1"/>
          </p:nvPr>
        </p:nvSpPr>
        <p:spPr/>
        <p:txBody>
          <a:bodyPr>
            <a:normAutofit fontScale="92500" lnSpcReduction="20000"/>
          </a:bodyPr>
          <a:lstStyle/>
          <a:p>
            <a:r>
              <a:rPr lang="en-GB" dirty="0"/>
              <a:t>If the schemes of work are planned well </a:t>
            </a:r>
            <a:r>
              <a:rPr lang="en-GB" dirty="0" smtClean="0"/>
              <a:t>under the umbrella of an overarching enquiry question and </a:t>
            </a:r>
            <a:r>
              <a:rPr lang="en-GB" dirty="0"/>
              <a:t>each lesson supports and extends the next </a:t>
            </a:r>
            <a:r>
              <a:rPr lang="en-GB" dirty="0" smtClean="0"/>
              <a:t>then </a:t>
            </a:r>
            <a:r>
              <a:rPr lang="en-GB" dirty="0"/>
              <a:t>children will be able to make progress in their understanding of history. The curriculum itself is therefore the model for progression. </a:t>
            </a:r>
            <a:endParaRPr lang="en-GB" dirty="0" smtClean="0"/>
          </a:p>
          <a:p>
            <a:r>
              <a:rPr lang="en-GB" dirty="0" smtClean="0"/>
              <a:t>pupils </a:t>
            </a:r>
            <a:r>
              <a:rPr lang="en-GB" dirty="0"/>
              <a:t>should come away from their history lesson curious, motivated and keen to know more. </a:t>
            </a:r>
            <a:r>
              <a:rPr lang="en-GB" dirty="0" smtClean="0"/>
              <a:t> </a:t>
            </a:r>
            <a:endParaRPr lang="en-GB" dirty="0"/>
          </a:p>
        </p:txBody>
      </p:sp>
    </p:spTree>
    <p:extLst>
      <p:ext uri="{BB962C8B-B14F-4D97-AF65-F5344CB8AC3E}">
        <p14:creationId xmlns:p14="http://schemas.microsoft.com/office/powerpoint/2010/main" val="15836699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Why is Historical Enquiry </a:t>
            </a:r>
            <a:br>
              <a:rPr lang="en-GB" b="1" dirty="0"/>
            </a:br>
            <a:r>
              <a:rPr lang="en-GB" b="1" dirty="0"/>
              <a:t>so important?</a:t>
            </a:r>
            <a:br>
              <a:rPr lang="en-GB" b="1" dirty="0"/>
            </a:b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Anyone ‘doing’ history, from pupils in primary school to those doing research and writing books, is undertaking enquiries, i.e. aiming to answer questions and deepen their knowledge and understanding. Enquiry is one of the cornerstones of the discipline of History, providing a common thread as children progress and mature from primary to secondary school. </a:t>
            </a:r>
          </a:p>
        </p:txBody>
      </p:sp>
    </p:spTree>
    <p:extLst>
      <p:ext uri="{BB962C8B-B14F-4D97-AF65-F5344CB8AC3E}">
        <p14:creationId xmlns:p14="http://schemas.microsoft.com/office/powerpoint/2010/main" val="28187992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Historical Enquiry’s place in mastery</a:t>
            </a:r>
            <a:r>
              <a:rPr lang="en-GB" b="1" dirty="0"/>
              <a:t/>
            </a:r>
            <a:br>
              <a:rPr lang="en-GB" b="1" dirty="0"/>
            </a:br>
            <a:endParaRPr lang="en-GB" dirty="0"/>
          </a:p>
        </p:txBody>
      </p:sp>
      <p:sp>
        <p:nvSpPr>
          <p:cNvPr id="3" name="Content Placeholder 2"/>
          <p:cNvSpPr>
            <a:spLocks noGrp="1"/>
          </p:cNvSpPr>
          <p:nvPr>
            <p:ph idx="1"/>
          </p:nvPr>
        </p:nvSpPr>
        <p:spPr>
          <a:xfrm>
            <a:off x="457200" y="2296892"/>
            <a:ext cx="8229600" cy="4228451"/>
          </a:xfrm>
        </p:spPr>
        <p:txBody>
          <a:bodyPr>
            <a:normAutofit fontScale="77500" lnSpcReduction="20000"/>
          </a:bodyPr>
          <a:lstStyle/>
          <a:p>
            <a:pPr marL="0" indent="0">
              <a:buNone/>
            </a:pPr>
            <a:r>
              <a:rPr lang="en-GB" dirty="0"/>
              <a:t>It’s </a:t>
            </a:r>
            <a:r>
              <a:rPr lang="en-GB" dirty="0" smtClean="0"/>
              <a:t>important </a:t>
            </a:r>
            <a:r>
              <a:rPr lang="en-GB" dirty="0"/>
              <a:t>that </a:t>
            </a:r>
            <a:r>
              <a:rPr lang="en-GB" dirty="0" smtClean="0"/>
              <a:t>the </a:t>
            </a:r>
            <a:r>
              <a:rPr lang="en-GB" dirty="0"/>
              <a:t>e</a:t>
            </a:r>
            <a:r>
              <a:rPr lang="en-GB" dirty="0" smtClean="0"/>
              <a:t>nquiry </a:t>
            </a:r>
            <a:r>
              <a:rPr lang="en-GB" dirty="0"/>
              <a:t>process is made explicit so that pupils can use it with </a:t>
            </a:r>
            <a:r>
              <a:rPr lang="en-GB" b="1" dirty="0"/>
              <a:t>increasing independence </a:t>
            </a:r>
            <a:r>
              <a:rPr lang="en-GB" dirty="0"/>
              <a:t>as they mature. It’s equally important that children appreciate that </a:t>
            </a:r>
            <a:r>
              <a:rPr lang="en-GB" dirty="0" smtClean="0"/>
              <a:t>enquiry </a:t>
            </a:r>
            <a:r>
              <a:rPr lang="en-GB" dirty="0" smtClean="0"/>
              <a:t>is </a:t>
            </a:r>
            <a:r>
              <a:rPr lang="en-GB" dirty="0"/>
              <a:t>a </a:t>
            </a:r>
            <a:r>
              <a:rPr lang="en-GB" b="1" dirty="0"/>
              <a:t>common thread </a:t>
            </a:r>
            <a:r>
              <a:rPr lang="en-GB" dirty="0"/>
              <a:t>in their study of </a:t>
            </a:r>
            <a:r>
              <a:rPr lang="en-GB" dirty="0" smtClean="0"/>
              <a:t>history</a:t>
            </a:r>
            <a:r>
              <a:rPr lang="en-GB" dirty="0"/>
              <a:t>. One reason children can find </a:t>
            </a:r>
            <a:r>
              <a:rPr lang="en-GB" dirty="0" smtClean="0"/>
              <a:t>history </a:t>
            </a:r>
            <a:r>
              <a:rPr lang="en-GB" dirty="0"/>
              <a:t>difficult is because they constantly feel they’re starting again. They think each new topic is completely different because it features new names, dates, places etc. This new detail acts as camouflage, preventing pupils realising that they can use what they’ve learned before to help them with a new topic. In contrast the </a:t>
            </a:r>
            <a:r>
              <a:rPr lang="en-GB" b="1" dirty="0" smtClean="0"/>
              <a:t>enquiry </a:t>
            </a:r>
            <a:r>
              <a:rPr lang="en-GB" b="1" dirty="0"/>
              <a:t>process </a:t>
            </a:r>
            <a:r>
              <a:rPr lang="en-GB" dirty="0"/>
              <a:t>is the same each time, regardless of the historical topic or period, and children </a:t>
            </a:r>
            <a:r>
              <a:rPr lang="en-GB" b="1" dirty="0"/>
              <a:t>gain confidence </a:t>
            </a:r>
            <a:r>
              <a:rPr lang="en-GB" dirty="0"/>
              <a:t>because they know the steps to take in exploring a new topic. </a:t>
            </a:r>
          </a:p>
        </p:txBody>
      </p:sp>
    </p:spTree>
    <p:extLst>
      <p:ext uri="{BB962C8B-B14F-4D97-AF65-F5344CB8AC3E}">
        <p14:creationId xmlns:p14="http://schemas.microsoft.com/office/powerpoint/2010/main" val="13795093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b="1" dirty="0">
                <a:latin typeface="Arial" panose="020B0604020202020204" pitchFamily="34" charset="0"/>
              </a:rPr>
              <a:t>So what is the process of Enquiry? </a:t>
            </a:r>
            <a:br>
              <a:rPr lang="en-US" altLang="en-US" b="1" dirty="0">
                <a:latin typeface="Arial" panose="020B0604020202020204" pitchFamily="34" charset="0"/>
              </a:rPr>
            </a:br>
            <a:endParaRPr lang="en-GB" dirty="0"/>
          </a:p>
        </p:txBody>
      </p:sp>
      <p:sp>
        <p:nvSpPr>
          <p:cNvPr id="4" name="Rectangle 1"/>
          <p:cNvSpPr>
            <a:spLocks noGrp="1" noChangeArrowheads="1"/>
          </p:cNvSpPr>
          <p:nvPr>
            <p:ph idx="1"/>
          </p:nvPr>
        </p:nvSpPr>
        <p:spPr bwMode="auto">
          <a:xfrm>
            <a:off x="457200" y="2226370"/>
            <a:ext cx="7904728"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i="1" dirty="0">
                <a:latin typeface="Arial" panose="020B0604020202020204" pitchFamily="34" charset="0"/>
              </a:rPr>
              <a:t>A</a:t>
            </a:r>
            <a:r>
              <a:rPr kumimoji="0" lang="en-US" altLang="en-US" sz="2800" b="0" i="1" u="none" strike="noStrike" cap="none" normalizeH="0" baseline="0" dirty="0" smtClean="0">
                <a:ln>
                  <a:noFill/>
                </a:ln>
                <a:solidFill>
                  <a:schemeClr val="tx1"/>
                </a:solidFill>
                <a:effectLst/>
                <a:latin typeface="Arial" panose="020B0604020202020204" pitchFamily="34" charset="0"/>
              </a:rPr>
              <a:t> pragmatic </a:t>
            </a:r>
            <a:r>
              <a:rPr kumimoji="0" lang="en-US" altLang="en-US" sz="2800" b="0" i="1" u="none" strike="noStrike" cap="none" normalizeH="0" baseline="0" dirty="0" smtClean="0">
                <a:ln>
                  <a:noFill/>
                </a:ln>
                <a:solidFill>
                  <a:schemeClr val="tx1"/>
                </a:solidFill>
                <a:effectLst/>
                <a:latin typeface="Arial" panose="020B0604020202020204" pitchFamily="34" charset="0"/>
              </a:rPr>
              <a:t>approach or definition</a:t>
            </a:r>
            <a:r>
              <a:rPr kumimoji="0" lang="en-US" altLang="en-US" sz="2800" b="0" i="0" u="none" strike="noStrike" cap="none" normalizeH="0" baseline="0" dirty="0" smtClean="0">
                <a:ln>
                  <a:noFill/>
                </a:ln>
                <a:solidFill>
                  <a:schemeClr val="tx1"/>
                </a:solidFill>
                <a:effectLst/>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look at a source or two</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ask questions about this material</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suggest a hypothesis (a possible answer) to your question/s</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investigate some more source material</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smtClean="0">
                <a:ln>
                  <a:noFill/>
                </a:ln>
                <a:solidFill>
                  <a:schemeClr val="tx1"/>
                </a:solidFill>
                <a:effectLst/>
                <a:latin typeface="Arial" panose="020B0604020202020204" pitchFamily="34" charset="0"/>
              </a:rPr>
              <a:t>use this new material to test and build your hypothesis until you reach an answer you are happy with.</a:t>
            </a:r>
          </a:p>
        </p:txBody>
      </p:sp>
    </p:spTree>
    <p:extLst>
      <p:ext uri="{BB962C8B-B14F-4D97-AF65-F5344CB8AC3E}">
        <p14:creationId xmlns:p14="http://schemas.microsoft.com/office/powerpoint/2010/main" val="29258285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751218"/>
          </a:xfrm>
        </p:spPr>
        <p:txBody>
          <a:bodyPr>
            <a:normAutofit/>
          </a:bodyPr>
          <a:lstStyle/>
          <a:p>
            <a:r>
              <a:rPr lang="en-GB" sz="2000" dirty="0">
                <a:hlinkClick r:id="rId3"/>
              </a:rPr>
              <a:t>http://www.thinkinghistory.co.uk/ActivityBase/EnquiryImportance.html</a:t>
            </a:r>
            <a:r>
              <a:rPr lang="en-GB" sz="2000" dirty="0"/>
              <a:t> </a:t>
            </a:r>
          </a:p>
        </p:txBody>
      </p:sp>
      <p:sp>
        <p:nvSpPr>
          <p:cNvPr id="3" name="Content Placeholder 2"/>
          <p:cNvSpPr>
            <a:spLocks noGrp="1"/>
          </p:cNvSpPr>
          <p:nvPr>
            <p:ph idx="1"/>
          </p:nvPr>
        </p:nvSpPr>
        <p:spPr>
          <a:xfrm>
            <a:off x="457200" y="1916832"/>
            <a:ext cx="8229600" cy="4536504"/>
          </a:xfrm>
        </p:spPr>
        <p:txBody>
          <a:bodyPr>
            <a:normAutofit fontScale="70000" lnSpcReduction="20000"/>
          </a:bodyPr>
          <a:lstStyle/>
          <a:p>
            <a:pPr>
              <a:buFont typeface="Wingdings" panose="05000000000000000000" pitchFamily="2" charset="2"/>
              <a:buChar char="Ø"/>
            </a:pPr>
            <a:r>
              <a:rPr lang="en-GB" sz="4100" dirty="0" smtClean="0"/>
              <a:t>Enquiries</a:t>
            </a:r>
            <a:r>
              <a:rPr lang="en-GB" sz="4100" dirty="0"/>
              <a:t>’ are sometimes seen as one-off ‘mystery’ items but this is a complete misconception</a:t>
            </a:r>
            <a:r>
              <a:rPr lang="en-GB" sz="4100" dirty="0" smtClean="0"/>
              <a:t>.</a:t>
            </a:r>
          </a:p>
          <a:p>
            <a:pPr marL="0" indent="0">
              <a:buNone/>
            </a:pPr>
            <a:r>
              <a:rPr lang="en-GB" sz="4100" dirty="0" smtClean="0"/>
              <a:t> </a:t>
            </a:r>
            <a:endParaRPr lang="en-GB" sz="4100" dirty="0"/>
          </a:p>
          <a:p>
            <a:pPr>
              <a:buFont typeface="Wingdings" panose="05000000000000000000" pitchFamily="2" charset="2"/>
              <a:buChar char="Ø"/>
            </a:pPr>
            <a:r>
              <a:rPr lang="en-GB" sz="4100" dirty="0" smtClean="0"/>
              <a:t>An </a:t>
            </a:r>
            <a:r>
              <a:rPr lang="en-GB" sz="4100" dirty="0"/>
              <a:t>Enquiry can last half a term, a term or even </a:t>
            </a:r>
            <a:r>
              <a:rPr lang="en-GB" sz="4100" dirty="0" smtClean="0"/>
              <a:t>longer.</a:t>
            </a:r>
          </a:p>
          <a:p>
            <a:pPr marL="0" indent="0">
              <a:buNone/>
            </a:pPr>
            <a:endParaRPr lang="en-GB" sz="4100" dirty="0" smtClean="0"/>
          </a:p>
          <a:p>
            <a:pPr>
              <a:buFont typeface="Wingdings" panose="05000000000000000000" pitchFamily="2" charset="2"/>
              <a:buChar char="Ø"/>
            </a:pPr>
            <a:r>
              <a:rPr lang="en-GB" sz="4100" dirty="0" smtClean="0"/>
              <a:t>They </a:t>
            </a:r>
            <a:r>
              <a:rPr lang="en-GB" sz="4100" dirty="0"/>
              <a:t>may begin by focussing on a single discovery or excavation (as at </a:t>
            </a:r>
            <a:r>
              <a:rPr lang="en-GB" sz="4100" dirty="0">
                <a:hlinkClick r:id="rId4" tooltip="See the enquiry"/>
              </a:rPr>
              <a:t>Sutton </a:t>
            </a:r>
            <a:r>
              <a:rPr lang="en-GB" sz="4100" dirty="0" err="1">
                <a:hlinkClick r:id="rId4" tooltip="See the enquiry"/>
              </a:rPr>
              <a:t>Hoo</a:t>
            </a:r>
            <a:r>
              <a:rPr lang="en-GB" sz="4100" dirty="0"/>
              <a:t> for example) but such a mystery enquiry is best seen as a ‘mystery starter’, an intriguing doorway into a much more substantial enquiry. </a:t>
            </a:r>
          </a:p>
          <a:p>
            <a:endParaRPr lang="en-GB" dirty="0"/>
          </a:p>
        </p:txBody>
      </p:sp>
    </p:spTree>
    <p:extLst>
      <p:ext uri="{BB962C8B-B14F-4D97-AF65-F5344CB8AC3E}">
        <p14:creationId xmlns:p14="http://schemas.microsoft.com/office/powerpoint/2010/main" val="1446559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Who is here today? - polls</a:t>
            </a:r>
            <a:br>
              <a:rPr lang="en-US" b="1" dirty="0">
                <a:solidFill>
                  <a:srgbClr val="FF0000"/>
                </a:solidFill>
              </a:rPr>
            </a:br>
            <a:r>
              <a:rPr lang="en-US" b="1" dirty="0" smtClean="0">
                <a:solidFill>
                  <a:srgbClr val="FF0000"/>
                </a:solidFill>
              </a:rPr>
              <a:t>slides 4 – 7 incl.</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92553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04800" y="260648"/>
            <a:ext cx="5563344" cy="6192687"/>
          </a:xfrm>
        </p:spPr>
        <p:txBody>
          <a:bodyPr/>
          <a:lstStyle/>
          <a:p>
            <a:pPr marL="0" indent="0">
              <a:buNone/>
            </a:pPr>
            <a:r>
              <a:rPr lang="en-GB" dirty="0" smtClean="0"/>
              <a:t>Using the Sutton </a:t>
            </a:r>
            <a:r>
              <a:rPr lang="en-GB" dirty="0" err="1" smtClean="0"/>
              <a:t>Hoo</a:t>
            </a:r>
            <a:r>
              <a:rPr lang="en-GB" dirty="0" smtClean="0"/>
              <a:t> excavation as an example - think of it as the smallest of a series of Russian dolls building a scheme of work </a:t>
            </a:r>
          </a:p>
        </p:txBody>
      </p:sp>
      <p:pic>
        <p:nvPicPr>
          <p:cNvPr id="12" name="Content Placeholder 1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768025" y="859975"/>
            <a:ext cx="2116343" cy="4369225"/>
          </a:xfrm>
        </p:spPr>
      </p:pic>
      <p:sp>
        <p:nvSpPr>
          <p:cNvPr id="6" name="Rectangle 11"/>
          <p:cNvSpPr>
            <a:spLocks noChangeArrowheads="1"/>
          </p:cNvSpPr>
          <p:nvPr/>
        </p:nvSpPr>
        <p:spPr bwMode="auto">
          <a:xfrm>
            <a:off x="-286500" y="926430"/>
            <a:ext cx="10510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endParaRPr kumimoji="0" lang="en-US" altLang="en-US" sz="22200" b="0" i="0" u="none" strike="noStrike" cap="none" normalizeH="0" baseline="0" dirty="0" smtClean="0">
              <a:ln>
                <a:noFill/>
              </a:ln>
              <a:solidFill>
                <a:schemeClr val="tx1"/>
              </a:solidFill>
              <a:effectLst/>
              <a:latin typeface="Arial" panose="020B0604020202020204" pitchFamily="34" charset="0"/>
            </a:endParaRPr>
          </a:p>
        </p:txBody>
      </p:sp>
      <p:pic>
        <p:nvPicPr>
          <p:cNvPr id="7" name="Picture 12" descr="http://www.thinkinghistory.co.uk/ActivityBase/Images/EnquiryImportanc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5309" y="2094526"/>
            <a:ext cx="3678500" cy="4358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10901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a:t>
            </a:r>
            <a:r>
              <a:rPr lang="en-GB" b="1" dirty="0" smtClean="0"/>
              <a:t>nd another thing ….</a:t>
            </a:r>
            <a:endParaRPr lang="en-GB" b="1" dirty="0"/>
          </a:p>
        </p:txBody>
      </p:sp>
      <p:sp>
        <p:nvSpPr>
          <p:cNvPr id="3" name="Content Placeholder 2"/>
          <p:cNvSpPr>
            <a:spLocks noGrp="1"/>
          </p:cNvSpPr>
          <p:nvPr>
            <p:ph idx="1"/>
          </p:nvPr>
        </p:nvSpPr>
        <p:spPr/>
        <p:txBody>
          <a:bodyPr>
            <a:normAutofit lnSpcReduction="10000"/>
          </a:bodyPr>
          <a:lstStyle/>
          <a:p>
            <a:r>
              <a:rPr lang="en-GB" dirty="0" smtClean="0"/>
              <a:t>We can never know, study or learn everything there is that falls under the definition of ‘history’, topic or period – we therefore need to find ways of selecting and rationalising to make studies manageable …</a:t>
            </a:r>
          </a:p>
          <a:p>
            <a:r>
              <a:rPr lang="en-GB" dirty="0" smtClean="0"/>
              <a:t>Enquiry provides both a rationale and a route through a wealth of content by giving focus and providing possible learning pathways. </a:t>
            </a:r>
            <a:endParaRPr lang="en-GB" dirty="0"/>
          </a:p>
        </p:txBody>
      </p:sp>
    </p:spTree>
    <p:extLst>
      <p:ext uri="{BB962C8B-B14F-4D97-AF65-F5344CB8AC3E}">
        <p14:creationId xmlns:p14="http://schemas.microsoft.com/office/powerpoint/2010/main" val="40039640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BUT…</a:t>
            </a:r>
            <a:endParaRPr lang="en-GB" b="1" dirty="0"/>
          </a:p>
        </p:txBody>
      </p:sp>
      <p:sp>
        <p:nvSpPr>
          <p:cNvPr id="3" name="Content Placeholder 2"/>
          <p:cNvSpPr>
            <a:spLocks noGrp="1"/>
          </p:cNvSpPr>
          <p:nvPr>
            <p:ph idx="1"/>
          </p:nvPr>
        </p:nvSpPr>
        <p:spPr/>
        <p:txBody>
          <a:bodyPr>
            <a:normAutofit fontScale="77500" lnSpcReduction="20000"/>
          </a:bodyPr>
          <a:lstStyle/>
          <a:p>
            <a:r>
              <a:rPr lang="en-GB" dirty="0" smtClean="0"/>
              <a:t>We have to anticipate in our planning what knowledge will be required to make the most of what an enquiry has to offer. ….</a:t>
            </a:r>
          </a:p>
          <a:p>
            <a:r>
              <a:rPr lang="en-GB" dirty="0" smtClean="0"/>
              <a:t>And then – contrive that learners are able to encounter or acquire this at appropriate points on the way through.</a:t>
            </a:r>
          </a:p>
          <a:p>
            <a:r>
              <a:rPr lang="en-GB" dirty="0" smtClean="0"/>
              <a:t>We also need to have thought about how one topic or period relates to and builds on those that have gone before – and find ways of making that explicit to learners – essential for ‘chronological understanding</a:t>
            </a:r>
            <a:r>
              <a:rPr lang="en-GB" dirty="0" smtClean="0"/>
              <a:t>’.</a:t>
            </a:r>
          </a:p>
          <a:p>
            <a:pPr marL="0" indent="0">
              <a:buNone/>
            </a:pPr>
            <a:r>
              <a:rPr lang="en-GB" b="1" dirty="0" smtClean="0"/>
              <a:t>SO – what are the implications for teachers’ subject knowledge?</a:t>
            </a:r>
            <a:endParaRPr lang="en-GB" b="1" dirty="0"/>
          </a:p>
        </p:txBody>
      </p:sp>
    </p:spTree>
    <p:extLst>
      <p:ext uri="{BB962C8B-B14F-4D97-AF65-F5344CB8AC3E}">
        <p14:creationId xmlns:p14="http://schemas.microsoft.com/office/powerpoint/2010/main" val="33507077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AND ……</a:t>
            </a:r>
            <a:endParaRPr lang="en-GB" b="1" dirty="0"/>
          </a:p>
        </p:txBody>
      </p:sp>
      <p:sp>
        <p:nvSpPr>
          <p:cNvPr id="3" name="Content Placeholder 2"/>
          <p:cNvSpPr>
            <a:spLocks noGrp="1"/>
          </p:cNvSpPr>
          <p:nvPr>
            <p:ph idx="1"/>
          </p:nvPr>
        </p:nvSpPr>
        <p:spPr/>
        <p:txBody>
          <a:bodyPr>
            <a:normAutofit fontScale="92500" lnSpcReduction="10000"/>
          </a:bodyPr>
          <a:lstStyle/>
          <a:p>
            <a:r>
              <a:rPr lang="en-GB" dirty="0"/>
              <a:t>Having a scheme of work full of enthusing enquiry questions is not enough to develop pupil’s understanding of </a:t>
            </a:r>
            <a:r>
              <a:rPr lang="en-GB" b="1" dirty="0" smtClean="0"/>
              <a:t>ENQUIRY</a:t>
            </a:r>
            <a:r>
              <a:rPr lang="en-GB" dirty="0" smtClean="0"/>
              <a:t> </a:t>
            </a:r>
            <a:r>
              <a:rPr lang="en-GB" dirty="0"/>
              <a:t>if all the posing of questions and structuring of enquiry is done by the teacher. An effective scheme must help pupils build the ability to ask their own questions and plan their own way through enquiries, simultaneously </a:t>
            </a:r>
            <a:r>
              <a:rPr lang="en-GB" b="1" dirty="0"/>
              <a:t>using and developing their understanding of historical enquiry</a:t>
            </a:r>
            <a:r>
              <a:rPr lang="en-GB" dirty="0"/>
              <a:t>. </a:t>
            </a:r>
          </a:p>
        </p:txBody>
      </p:sp>
    </p:spTree>
    <p:extLst>
      <p:ext uri="{BB962C8B-B14F-4D97-AF65-F5344CB8AC3E}">
        <p14:creationId xmlns:p14="http://schemas.microsoft.com/office/powerpoint/2010/main" val="18623527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Share screen – Sutton </a:t>
            </a:r>
            <a:r>
              <a:rPr lang="en-GB" b="1" dirty="0" err="1" smtClean="0">
                <a:solidFill>
                  <a:srgbClr val="FF0000"/>
                </a:solidFill>
              </a:rPr>
              <a:t>Hoo</a:t>
            </a:r>
            <a:r>
              <a:rPr lang="en-GB" b="1" dirty="0" smtClean="0">
                <a:solidFill>
                  <a:srgbClr val="FF0000"/>
                </a:solidFill>
              </a:rPr>
              <a:t> enquiry</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GB" dirty="0">
                <a:hlinkClick r:id="rId2"/>
              </a:rPr>
              <a:t>http://</a:t>
            </a:r>
            <a:r>
              <a:rPr lang="en-GB" dirty="0" smtClean="0">
                <a:hlinkClick r:id="rId2"/>
              </a:rPr>
              <a:t>www.collaborativelearning.org/05assessment.pdf</a:t>
            </a:r>
            <a:endParaRPr lang="en-GB" dirty="0" smtClean="0"/>
          </a:p>
          <a:p>
            <a:pPr marL="0" indent="0">
              <a:buNone/>
            </a:pPr>
            <a:r>
              <a:rPr lang="en-GB" dirty="0" smtClean="0"/>
              <a:t> </a:t>
            </a:r>
          </a:p>
          <a:p>
            <a:pPr marL="0" indent="0">
              <a:buNone/>
            </a:pPr>
            <a:r>
              <a:rPr lang="en-GB" dirty="0" smtClean="0"/>
              <a:t>followed by…</a:t>
            </a:r>
            <a:endParaRPr lang="en-GB" dirty="0"/>
          </a:p>
          <a:p>
            <a:pPr marL="0" indent="0">
              <a:buNone/>
            </a:pPr>
            <a:endParaRPr lang="en-GB" dirty="0" smtClean="0">
              <a:hlinkClick r:id="rId3"/>
            </a:endParaRPr>
          </a:p>
          <a:p>
            <a:pPr marL="0" indent="0">
              <a:buNone/>
            </a:pPr>
            <a:r>
              <a:rPr lang="en-GB" dirty="0" smtClean="0">
                <a:hlinkClick r:id="rId3"/>
              </a:rPr>
              <a:t>http</a:t>
            </a:r>
            <a:r>
              <a:rPr lang="en-GB" dirty="0">
                <a:hlinkClick r:id="rId3"/>
              </a:rPr>
              <a:t>://</a:t>
            </a:r>
            <a:r>
              <a:rPr lang="en-GB" dirty="0" smtClean="0">
                <a:hlinkClick r:id="rId3"/>
              </a:rPr>
              <a:t>www.collaborativelearning.org/05enquiry.pdf</a:t>
            </a:r>
            <a:r>
              <a:rPr lang="en-GB" dirty="0" smtClean="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7280566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Beak out rooms – Discussion 2 – </a:t>
            </a:r>
            <a:br>
              <a:rPr lang="en-GB" b="1" dirty="0" smtClean="0">
                <a:solidFill>
                  <a:srgbClr val="FF0000"/>
                </a:solidFill>
              </a:rPr>
            </a:br>
            <a:r>
              <a:rPr lang="en-GB" b="1" dirty="0" smtClean="0">
                <a:solidFill>
                  <a:srgbClr val="FF0000"/>
                </a:solidFill>
              </a:rPr>
              <a:t>Task 1</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TASK 1 – Sutton </a:t>
            </a:r>
            <a:r>
              <a:rPr lang="en-GB" dirty="0" err="1" smtClean="0"/>
              <a:t>Hoo</a:t>
            </a:r>
            <a:r>
              <a:rPr lang="en-GB" dirty="0" smtClean="0"/>
              <a:t> case study (slides </a:t>
            </a:r>
            <a:r>
              <a:rPr lang="en-GB" dirty="0" smtClean="0"/>
              <a:t>36 </a:t>
            </a:r>
            <a:r>
              <a:rPr lang="en-GB" dirty="0" smtClean="0"/>
              <a:t>– </a:t>
            </a:r>
            <a:r>
              <a:rPr lang="en-GB" dirty="0" smtClean="0"/>
              <a:t>39 </a:t>
            </a:r>
            <a:r>
              <a:rPr lang="en-GB" dirty="0" smtClean="0"/>
              <a:t>incl.)</a:t>
            </a:r>
            <a:endParaRPr lang="en-GB" dirty="0"/>
          </a:p>
        </p:txBody>
      </p:sp>
    </p:spTree>
    <p:extLst>
      <p:ext uri="{BB962C8B-B14F-4D97-AF65-F5344CB8AC3E}">
        <p14:creationId xmlns:p14="http://schemas.microsoft.com/office/powerpoint/2010/main" val="4726701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Task 1 – Sutton </a:t>
            </a:r>
            <a:r>
              <a:rPr lang="en-GB" b="1" dirty="0" err="1" smtClean="0"/>
              <a:t>Hoo</a:t>
            </a:r>
            <a:r>
              <a:rPr lang="en-GB" b="1" dirty="0" smtClean="0"/>
              <a:t> case study</a:t>
            </a:r>
            <a:endParaRPr lang="en-GB" b="1" dirty="0"/>
          </a:p>
        </p:txBody>
      </p:sp>
      <p:sp>
        <p:nvSpPr>
          <p:cNvPr id="3" name="Content Placeholder 2"/>
          <p:cNvSpPr>
            <a:spLocks noGrp="1"/>
          </p:cNvSpPr>
          <p:nvPr>
            <p:ph idx="1"/>
          </p:nvPr>
        </p:nvSpPr>
        <p:spPr/>
        <p:txBody>
          <a:bodyPr>
            <a:normAutofit fontScale="92500" lnSpcReduction="20000"/>
          </a:bodyPr>
          <a:lstStyle/>
          <a:p>
            <a:r>
              <a:rPr lang="en-GB" b="1" dirty="0" smtClean="0"/>
              <a:t>Review</a:t>
            </a:r>
            <a:r>
              <a:rPr lang="en-GB" dirty="0" smtClean="0"/>
              <a:t> the Sutton </a:t>
            </a:r>
            <a:r>
              <a:rPr lang="en-GB" dirty="0" err="1" smtClean="0"/>
              <a:t>Hoo</a:t>
            </a:r>
            <a:r>
              <a:rPr lang="en-GB" dirty="0" smtClean="0"/>
              <a:t> enquiry as a scheme of work/sequence of learning </a:t>
            </a:r>
            <a:r>
              <a:rPr lang="en-GB" sz="2400" dirty="0" smtClean="0">
                <a:hlinkClick r:id="rId3"/>
              </a:rPr>
              <a:t>http</a:t>
            </a:r>
            <a:r>
              <a:rPr lang="en-GB" sz="2400" dirty="0">
                <a:hlinkClick r:id="rId3"/>
              </a:rPr>
              <a:t>://</a:t>
            </a:r>
            <a:r>
              <a:rPr lang="en-GB" sz="2400" dirty="0" smtClean="0">
                <a:hlinkClick r:id="rId3"/>
              </a:rPr>
              <a:t>www.collaborativelearning.org/05enquiry.pdf</a:t>
            </a:r>
            <a:endParaRPr lang="en-GB" sz="2400" dirty="0">
              <a:solidFill>
                <a:srgbClr val="FF0000"/>
              </a:solidFill>
            </a:endParaRPr>
          </a:p>
          <a:p>
            <a:r>
              <a:rPr lang="en-GB" b="1" dirty="0" smtClean="0"/>
              <a:t>Refer</a:t>
            </a:r>
            <a:r>
              <a:rPr lang="en-GB" dirty="0" smtClean="0"/>
              <a:t> to HA Progression in History document </a:t>
            </a:r>
            <a:r>
              <a:rPr lang="en-GB" sz="2400" dirty="0" smtClean="0">
                <a:hlinkClick r:id="rId4"/>
              </a:rPr>
              <a:t>http</a:t>
            </a:r>
            <a:r>
              <a:rPr lang="en-GB" sz="2400" dirty="0">
                <a:hlinkClick r:id="rId4"/>
              </a:rPr>
              <a:t>://www.collaborativelearning.org/05assessment.pdf</a:t>
            </a:r>
            <a:r>
              <a:rPr lang="en-GB" sz="2400" dirty="0"/>
              <a:t> </a:t>
            </a:r>
            <a:endParaRPr lang="en-GB" sz="2400" dirty="0" smtClean="0"/>
          </a:p>
          <a:p>
            <a:r>
              <a:rPr lang="en-GB" b="1" dirty="0" smtClean="0"/>
              <a:t>In your groups </a:t>
            </a:r>
            <a:r>
              <a:rPr lang="en-GB" dirty="0" smtClean="0"/>
              <a:t>– </a:t>
            </a:r>
            <a:r>
              <a:rPr lang="en-GB" dirty="0" smtClean="0"/>
              <a:t>select a segment &amp; think </a:t>
            </a:r>
            <a:r>
              <a:rPr lang="en-GB" dirty="0" smtClean="0"/>
              <a:t>through responses to the set of </a:t>
            </a:r>
            <a:r>
              <a:rPr lang="en-GB" dirty="0" smtClean="0"/>
              <a:t>‘deep dive’ </a:t>
            </a:r>
            <a:r>
              <a:rPr lang="en-GB" dirty="0" smtClean="0"/>
              <a:t>questions on the next slide. </a:t>
            </a:r>
          </a:p>
          <a:p>
            <a:r>
              <a:rPr lang="en-GB" dirty="0" smtClean="0"/>
              <a:t>You will be </a:t>
            </a:r>
            <a:r>
              <a:rPr lang="en-GB" b="1" dirty="0" smtClean="0"/>
              <a:t>feeding back </a:t>
            </a:r>
            <a:r>
              <a:rPr lang="en-GB" dirty="0" smtClean="0"/>
              <a:t>on those </a:t>
            </a:r>
            <a:r>
              <a:rPr lang="en-GB" dirty="0" smtClean="0"/>
              <a:t>aspects in </a:t>
            </a:r>
            <a:r>
              <a:rPr lang="en-GB" dirty="0" smtClean="0"/>
              <a:t>bold so spend more time on them…</a:t>
            </a:r>
            <a:endParaRPr lang="en-GB" dirty="0"/>
          </a:p>
          <a:p>
            <a:endParaRPr lang="en-GB" i="1" dirty="0">
              <a:solidFill>
                <a:srgbClr val="FF0000"/>
              </a:solidFill>
            </a:endParaRPr>
          </a:p>
        </p:txBody>
      </p:sp>
    </p:spTree>
    <p:extLst>
      <p:ext uri="{BB962C8B-B14F-4D97-AF65-F5344CB8AC3E}">
        <p14:creationId xmlns:p14="http://schemas.microsoft.com/office/powerpoint/2010/main" val="4831770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bwMode="auto">
          <a:xfrm>
            <a:off x="0" y="333375"/>
            <a:ext cx="9144000" cy="719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GB" altLang="en-US" b="1" dirty="0"/>
              <a:t>Deep </a:t>
            </a:r>
            <a:r>
              <a:rPr lang="en-GB" altLang="en-US" b="1" dirty="0" smtClean="0"/>
              <a:t>Dive type questions</a:t>
            </a:r>
            <a:r>
              <a:rPr lang="en-GB" altLang="en-US" b="1" dirty="0" smtClean="0"/>
              <a:t>…(</a:t>
            </a:r>
            <a:r>
              <a:rPr lang="en-GB" altLang="en-US" b="1" dirty="0" err="1" smtClean="0"/>
              <a:t>viz.Ofsted</a:t>
            </a:r>
            <a:r>
              <a:rPr lang="en-GB" altLang="en-US" b="1" dirty="0" smtClean="0"/>
              <a:t>)</a:t>
            </a:r>
            <a:endParaRPr lang="en-GB" altLang="en-US" b="1" dirty="0"/>
          </a:p>
        </p:txBody>
      </p:sp>
      <p:sp>
        <p:nvSpPr>
          <p:cNvPr id="2" name="Rectangle 1"/>
          <p:cNvSpPr/>
          <p:nvPr/>
        </p:nvSpPr>
        <p:spPr>
          <a:xfrm>
            <a:off x="251520" y="1471541"/>
            <a:ext cx="8640960" cy="5189113"/>
          </a:xfrm>
          <a:prstGeom prst="rect">
            <a:avLst/>
          </a:prstGeom>
        </p:spPr>
        <p:txBody>
          <a:bodyPr wrap="square">
            <a:spAutoFit/>
          </a:bodyPr>
          <a:lstStyle/>
          <a:p>
            <a:pPr marL="342900" indent="-342900">
              <a:spcBef>
                <a:spcPct val="20000"/>
              </a:spcBef>
              <a:buClr>
                <a:srgbClr val="FF6600"/>
              </a:buClr>
              <a:buFont typeface="Arial" panose="020B0604020202020204" pitchFamily="34" charset="0"/>
              <a:buChar char="•"/>
            </a:pPr>
            <a:r>
              <a:rPr lang="en-US" sz="2400" dirty="0" smtClean="0"/>
              <a:t>How well </a:t>
            </a:r>
            <a:r>
              <a:rPr lang="en-US" sz="2400" dirty="0" smtClean="0"/>
              <a:t>is a </a:t>
            </a:r>
            <a:r>
              <a:rPr lang="en-US" sz="2400" dirty="0" smtClean="0"/>
              <a:t>series of </a:t>
            </a:r>
            <a:r>
              <a:rPr lang="en-US" sz="2400" dirty="0" smtClean="0"/>
              <a:t>lessons </a:t>
            </a:r>
            <a:r>
              <a:rPr lang="en-US" sz="2400" dirty="0"/>
              <a:t>sequenced within the intended curriculum </a:t>
            </a:r>
            <a:r>
              <a:rPr lang="en-US" sz="2400" b="1" dirty="0"/>
              <a:t>and how well </a:t>
            </a:r>
            <a:r>
              <a:rPr lang="en-US" sz="2400" b="1" dirty="0" smtClean="0"/>
              <a:t>do they </a:t>
            </a:r>
            <a:r>
              <a:rPr lang="en-US" sz="2400" b="1" dirty="0"/>
              <a:t>provide purposeful opportunities for pupils’ progression </a:t>
            </a:r>
            <a:r>
              <a:rPr lang="en-US" sz="2400" dirty="0"/>
              <a:t>through </a:t>
            </a:r>
            <a:r>
              <a:rPr lang="en-US" sz="2400" dirty="0" smtClean="0"/>
              <a:t>it</a:t>
            </a:r>
            <a:r>
              <a:rPr lang="en-US" sz="2400" dirty="0"/>
              <a:t>?</a:t>
            </a:r>
            <a:endParaRPr lang="en-GB" altLang="en-US" sz="2400" dirty="0"/>
          </a:p>
          <a:p>
            <a:pPr marL="342900" indent="-342900">
              <a:spcBef>
                <a:spcPct val="20000"/>
              </a:spcBef>
              <a:buClr>
                <a:srgbClr val="FF6600"/>
              </a:buClr>
              <a:buFont typeface="Arial" panose="020B0604020202020204" pitchFamily="34" charset="0"/>
              <a:buChar char="•"/>
            </a:pPr>
            <a:r>
              <a:rPr lang="en-GB" sz="2400" dirty="0" smtClean="0">
                <a:solidFill>
                  <a:prstClr val="black"/>
                </a:solidFill>
              </a:rPr>
              <a:t>What is </a:t>
            </a:r>
            <a:r>
              <a:rPr lang="en-GB" sz="2400" dirty="0">
                <a:solidFill>
                  <a:prstClr val="black"/>
                </a:solidFill>
              </a:rPr>
              <a:t>the </a:t>
            </a:r>
            <a:r>
              <a:rPr lang="en-GB" sz="2400" b="1" dirty="0">
                <a:solidFill>
                  <a:prstClr val="black"/>
                </a:solidFill>
              </a:rPr>
              <a:t>purpose </a:t>
            </a:r>
            <a:r>
              <a:rPr lang="en-GB" sz="2400" dirty="0">
                <a:solidFill>
                  <a:prstClr val="black"/>
                </a:solidFill>
              </a:rPr>
              <a:t>of </a:t>
            </a:r>
            <a:r>
              <a:rPr lang="en-GB" sz="2400" dirty="0" smtClean="0">
                <a:solidFill>
                  <a:prstClr val="black"/>
                </a:solidFill>
              </a:rPr>
              <a:t>a lesson or task, </a:t>
            </a:r>
            <a:r>
              <a:rPr lang="en-GB" sz="2400" b="1" dirty="0" smtClean="0">
                <a:solidFill>
                  <a:prstClr val="black"/>
                </a:solidFill>
              </a:rPr>
              <a:t>how does </a:t>
            </a:r>
            <a:r>
              <a:rPr lang="en-GB" sz="2400" b="1" dirty="0">
                <a:solidFill>
                  <a:prstClr val="black"/>
                </a:solidFill>
              </a:rPr>
              <a:t>it </a:t>
            </a:r>
            <a:r>
              <a:rPr lang="en-GB" sz="2400" b="1" dirty="0" smtClean="0">
                <a:solidFill>
                  <a:prstClr val="black"/>
                </a:solidFill>
              </a:rPr>
              <a:t>fit </a:t>
            </a:r>
            <a:r>
              <a:rPr lang="en-GB" sz="2400" b="1" dirty="0">
                <a:solidFill>
                  <a:prstClr val="black"/>
                </a:solidFill>
              </a:rPr>
              <a:t>into a sequence of lessons over time, and what </a:t>
            </a:r>
            <a:r>
              <a:rPr lang="en-GB" sz="2400" b="1" dirty="0" smtClean="0">
                <a:solidFill>
                  <a:prstClr val="black"/>
                </a:solidFill>
              </a:rPr>
              <a:t>do pupils </a:t>
            </a:r>
            <a:r>
              <a:rPr lang="en-GB" sz="2400" b="1" dirty="0">
                <a:solidFill>
                  <a:prstClr val="black"/>
                </a:solidFill>
              </a:rPr>
              <a:t>already know and understand. </a:t>
            </a:r>
            <a:endParaRPr lang="en-GB" sz="2400" dirty="0">
              <a:solidFill>
                <a:prstClr val="black"/>
              </a:solidFill>
            </a:endParaRPr>
          </a:p>
          <a:p>
            <a:pPr marL="342900" indent="-342900">
              <a:spcBef>
                <a:spcPct val="20000"/>
              </a:spcBef>
              <a:buClr>
                <a:srgbClr val="FF6600"/>
              </a:buClr>
              <a:buFont typeface="Arial" panose="020B0604020202020204" pitchFamily="34" charset="0"/>
              <a:buChar char="•"/>
            </a:pPr>
            <a:r>
              <a:rPr lang="en-GB" sz="2400" dirty="0" smtClean="0">
                <a:solidFill>
                  <a:prstClr val="black"/>
                </a:solidFill>
                <a:latin typeface="Calibri"/>
              </a:rPr>
              <a:t>How </a:t>
            </a:r>
            <a:r>
              <a:rPr lang="en-GB" sz="2400" dirty="0">
                <a:solidFill>
                  <a:prstClr val="black"/>
                </a:solidFill>
                <a:latin typeface="Calibri"/>
              </a:rPr>
              <a:t>are teachers supported to </a:t>
            </a:r>
            <a:r>
              <a:rPr lang="en-GB" sz="2400" dirty="0" smtClean="0">
                <a:solidFill>
                  <a:prstClr val="black"/>
                </a:solidFill>
                <a:latin typeface="Calibri"/>
              </a:rPr>
              <a:t>both develop </a:t>
            </a:r>
            <a:r>
              <a:rPr lang="en-GB" sz="2400" dirty="0">
                <a:solidFill>
                  <a:prstClr val="black"/>
                </a:solidFill>
                <a:latin typeface="Calibri"/>
              </a:rPr>
              <a:t>their subject knowledge </a:t>
            </a:r>
            <a:r>
              <a:rPr lang="en-GB" sz="2400" dirty="0" smtClean="0">
                <a:solidFill>
                  <a:prstClr val="black"/>
                </a:solidFill>
                <a:latin typeface="Calibri"/>
              </a:rPr>
              <a:t>alongside </a:t>
            </a:r>
            <a:r>
              <a:rPr lang="en-GB" sz="2400" dirty="0">
                <a:solidFill>
                  <a:prstClr val="black"/>
                </a:solidFill>
                <a:latin typeface="Calibri"/>
              </a:rPr>
              <a:t>pedagogical </a:t>
            </a:r>
            <a:r>
              <a:rPr lang="en-GB" sz="2400" dirty="0" smtClean="0">
                <a:solidFill>
                  <a:prstClr val="black"/>
                </a:solidFill>
                <a:latin typeface="Calibri"/>
              </a:rPr>
              <a:t>knowledge </a:t>
            </a:r>
            <a:r>
              <a:rPr lang="en-GB" sz="2400" dirty="0">
                <a:solidFill>
                  <a:prstClr val="black"/>
                </a:solidFill>
              </a:rPr>
              <a:t>and to teach the component knowledge leading to NC </a:t>
            </a:r>
            <a:r>
              <a:rPr lang="en-GB" sz="2400" dirty="0" smtClean="0">
                <a:solidFill>
                  <a:prstClr val="black"/>
                </a:solidFill>
              </a:rPr>
              <a:t>outcomes?</a:t>
            </a:r>
            <a:endParaRPr lang="en-GB" sz="2400" dirty="0">
              <a:solidFill>
                <a:prstClr val="black"/>
              </a:solidFill>
            </a:endParaRPr>
          </a:p>
          <a:p>
            <a:pPr marL="342900" lvl="0" indent="-342900" fontAlgn="auto">
              <a:spcBef>
                <a:spcPct val="20000"/>
              </a:spcBef>
              <a:spcAft>
                <a:spcPts val="0"/>
              </a:spcAft>
              <a:buClr>
                <a:srgbClr val="FF6600"/>
              </a:buClr>
              <a:buFont typeface="Arial" panose="020B0604020202020204" pitchFamily="34" charset="0"/>
              <a:buChar char="•"/>
            </a:pPr>
            <a:r>
              <a:rPr lang="en-GB" sz="2400" dirty="0" smtClean="0">
                <a:solidFill>
                  <a:prstClr val="black"/>
                </a:solidFill>
                <a:latin typeface="Calibri"/>
              </a:rPr>
              <a:t> How </a:t>
            </a:r>
            <a:r>
              <a:rPr lang="en-GB" sz="2400" dirty="0">
                <a:solidFill>
                  <a:prstClr val="black"/>
                </a:solidFill>
                <a:latin typeface="Calibri"/>
              </a:rPr>
              <a:t>are teachers supported </a:t>
            </a:r>
            <a:r>
              <a:rPr lang="en-GB" sz="2400" dirty="0" smtClean="0">
                <a:solidFill>
                  <a:prstClr val="black"/>
                </a:solidFill>
                <a:latin typeface="Calibri"/>
              </a:rPr>
              <a:t>to </a:t>
            </a:r>
            <a:r>
              <a:rPr lang="en-GB" sz="2400" dirty="0">
                <a:solidFill>
                  <a:prstClr val="black"/>
                </a:solidFill>
                <a:latin typeface="Calibri"/>
              </a:rPr>
              <a:t>ask specific questions related to the school curriculum </a:t>
            </a:r>
            <a:r>
              <a:rPr lang="en-GB" sz="2400" dirty="0" smtClean="0">
                <a:solidFill>
                  <a:prstClr val="black"/>
                </a:solidFill>
                <a:latin typeface="Calibri"/>
              </a:rPr>
              <a:t>content? … e.g. ‘</a:t>
            </a:r>
            <a:r>
              <a:rPr lang="en-GB" sz="2400" b="1" dirty="0" smtClean="0">
                <a:solidFill>
                  <a:prstClr val="black"/>
                </a:solidFill>
                <a:latin typeface="Calibri"/>
              </a:rPr>
              <a:t>give </a:t>
            </a:r>
            <a:r>
              <a:rPr lang="en-GB" sz="2400" b="1" dirty="0">
                <a:solidFill>
                  <a:prstClr val="black"/>
                </a:solidFill>
                <a:latin typeface="Calibri"/>
              </a:rPr>
              <a:t>me an </a:t>
            </a:r>
            <a:r>
              <a:rPr lang="en-GB" sz="2400" b="1" dirty="0" smtClean="0">
                <a:solidFill>
                  <a:prstClr val="black"/>
                </a:solidFill>
                <a:latin typeface="Calibri"/>
              </a:rPr>
              <a:t>example </a:t>
            </a:r>
            <a:r>
              <a:rPr lang="en-GB" sz="2400" b="1" dirty="0">
                <a:solidFill>
                  <a:prstClr val="black"/>
                </a:solidFill>
                <a:latin typeface="Calibri"/>
              </a:rPr>
              <a:t>of something that is a taught in Y2 that is built on in Y4 and </a:t>
            </a:r>
            <a:r>
              <a:rPr lang="en-GB" sz="2400" b="1" dirty="0" smtClean="0">
                <a:solidFill>
                  <a:prstClr val="black"/>
                </a:solidFill>
                <a:latin typeface="Calibri"/>
              </a:rPr>
              <a:t>Y6</a:t>
            </a:r>
            <a:r>
              <a:rPr lang="en-GB" sz="2400" dirty="0" smtClean="0">
                <a:solidFill>
                  <a:prstClr val="black"/>
                </a:solidFill>
                <a:latin typeface="Calibri"/>
              </a:rPr>
              <a:t>’</a:t>
            </a:r>
            <a:endParaRPr lang="en-GB" sz="2400" dirty="0">
              <a:solidFill>
                <a:prstClr val="black"/>
              </a:solidFill>
              <a:latin typeface="Calibri"/>
            </a:endParaRPr>
          </a:p>
          <a:p>
            <a:pPr marL="342900" lvl="0" indent="-342900" fontAlgn="auto">
              <a:spcBef>
                <a:spcPct val="20000"/>
              </a:spcBef>
              <a:spcAft>
                <a:spcPts val="0"/>
              </a:spcAft>
              <a:buClr>
                <a:srgbClr val="FF6600"/>
              </a:buClr>
              <a:buFont typeface="Arial" panose="020B0604020202020204" pitchFamily="34" charset="0"/>
              <a:buChar char="•"/>
            </a:pPr>
            <a:r>
              <a:rPr lang="en-GB" sz="2400" b="1" dirty="0">
                <a:solidFill>
                  <a:prstClr val="black"/>
                </a:solidFill>
                <a:latin typeface="Calibri"/>
              </a:rPr>
              <a:t>How have you built on learning in </a:t>
            </a:r>
            <a:r>
              <a:rPr lang="en-GB" sz="2400" b="1" dirty="0" smtClean="0">
                <a:solidFill>
                  <a:prstClr val="black"/>
                </a:solidFill>
                <a:latin typeface="Calibri"/>
              </a:rPr>
              <a:t>Y3? …  </a:t>
            </a:r>
            <a:r>
              <a:rPr lang="en-GB" sz="2400" b="1" dirty="0">
                <a:solidFill>
                  <a:prstClr val="black"/>
                </a:solidFill>
                <a:latin typeface="Calibri"/>
              </a:rPr>
              <a:t>in Y5</a:t>
            </a:r>
            <a:r>
              <a:rPr lang="en-GB" sz="2400" dirty="0">
                <a:solidFill>
                  <a:prstClr val="black"/>
                </a:solidFill>
                <a:latin typeface="Calibri"/>
              </a:rPr>
              <a:t>? </a:t>
            </a:r>
          </a:p>
        </p:txBody>
      </p:sp>
    </p:spTree>
    <p:extLst>
      <p:ext uri="{BB962C8B-B14F-4D97-AF65-F5344CB8AC3E}">
        <p14:creationId xmlns:p14="http://schemas.microsoft.com/office/powerpoint/2010/main" val="1113102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967242"/>
          </a:xfrm>
        </p:spPr>
        <p:txBody>
          <a:bodyPr/>
          <a:lstStyle/>
          <a:p>
            <a:r>
              <a:rPr lang="en-GB" b="1" dirty="0" smtClean="0"/>
              <a:t>Task resources</a:t>
            </a:r>
            <a:endParaRPr lang="en-GB" b="1" dirty="0"/>
          </a:p>
        </p:txBody>
      </p:sp>
      <p:sp>
        <p:nvSpPr>
          <p:cNvPr id="3" name="Content Placeholder 2"/>
          <p:cNvSpPr>
            <a:spLocks noGrp="1"/>
          </p:cNvSpPr>
          <p:nvPr>
            <p:ph idx="1"/>
          </p:nvPr>
        </p:nvSpPr>
        <p:spPr/>
        <p:txBody>
          <a:bodyPr>
            <a:normAutofit/>
          </a:bodyPr>
          <a:lstStyle/>
          <a:p>
            <a:pPr marL="0" indent="0">
              <a:buNone/>
            </a:pPr>
            <a:r>
              <a:rPr lang="en-GB" b="1" dirty="0" smtClean="0"/>
              <a:t>Resources</a:t>
            </a:r>
          </a:p>
          <a:p>
            <a:r>
              <a:rPr lang="en-GB" dirty="0" smtClean="0"/>
              <a:t>Likely focused ‘deep dive’ questions posed by inspectors </a:t>
            </a:r>
            <a:r>
              <a:rPr lang="en-GB" dirty="0" smtClean="0"/>
              <a:t>(previous slide </a:t>
            </a:r>
            <a:r>
              <a:rPr lang="en-GB" dirty="0" smtClean="0"/>
              <a:t>no </a:t>
            </a:r>
            <a:r>
              <a:rPr lang="en-GB" dirty="0" smtClean="0"/>
              <a:t>37</a:t>
            </a:r>
            <a:r>
              <a:rPr lang="en-GB" dirty="0" smtClean="0"/>
              <a:t>)</a:t>
            </a:r>
            <a:endParaRPr lang="en-GB" dirty="0" smtClean="0"/>
          </a:p>
          <a:p>
            <a:r>
              <a:rPr lang="en-GB" dirty="0" smtClean="0"/>
              <a:t>Progression in History document </a:t>
            </a:r>
            <a:r>
              <a:rPr lang="en-GB" sz="2600" dirty="0">
                <a:hlinkClick r:id="rId3"/>
              </a:rPr>
              <a:t>http://www.collaborativelearning.org/05assessment.pdf</a:t>
            </a:r>
            <a:r>
              <a:rPr lang="en-GB" sz="2600" dirty="0"/>
              <a:t> </a:t>
            </a:r>
            <a:endParaRPr lang="en-GB" sz="2600" dirty="0" smtClean="0"/>
          </a:p>
          <a:p>
            <a:r>
              <a:rPr lang="en-GB" dirty="0" smtClean="0"/>
              <a:t>Sutton </a:t>
            </a:r>
            <a:r>
              <a:rPr lang="en-GB" dirty="0" err="1" smtClean="0"/>
              <a:t>Hoo</a:t>
            </a:r>
            <a:r>
              <a:rPr lang="en-GB" dirty="0" smtClean="0"/>
              <a:t> enquiry/sequence of work </a:t>
            </a:r>
            <a:r>
              <a:rPr lang="en-GB" sz="2600" dirty="0" smtClean="0">
                <a:hlinkClick r:id="rId4"/>
              </a:rPr>
              <a:t>http</a:t>
            </a:r>
            <a:r>
              <a:rPr lang="en-GB" sz="2600" dirty="0">
                <a:hlinkClick r:id="rId4"/>
              </a:rPr>
              <a:t>://</a:t>
            </a:r>
            <a:r>
              <a:rPr lang="en-GB" sz="2600" dirty="0" smtClean="0">
                <a:hlinkClick r:id="rId4"/>
              </a:rPr>
              <a:t>www.collaborativelearning.org/05enquiry.pdf</a:t>
            </a:r>
            <a:r>
              <a:rPr lang="en-GB" sz="2600" dirty="0" smtClean="0"/>
              <a:t> </a:t>
            </a:r>
            <a:endParaRPr lang="en-GB" sz="2600" dirty="0"/>
          </a:p>
        </p:txBody>
      </p:sp>
    </p:spTree>
    <p:extLst>
      <p:ext uri="{BB962C8B-B14F-4D97-AF65-F5344CB8AC3E}">
        <p14:creationId xmlns:p14="http://schemas.microsoft.com/office/powerpoint/2010/main" val="35317918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751218"/>
          </a:xfrm>
        </p:spPr>
        <p:txBody>
          <a:bodyPr>
            <a:normAutofit fontScale="90000"/>
          </a:bodyPr>
          <a:lstStyle/>
          <a:p>
            <a:r>
              <a:rPr lang="en-GB" dirty="0" smtClean="0"/>
              <a:t>Book/pupils’ work scrutiny - indicators</a:t>
            </a:r>
            <a:endParaRPr lang="en-GB" dirty="0"/>
          </a:p>
        </p:txBody>
      </p:sp>
      <p:sp>
        <p:nvSpPr>
          <p:cNvPr id="3" name="Content Placeholder 2"/>
          <p:cNvSpPr>
            <a:spLocks noGrp="1"/>
          </p:cNvSpPr>
          <p:nvPr>
            <p:ph idx="1"/>
          </p:nvPr>
        </p:nvSpPr>
        <p:spPr/>
        <p:txBody>
          <a:bodyPr/>
          <a:lstStyle/>
          <a:p>
            <a:pPr marL="0" indent="0">
              <a:buNone/>
            </a:pPr>
            <a:endParaRPr lang="en-GB" dirty="0"/>
          </a:p>
        </p:txBody>
      </p:sp>
      <p:pic>
        <p:nvPicPr>
          <p:cNvPr id="4" name="Picture 3"/>
          <p:cNvPicPr>
            <a:picLocks noChangeAspect="1"/>
          </p:cNvPicPr>
          <p:nvPr/>
        </p:nvPicPr>
        <p:blipFill>
          <a:blip r:embed="rId3"/>
          <a:stretch>
            <a:fillRect/>
          </a:stretch>
        </p:blipFill>
        <p:spPr>
          <a:xfrm>
            <a:off x="457200" y="1772816"/>
            <a:ext cx="8260547" cy="4353347"/>
          </a:xfrm>
          <a:prstGeom prst="rect">
            <a:avLst/>
          </a:prstGeom>
        </p:spPr>
      </p:pic>
    </p:spTree>
    <p:extLst>
      <p:ext uri="{BB962C8B-B14F-4D97-AF65-F5344CB8AC3E}">
        <p14:creationId xmlns:p14="http://schemas.microsoft.com/office/powerpoint/2010/main" val="4135170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POLLS - Who’s here today? - 1 </a:t>
            </a:r>
            <a:endParaRPr lang="en-GB" b="1" dirty="0">
              <a:solidFill>
                <a:srgbClr val="FF0000"/>
              </a:solidFill>
            </a:endParaRPr>
          </a:p>
        </p:txBody>
      </p:sp>
      <p:sp>
        <p:nvSpPr>
          <p:cNvPr id="3" name="Content Placeholder 2"/>
          <p:cNvSpPr>
            <a:spLocks noGrp="1"/>
          </p:cNvSpPr>
          <p:nvPr>
            <p:ph idx="1"/>
          </p:nvPr>
        </p:nvSpPr>
        <p:spPr/>
        <p:txBody>
          <a:bodyPr/>
          <a:lstStyle/>
          <a:p>
            <a:pPr marL="0" indent="0">
              <a:buNone/>
            </a:pPr>
            <a:r>
              <a:rPr lang="en-GB" dirty="0" smtClean="0"/>
              <a:t>How long have you been subject leader for history?</a:t>
            </a:r>
          </a:p>
          <a:p>
            <a:r>
              <a:rPr lang="en-GB" dirty="0" smtClean="0"/>
              <a:t>5 </a:t>
            </a:r>
            <a:r>
              <a:rPr lang="en-GB" dirty="0" err="1" smtClean="0"/>
              <a:t>yrs</a:t>
            </a:r>
            <a:r>
              <a:rPr lang="en-GB" dirty="0" smtClean="0"/>
              <a:t> +</a:t>
            </a:r>
          </a:p>
          <a:p>
            <a:r>
              <a:rPr lang="en-GB" dirty="0" smtClean="0"/>
              <a:t>1-5yrs</a:t>
            </a:r>
          </a:p>
          <a:p>
            <a:r>
              <a:rPr lang="en-GB" dirty="0" smtClean="0"/>
              <a:t>Less than one year</a:t>
            </a:r>
          </a:p>
          <a:p>
            <a:r>
              <a:rPr lang="en-GB" dirty="0" smtClean="0"/>
              <a:t>Just this term</a:t>
            </a:r>
            <a:endParaRPr lang="en-GB" dirty="0"/>
          </a:p>
        </p:txBody>
      </p:sp>
    </p:spTree>
    <p:extLst>
      <p:ext uri="{BB962C8B-B14F-4D97-AF65-F5344CB8AC3E}">
        <p14:creationId xmlns:p14="http://schemas.microsoft.com/office/powerpoint/2010/main" val="2909887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Feedback - TASK </a:t>
            </a:r>
            <a:r>
              <a:rPr lang="en-GB" b="1" dirty="0">
                <a:solidFill>
                  <a:srgbClr val="FF0000"/>
                </a:solidFill>
              </a:rPr>
              <a:t>1 – Sutton </a:t>
            </a:r>
            <a:r>
              <a:rPr lang="en-GB" b="1" dirty="0" err="1">
                <a:solidFill>
                  <a:srgbClr val="FF0000"/>
                </a:solidFill>
              </a:rPr>
              <a:t>Hoo</a:t>
            </a:r>
            <a:r>
              <a:rPr lang="en-GB" b="1" dirty="0">
                <a:solidFill>
                  <a:srgbClr val="FF0000"/>
                </a:solidFill>
              </a:rPr>
              <a:t> case study</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0487778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Addressing diversity and Black history @ KS1 and 2 </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b="1" dirty="0"/>
              <a:t>Walter </a:t>
            </a:r>
            <a:r>
              <a:rPr lang="en-GB" b="1" dirty="0" err="1"/>
              <a:t>Tull</a:t>
            </a:r>
            <a:endParaRPr lang="en-GB" b="1" dirty="0"/>
          </a:p>
          <a:p>
            <a:r>
              <a:rPr lang="en-GB" dirty="0" smtClean="0"/>
              <a:t>Workshop activity on role or significance of an individual – leading to a sequence of work/enquiry – choice of year group</a:t>
            </a:r>
          </a:p>
          <a:p>
            <a:r>
              <a:rPr lang="en-GB" b="1" dirty="0" smtClean="0"/>
              <a:t>Stuart</a:t>
            </a:r>
            <a:r>
              <a:rPr lang="en-GB" dirty="0" smtClean="0"/>
              <a:t> on CL ‘work in progress’ &amp; </a:t>
            </a:r>
            <a:r>
              <a:rPr lang="en-GB" dirty="0"/>
              <a:t>c</a:t>
            </a:r>
            <a:r>
              <a:rPr lang="en-GB" dirty="0" smtClean="0"/>
              <a:t>ollaborative learning and talk under </a:t>
            </a:r>
            <a:r>
              <a:rPr lang="en-GB" dirty="0" err="1" smtClean="0"/>
              <a:t>covid</a:t>
            </a:r>
            <a:r>
              <a:rPr lang="en-GB" dirty="0" smtClean="0"/>
              <a:t>??</a:t>
            </a:r>
          </a:p>
          <a:p>
            <a:pPr marL="0" indent="0">
              <a:buNone/>
            </a:pPr>
            <a:r>
              <a:rPr lang="en-GB" sz="3000" dirty="0">
                <a:hlinkClick r:id="rId3"/>
              </a:rPr>
              <a:t>http://www.collaborativelearning.org/activities.html</a:t>
            </a:r>
            <a:endParaRPr lang="en-GB" sz="3000" dirty="0" smtClean="0"/>
          </a:p>
          <a:p>
            <a:endParaRPr lang="en-GB" dirty="0"/>
          </a:p>
        </p:txBody>
      </p:sp>
    </p:spTree>
    <p:extLst>
      <p:ext uri="{BB962C8B-B14F-4D97-AF65-F5344CB8AC3E}">
        <p14:creationId xmlns:p14="http://schemas.microsoft.com/office/powerpoint/2010/main" val="35638098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Beak out rooms – Discussion </a:t>
            </a:r>
            <a:r>
              <a:rPr lang="en-GB" b="1" dirty="0" smtClean="0">
                <a:solidFill>
                  <a:srgbClr val="FF0000"/>
                </a:solidFill>
              </a:rPr>
              <a:t>3 </a:t>
            </a:r>
            <a:r>
              <a:rPr lang="en-GB" b="1" dirty="0">
                <a:solidFill>
                  <a:srgbClr val="FF0000"/>
                </a:solidFill>
              </a:rPr>
              <a:t>– </a:t>
            </a:r>
            <a:br>
              <a:rPr lang="en-GB" b="1" dirty="0">
                <a:solidFill>
                  <a:srgbClr val="FF0000"/>
                </a:solidFill>
              </a:rPr>
            </a:br>
            <a:r>
              <a:rPr lang="en-GB" b="1" dirty="0">
                <a:solidFill>
                  <a:srgbClr val="FF0000"/>
                </a:solidFill>
              </a:rPr>
              <a:t>Task </a:t>
            </a:r>
            <a:r>
              <a:rPr lang="en-GB" b="1" dirty="0" smtClean="0">
                <a:solidFill>
                  <a:srgbClr val="FF0000"/>
                </a:solidFill>
              </a:rPr>
              <a:t>2</a:t>
            </a:r>
            <a:endParaRPr lang="en-GB" dirty="0"/>
          </a:p>
        </p:txBody>
      </p:sp>
      <p:sp>
        <p:nvSpPr>
          <p:cNvPr id="3" name="Content Placeholder 2"/>
          <p:cNvSpPr>
            <a:spLocks noGrp="1"/>
          </p:cNvSpPr>
          <p:nvPr>
            <p:ph idx="1"/>
          </p:nvPr>
        </p:nvSpPr>
        <p:spPr/>
        <p:txBody>
          <a:bodyPr/>
          <a:lstStyle/>
          <a:p>
            <a:r>
              <a:rPr lang="en-GB" dirty="0" smtClean="0"/>
              <a:t>Walter </a:t>
            </a:r>
            <a:r>
              <a:rPr lang="en-GB" dirty="0" err="1" smtClean="0"/>
              <a:t>Tull</a:t>
            </a:r>
            <a:r>
              <a:rPr lang="en-GB" dirty="0" smtClean="0"/>
              <a:t> – case study (slides </a:t>
            </a:r>
            <a:r>
              <a:rPr lang="en-GB" dirty="0" smtClean="0"/>
              <a:t>43</a:t>
            </a:r>
            <a:r>
              <a:rPr lang="en-GB" dirty="0" smtClean="0"/>
              <a:t> </a:t>
            </a:r>
            <a:r>
              <a:rPr lang="en-GB" dirty="0" smtClean="0"/>
              <a:t>&amp; </a:t>
            </a:r>
            <a:r>
              <a:rPr lang="en-GB" dirty="0" smtClean="0"/>
              <a:t>44</a:t>
            </a:r>
            <a:r>
              <a:rPr lang="en-GB" dirty="0" smtClean="0"/>
              <a:t>)</a:t>
            </a:r>
            <a:endParaRPr lang="en-GB" dirty="0"/>
          </a:p>
        </p:txBody>
      </p:sp>
    </p:spTree>
    <p:extLst>
      <p:ext uri="{BB962C8B-B14F-4D97-AF65-F5344CB8AC3E}">
        <p14:creationId xmlns:p14="http://schemas.microsoft.com/office/powerpoint/2010/main" val="35026810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Task 2 - Case study – Walter </a:t>
            </a:r>
            <a:r>
              <a:rPr lang="en-GB" b="1" dirty="0" err="1" smtClean="0"/>
              <a:t>Tull</a:t>
            </a:r>
            <a:endParaRPr lang="en-GB" b="1" dirty="0"/>
          </a:p>
        </p:txBody>
      </p:sp>
      <p:sp>
        <p:nvSpPr>
          <p:cNvPr id="3" name="Content Placeholder 2"/>
          <p:cNvSpPr>
            <a:spLocks noGrp="1"/>
          </p:cNvSpPr>
          <p:nvPr>
            <p:ph idx="1"/>
          </p:nvPr>
        </p:nvSpPr>
        <p:spPr/>
        <p:txBody>
          <a:bodyPr>
            <a:normAutofit fontScale="92500"/>
          </a:bodyPr>
          <a:lstStyle/>
          <a:p>
            <a:r>
              <a:rPr lang="en-GB" dirty="0" smtClean="0"/>
              <a:t>Look through the resources relating to Walter </a:t>
            </a:r>
            <a:r>
              <a:rPr lang="en-GB" dirty="0" err="1" smtClean="0"/>
              <a:t>Tull</a:t>
            </a:r>
            <a:r>
              <a:rPr lang="en-GB" dirty="0" smtClean="0"/>
              <a:t> – (ignore the HA descriptor of the </a:t>
            </a:r>
            <a:r>
              <a:rPr lang="en-GB" dirty="0" err="1" smtClean="0"/>
              <a:t>SoW</a:t>
            </a:r>
            <a:r>
              <a:rPr lang="en-GB" dirty="0" smtClean="0"/>
              <a:t> being KS1) </a:t>
            </a:r>
          </a:p>
          <a:p>
            <a:r>
              <a:rPr lang="en-GB" dirty="0"/>
              <a:t>C</a:t>
            </a:r>
            <a:r>
              <a:rPr lang="en-GB" dirty="0" smtClean="0"/>
              <a:t>hoose  a year group or key stage to focus on</a:t>
            </a:r>
          </a:p>
          <a:p>
            <a:r>
              <a:rPr lang="en-GB" dirty="0" smtClean="0"/>
              <a:t>Can you ‘chart’ an enquiry/sequence of work along the lines of the Sutton </a:t>
            </a:r>
            <a:r>
              <a:rPr lang="en-GB" dirty="0" err="1" smtClean="0"/>
              <a:t>Hoo</a:t>
            </a:r>
            <a:r>
              <a:rPr lang="en-GB" dirty="0" smtClean="0"/>
              <a:t>/Anglo-Saxon example? </a:t>
            </a:r>
          </a:p>
          <a:p>
            <a:r>
              <a:rPr lang="en-GB" dirty="0" smtClean="0"/>
              <a:t>What could the scope of such an enquiry be?</a:t>
            </a:r>
          </a:p>
          <a:p>
            <a:endParaRPr lang="en-GB" dirty="0">
              <a:solidFill>
                <a:srgbClr val="FF0000"/>
              </a:solidFill>
            </a:endParaRPr>
          </a:p>
        </p:txBody>
      </p:sp>
    </p:spTree>
    <p:extLst>
      <p:ext uri="{BB962C8B-B14F-4D97-AF65-F5344CB8AC3E}">
        <p14:creationId xmlns:p14="http://schemas.microsoft.com/office/powerpoint/2010/main" val="7919921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 Walter </a:t>
            </a:r>
            <a:r>
              <a:rPr lang="en-GB" b="1" dirty="0" err="1" smtClean="0"/>
              <a:t>Tull</a:t>
            </a:r>
            <a:r>
              <a:rPr lang="en-GB" b="1" dirty="0" smtClean="0"/>
              <a:t> - resources</a:t>
            </a:r>
            <a:endParaRPr lang="en-GB" b="1" dirty="0"/>
          </a:p>
        </p:txBody>
      </p:sp>
      <p:sp>
        <p:nvSpPr>
          <p:cNvPr id="3" name="Content Placeholder 2"/>
          <p:cNvSpPr>
            <a:spLocks noGrp="1"/>
          </p:cNvSpPr>
          <p:nvPr>
            <p:ph idx="1"/>
          </p:nvPr>
        </p:nvSpPr>
        <p:spPr/>
        <p:txBody>
          <a:bodyPr>
            <a:normAutofit fontScale="85000" lnSpcReduction="10000"/>
          </a:bodyPr>
          <a:lstStyle/>
          <a:p>
            <a:r>
              <a:rPr lang="en-GB" dirty="0" smtClean="0">
                <a:hlinkClick r:id="rId3"/>
              </a:rPr>
              <a:t>http</a:t>
            </a:r>
            <a:r>
              <a:rPr lang="en-GB" dirty="0">
                <a:hlinkClick r:id="rId3"/>
              </a:rPr>
              <a:t>://www.collaborativelearning.org/waltertull.pdf</a:t>
            </a:r>
            <a:r>
              <a:rPr lang="en-GB" dirty="0"/>
              <a:t>  </a:t>
            </a:r>
          </a:p>
          <a:p>
            <a:r>
              <a:rPr lang="en-GB" u="sng" dirty="0">
                <a:hlinkClick r:id="rId4"/>
              </a:rPr>
              <a:t>http://www.collaborativelearning.org/14planning.pdf</a:t>
            </a:r>
            <a:endParaRPr lang="en-GB" u="sng" dirty="0"/>
          </a:p>
          <a:p>
            <a:r>
              <a:rPr lang="en-GB" dirty="0">
                <a:hlinkClick r:id="rId5"/>
              </a:rPr>
              <a:t>https://simple.wikipedia.org/wiki/Walter_Tull#:~:</a:t>
            </a:r>
            <a:r>
              <a:rPr lang="en-GB" dirty="0" smtClean="0">
                <a:hlinkClick r:id="rId5"/>
              </a:rPr>
              <a:t>text=From%20Simple%20English%20Wikipedia%2C%20the%20free%20encyclopedia%20Walter,in%20the%20top%20division%20of%20the%20Football%20League</a:t>
            </a:r>
            <a:endParaRPr lang="en-GB" dirty="0" smtClean="0"/>
          </a:p>
          <a:p>
            <a:r>
              <a:rPr lang="en-GB" dirty="0">
                <a:hlinkClick r:id="rId6"/>
              </a:rPr>
              <a:t>https://</a:t>
            </a:r>
            <a:r>
              <a:rPr lang="en-GB" dirty="0" smtClean="0">
                <a:hlinkClick r:id="rId6"/>
              </a:rPr>
              <a:t>www.bbc.co.uk/bitesize/topics/zqhyb9q/articles/zbgxbdm</a:t>
            </a:r>
            <a:r>
              <a:rPr lang="en-GB" dirty="0" smtClean="0"/>
              <a:t> </a:t>
            </a:r>
          </a:p>
          <a:p>
            <a:r>
              <a:rPr lang="en-GB" dirty="0">
                <a:hlinkClick r:id="rId7"/>
              </a:rPr>
              <a:t>http://</a:t>
            </a:r>
            <a:r>
              <a:rPr lang="en-GB" dirty="0" smtClean="0">
                <a:hlinkClick r:id="rId7"/>
              </a:rPr>
              <a:t>www.collaborativelearning.org/19enquiry.pdf</a:t>
            </a:r>
            <a:r>
              <a:rPr lang="en-GB" dirty="0" smtClean="0"/>
              <a:t> </a:t>
            </a:r>
            <a:endParaRPr lang="en-GB" dirty="0"/>
          </a:p>
        </p:txBody>
      </p:sp>
    </p:spTree>
    <p:extLst>
      <p:ext uri="{BB962C8B-B14F-4D97-AF65-F5344CB8AC3E}">
        <p14:creationId xmlns:p14="http://schemas.microsoft.com/office/powerpoint/2010/main" val="25760375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Feedback - TASK </a:t>
            </a:r>
            <a:r>
              <a:rPr lang="en-GB" b="1" dirty="0" smtClean="0">
                <a:solidFill>
                  <a:srgbClr val="FF0000"/>
                </a:solidFill>
              </a:rPr>
              <a:t>2 – Walter </a:t>
            </a:r>
            <a:r>
              <a:rPr lang="en-GB" b="1" dirty="0" err="1" smtClean="0">
                <a:solidFill>
                  <a:srgbClr val="FF0000"/>
                </a:solidFill>
              </a:rPr>
              <a:t>Tull</a:t>
            </a:r>
            <a:r>
              <a:rPr lang="en-GB" b="1" dirty="0" smtClean="0">
                <a:solidFill>
                  <a:srgbClr val="FF0000"/>
                </a:solidFill>
              </a:rPr>
              <a:t> case </a:t>
            </a:r>
            <a:r>
              <a:rPr lang="en-GB" b="1" dirty="0">
                <a:solidFill>
                  <a:srgbClr val="FF0000"/>
                </a:solidFill>
              </a:rPr>
              <a:t>study</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949209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Resources</a:t>
            </a:r>
            <a:endParaRPr lang="en-GB" b="1" dirty="0"/>
          </a:p>
        </p:txBody>
      </p:sp>
      <p:sp>
        <p:nvSpPr>
          <p:cNvPr id="3" name="Content Placeholder 2"/>
          <p:cNvSpPr>
            <a:spLocks noGrp="1"/>
          </p:cNvSpPr>
          <p:nvPr>
            <p:ph idx="1"/>
          </p:nvPr>
        </p:nvSpPr>
        <p:spPr/>
        <p:txBody>
          <a:bodyPr>
            <a:normAutofit/>
          </a:bodyPr>
          <a:lstStyle/>
          <a:p>
            <a:r>
              <a:rPr lang="en-GB" dirty="0"/>
              <a:t>Black history timeline </a:t>
            </a:r>
            <a:r>
              <a:rPr lang="en-GB" dirty="0" smtClean="0"/>
              <a:t>(Guardian) </a:t>
            </a:r>
            <a:r>
              <a:rPr lang="en-GB" sz="3000" dirty="0" smtClean="0">
                <a:hlinkClick r:id="rId3"/>
              </a:rPr>
              <a:t>http</a:t>
            </a:r>
            <a:r>
              <a:rPr lang="en-GB" sz="3000" dirty="0">
                <a:hlinkClick r:id="rId3"/>
              </a:rPr>
              <a:t>://www.collaborativelearning.org/05misc.pdf</a:t>
            </a:r>
            <a:r>
              <a:rPr lang="en-GB" sz="3000" dirty="0"/>
              <a:t> </a:t>
            </a:r>
            <a:endParaRPr lang="en-GB" sz="3000" dirty="0" smtClean="0"/>
          </a:p>
          <a:p>
            <a:r>
              <a:rPr lang="en-GB" sz="3000" dirty="0">
                <a:hlinkClick r:id="rId4"/>
              </a:rPr>
              <a:t>http://</a:t>
            </a:r>
            <a:r>
              <a:rPr lang="en-GB" sz="3000" dirty="0" smtClean="0">
                <a:hlinkClick r:id="rId4"/>
              </a:rPr>
              <a:t>www.collaborativelearning.org/historyblack.html</a:t>
            </a:r>
            <a:r>
              <a:rPr lang="en-GB" sz="3000" dirty="0" smtClean="0"/>
              <a:t>  </a:t>
            </a:r>
            <a:endParaRPr lang="en-GB" sz="3000" dirty="0"/>
          </a:p>
          <a:p>
            <a:r>
              <a:rPr lang="en-GB" sz="3000" dirty="0">
                <a:hlinkClick r:id="rId5"/>
              </a:rPr>
              <a:t>https://</a:t>
            </a:r>
            <a:r>
              <a:rPr lang="en-GB" sz="3000" dirty="0" smtClean="0">
                <a:hlinkClick r:id="rId5"/>
              </a:rPr>
              <a:t>www.bbc.co.uk/ideas/videos/how-one-womans-immortal-cells-changed-the-world/p08wr9gf</a:t>
            </a:r>
            <a:endParaRPr lang="en-GB" sz="3000" dirty="0" smtClean="0"/>
          </a:p>
          <a:p>
            <a:endParaRPr lang="en-GB" sz="3000" dirty="0"/>
          </a:p>
        </p:txBody>
      </p:sp>
    </p:spTree>
    <p:extLst>
      <p:ext uri="{BB962C8B-B14F-4D97-AF65-F5344CB8AC3E}">
        <p14:creationId xmlns:p14="http://schemas.microsoft.com/office/powerpoint/2010/main" val="68726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Diversity - criteria to use </a:t>
            </a:r>
            <a:r>
              <a:rPr lang="en-GB" b="1" dirty="0"/>
              <a:t>for your history </a:t>
            </a:r>
            <a:r>
              <a:rPr lang="en-GB" b="1" dirty="0" smtClean="0"/>
              <a:t>policy</a:t>
            </a:r>
            <a:endParaRPr lang="en-GB" dirty="0"/>
          </a:p>
        </p:txBody>
      </p:sp>
      <p:sp>
        <p:nvSpPr>
          <p:cNvPr id="3" name="Content Placeholder 2"/>
          <p:cNvSpPr>
            <a:spLocks noGrp="1"/>
          </p:cNvSpPr>
          <p:nvPr>
            <p:ph idx="1"/>
          </p:nvPr>
        </p:nvSpPr>
        <p:spPr>
          <a:xfrm>
            <a:off x="457200" y="2164598"/>
            <a:ext cx="8229600" cy="4360746"/>
          </a:xfrm>
        </p:spPr>
        <p:txBody>
          <a:bodyPr>
            <a:normAutofit fontScale="25000" lnSpcReduction="20000"/>
          </a:bodyPr>
          <a:lstStyle/>
          <a:p>
            <a:r>
              <a:rPr lang="en-GB" sz="9600" smtClean="0"/>
              <a:t>1. Ensure </a:t>
            </a:r>
            <a:r>
              <a:rPr lang="en-GB" sz="9600" dirty="0"/>
              <a:t>that teaching and learning about diversity is related to all aspects of ‘big-picture history’ including local, regional and British, European and world history from the distant to recent past. </a:t>
            </a:r>
          </a:p>
          <a:p>
            <a:r>
              <a:rPr lang="en-GB" sz="7400" dirty="0"/>
              <a:t>2</a:t>
            </a:r>
            <a:r>
              <a:rPr lang="en-GB" sz="9600" dirty="0"/>
              <a:t>. Where appropriate, include gender, ethnicity, and social class, religion, different regions and localities, in order to gain an insight into the diversity of people’s experiences at different times in the past. </a:t>
            </a:r>
          </a:p>
          <a:p>
            <a:r>
              <a:rPr lang="en-GB" sz="7400" dirty="0"/>
              <a:t>3</a:t>
            </a:r>
            <a:r>
              <a:rPr lang="en-GB" sz="9600" dirty="0"/>
              <a:t>. Examine gaps in the way in which textbooks and websites etc. reflect the diversity of people’s experiences at given times in the past. </a:t>
            </a:r>
          </a:p>
          <a:p>
            <a:r>
              <a:rPr lang="en-GB" sz="7400" dirty="0"/>
              <a:t>4. </a:t>
            </a:r>
            <a:r>
              <a:rPr lang="en-GB" sz="9600" dirty="0"/>
              <a:t>Go beyond looking at significant people, specific groups or events to understand the diverse experiences of people </a:t>
            </a:r>
            <a:r>
              <a:rPr lang="en-GB" sz="9600" dirty="0" smtClean="0"/>
              <a:t>during specific </a:t>
            </a:r>
            <a:r>
              <a:rPr lang="en-GB" sz="9600" dirty="0"/>
              <a:t>periods and events in the past. </a:t>
            </a:r>
          </a:p>
          <a:p>
            <a:endParaRPr lang="en-GB" dirty="0"/>
          </a:p>
          <a:p>
            <a:endParaRPr lang="en-GB" dirty="0"/>
          </a:p>
        </p:txBody>
      </p:sp>
    </p:spTree>
    <p:extLst>
      <p:ext uri="{BB962C8B-B14F-4D97-AF65-F5344CB8AC3E}">
        <p14:creationId xmlns:p14="http://schemas.microsoft.com/office/powerpoint/2010/main" val="5341402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Priorities for next time …. Whole group discussion</a:t>
            </a:r>
            <a:endParaRPr lang="en-GB" b="1"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258130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a:t>
            </a:r>
            <a:r>
              <a:rPr lang="en-GB" b="1" dirty="0" smtClean="0">
                <a:solidFill>
                  <a:srgbClr val="FF0000"/>
                </a:solidFill>
              </a:rPr>
              <a:t>- 2</a:t>
            </a:r>
            <a:endParaRPr lang="en-GB" b="1" dirty="0"/>
          </a:p>
        </p:txBody>
      </p:sp>
      <p:sp>
        <p:nvSpPr>
          <p:cNvPr id="3" name="Content Placeholder 2"/>
          <p:cNvSpPr>
            <a:spLocks noGrp="1"/>
          </p:cNvSpPr>
          <p:nvPr>
            <p:ph idx="1"/>
          </p:nvPr>
        </p:nvSpPr>
        <p:spPr/>
        <p:txBody>
          <a:bodyPr/>
          <a:lstStyle/>
          <a:p>
            <a:pPr marL="0" indent="0">
              <a:buNone/>
            </a:pPr>
            <a:r>
              <a:rPr lang="en-GB" dirty="0" smtClean="0"/>
              <a:t>Which key stages do you have responsibility for?</a:t>
            </a:r>
          </a:p>
          <a:p>
            <a:r>
              <a:rPr lang="en-GB" dirty="0" smtClean="0"/>
              <a:t>EYFS + KS1</a:t>
            </a:r>
          </a:p>
          <a:p>
            <a:r>
              <a:rPr lang="en-GB" dirty="0" smtClean="0"/>
              <a:t>KS1 only</a:t>
            </a:r>
          </a:p>
          <a:p>
            <a:r>
              <a:rPr lang="en-GB" dirty="0" smtClean="0"/>
              <a:t>KS2 only</a:t>
            </a:r>
          </a:p>
          <a:p>
            <a:r>
              <a:rPr lang="en-GB" dirty="0" smtClean="0"/>
              <a:t>KS 1 &amp; 2</a:t>
            </a:r>
          </a:p>
          <a:p>
            <a:r>
              <a:rPr lang="en-GB" dirty="0" smtClean="0"/>
              <a:t>All key stages</a:t>
            </a:r>
            <a:endParaRPr lang="en-GB" dirty="0"/>
          </a:p>
        </p:txBody>
      </p:sp>
    </p:spTree>
    <p:extLst>
      <p:ext uri="{BB962C8B-B14F-4D97-AF65-F5344CB8AC3E}">
        <p14:creationId xmlns:p14="http://schemas.microsoft.com/office/powerpoint/2010/main" val="1698076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a:t>
            </a:r>
            <a:r>
              <a:rPr lang="en-GB" b="1" dirty="0" smtClean="0">
                <a:solidFill>
                  <a:srgbClr val="FF0000"/>
                </a:solidFill>
              </a:rPr>
              <a:t>- 3</a:t>
            </a:r>
            <a:endParaRPr lang="en-GB" b="1" dirty="0"/>
          </a:p>
        </p:txBody>
      </p:sp>
      <p:sp>
        <p:nvSpPr>
          <p:cNvPr id="3" name="Content Placeholder 2"/>
          <p:cNvSpPr>
            <a:spLocks noGrp="1"/>
          </p:cNvSpPr>
          <p:nvPr>
            <p:ph idx="1"/>
          </p:nvPr>
        </p:nvSpPr>
        <p:spPr>
          <a:xfrm>
            <a:off x="457200" y="2276872"/>
            <a:ext cx="8229600" cy="3829270"/>
          </a:xfrm>
        </p:spPr>
        <p:txBody>
          <a:bodyPr/>
          <a:lstStyle/>
          <a:p>
            <a:r>
              <a:rPr lang="en-GB" dirty="0" smtClean="0"/>
              <a:t>When did your own history education stop?</a:t>
            </a:r>
          </a:p>
          <a:p>
            <a:r>
              <a:rPr lang="en-GB" dirty="0" smtClean="0"/>
              <a:t>At 14</a:t>
            </a:r>
          </a:p>
          <a:p>
            <a:r>
              <a:rPr lang="en-GB" dirty="0" smtClean="0"/>
              <a:t>At 16 (GCSE)</a:t>
            </a:r>
          </a:p>
          <a:p>
            <a:r>
              <a:rPr lang="en-GB" dirty="0" smtClean="0"/>
              <a:t>At 18 (A’ level)</a:t>
            </a:r>
          </a:p>
          <a:p>
            <a:r>
              <a:rPr lang="en-GB" dirty="0" smtClean="0"/>
              <a:t>With a </a:t>
            </a:r>
            <a:r>
              <a:rPr lang="en-GB" dirty="0" smtClean="0"/>
              <a:t>history degree</a:t>
            </a:r>
            <a:r>
              <a:rPr lang="en-GB" dirty="0" smtClean="0"/>
              <a:t>?</a:t>
            </a:r>
            <a:endParaRPr lang="en-GB" dirty="0"/>
          </a:p>
        </p:txBody>
      </p:sp>
    </p:spTree>
    <p:extLst>
      <p:ext uri="{BB962C8B-B14F-4D97-AF65-F5344CB8AC3E}">
        <p14:creationId xmlns:p14="http://schemas.microsoft.com/office/powerpoint/2010/main" val="1107478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a:t>
            </a:r>
            <a:r>
              <a:rPr lang="en-GB" b="1" dirty="0" smtClean="0">
                <a:solidFill>
                  <a:srgbClr val="FF0000"/>
                </a:solidFill>
              </a:rPr>
              <a:t>- 4</a:t>
            </a:r>
            <a:endParaRPr lang="en-GB" b="1" dirty="0"/>
          </a:p>
        </p:txBody>
      </p:sp>
      <p:sp>
        <p:nvSpPr>
          <p:cNvPr id="3" name="Content Placeholder 2"/>
          <p:cNvSpPr>
            <a:spLocks noGrp="1"/>
          </p:cNvSpPr>
          <p:nvPr>
            <p:ph idx="1"/>
          </p:nvPr>
        </p:nvSpPr>
        <p:spPr/>
        <p:txBody>
          <a:bodyPr/>
          <a:lstStyle/>
          <a:p>
            <a:r>
              <a:rPr lang="en-GB" dirty="0" smtClean="0"/>
              <a:t>Do you have responsibility for geography too?</a:t>
            </a:r>
          </a:p>
          <a:p>
            <a:endParaRPr lang="en-GB" dirty="0"/>
          </a:p>
          <a:p>
            <a:r>
              <a:rPr lang="en-GB" dirty="0" smtClean="0"/>
              <a:t>Yes/no</a:t>
            </a:r>
            <a:endParaRPr lang="en-GB" dirty="0"/>
          </a:p>
        </p:txBody>
      </p:sp>
    </p:spTree>
    <p:extLst>
      <p:ext uri="{BB962C8B-B14F-4D97-AF65-F5344CB8AC3E}">
        <p14:creationId xmlns:p14="http://schemas.microsoft.com/office/powerpoint/2010/main" val="3510573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
            </a:r>
            <a:br>
              <a:rPr lang="en-US" sz="4000" b="1" dirty="0" smtClean="0"/>
            </a:br>
            <a:r>
              <a:rPr lang="en-US" sz="4000" b="1" dirty="0" smtClean="0"/>
              <a:t>Bearing in mind the </a:t>
            </a:r>
            <a:r>
              <a:rPr lang="en-US" sz="4000" b="1" dirty="0"/>
              <a:t>role of </a:t>
            </a:r>
            <a:r>
              <a:rPr lang="en-US" sz="4000" b="1" dirty="0" smtClean="0"/>
              <a:t>the </a:t>
            </a:r>
            <a:r>
              <a:rPr lang="en-US" sz="4000" b="1" dirty="0"/>
              <a:t>subject leader in auditing </a:t>
            </a:r>
            <a:r>
              <a:rPr lang="en-US" sz="4000" b="1" dirty="0" smtClean="0"/>
              <a:t>provision….</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US" sz="3600" dirty="0" smtClean="0"/>
              <a:t>Re-visiting </a:t>
            </a:r>
            <a:r>
              <a:rPr lang="en-US" sz="3600" dirty="0"/>
              <a:t>planning and preparation with progression in mind KS1&gt;2</a:t>
            </a:r>
            <a:endParaRPr lang="en-GB" sz="3600" dirty="0"/>
          </a:p>
          <a:p>
            <a:r>
              <a:rPr lang="en-US" sz="3600" dirty="0"/>
              <a:t>Building on </a:t>
            </a:r>
            <a:r>
              <a:rPr lang="en-US" sz="3600" dirty="0" smtClean="0"/>
              <a:t>pupils’ existing </a:t>
            </a:r>
            <a:r>
              <a:rPr lang="en-US" sz="3600" dirty="0"/>
              <a:t>knowledge and anticipating future learning</a:t>
            </a:r>
            <a:endParaRPr lang="en-GB" sz="3600" dirty="0"/>
          </a:p>
          <a:p>
            <a:r>
              <a:rPr lang="en-US" sz="3600" dirty="0"/>
              <a:t>Implications for teachers’ subject knowledge.</a:t>
            </a:r>
            <a:endParaRPr lang="en-GB" sz="3600" dirty="0"/>
          </a:p>
          <a:p>
            <a:endParaRPr lang="en-GB" sz="3600" dirty="0"/>
          </a:p>
        </p:txBody>
      </p:sp>
    </p:spTree>
    <p:extLst>
      <p:ext uri="{BB962C8B-B14F-4D97-AF65-F5344CB8AC3E}">
        <p14:creationId xmlns:p14="http://schemas.microsoft.com/office/powerpoint/2010/main" val="2589813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a</a:t>
            </a:r>
            <a:r>
              <a:rPr lang="en-GB" b="1" dirty="0" smtClean="0"/>
              <a:t>nd given </a:t>
            </a:r>
            <a:r>
              <a:rPr lang="en-GB" b="1" dirty="0" smtClean="0"/>
              <a:t>that ….</a:t>
            </a:r>
            <a:endParaRPr lang="en-GB" b="1" dirty="0"/>
          </a:p>
        </p:txBody>
      </p:sp>
      <p:sp>
        <p:nvSpPr>
          <p:cNvPr id="3" name="Content Placeholder 2"/>
          <p:cNvSpPr>
            <a:spLocks noGrp="1"/>
          </p:cNvSpPr>
          <p:nvPr>
            <p:ph idx="1"/>
          </p:nvPr>
        </p:nvSpPr>
        <p:spPr/>
        <p:txBody>
          <a:bodyPr>
            <a:normAutofit lnSpcReduction="10000"/>
          </a:bodyPr>
          <a:lstStyle/>
          <a:p>
            <a:r>
              <a:rPr lang="en-GB" dirty="0" smtClean="0"/>
              <a:t>Ofsted is alive and well – and has survived the pandemic!! – so the emphasis is (happily) still on delivering the whole curriculum.</a:t>
            </a:r>
          </a:p>
          <a:p>
            <a:r>
              <a:rPr lang="en-GB" dirty="0" smtClean="0"/>
              <a:t>The lockdown will have meant that individual children and groups of children have had very variable access to the humanities.</a:t>
            </a:r>
          </a:p>
          <a:p>
            <a:pPr marL="0" indent="0">
              <a:buNone/>
            </a:pPr>
            <a:r>
              <a:rPr lang="en-GB" b="1" dirty="0" smtClean="0"/>
              <a:t>What challenges face you in your role</a:t>
            </a:r>
            <a:r>
              <a:rPr lang="en-GB" b="1" dirty="0" smtClean="0"/>
              <a:t>…. </a:t>
            </a:r>
            <a:r>
              <a:rPr lang="en-GB" i="1" dirty="0" smtClean="0"/>
              <a:t>See slide 11</a:t>
            </a:r>
            <a:endParaRPr lang="en-GB" i="1" dirty="0"/>
          </a:p>
        </p:txBody>
      </p:sp>
    </p:spTree>
    <p:extLst>
      <p:ext uri="{BB962C8B-B14F-4D97-AF65-F5344CB8AC3E}">
        <p14:creationId xmlns:p14="http://schemas.microsoft.com/office/powerpoint/2010/main" val="1219893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2">
      <a:dk1>
        <a:srgbClr val="000000"/>
      </a:dk1>
      <a:lt1>
        <a:srgbClr val="FBFCFF"/>
      </a:lt1>
      <a:dk2>
        <a:srgbClr val="1F497D"/>
      </a:dk2>
      <a:lt2>
        <a:srgbClr val="EEECE1"/>
      </a:lt2>
      <a:accent1>
        <a:srgbClr val="1FA857"/>
      </a:accent1>
      <a:accent2>
        <a:srgbClr val="177DC3"/>
      </a:accent2>
      <a:accent3>
        <a:srgbClr val="E6E61F"/>
      </a:accent3>
      <a:accent4>
        <a:srgbClr val="C7C8CA"/>
      </a:accent4>
      <a:accent5>
        <a:srgbClr val="3E388E"/>
      </a:accent5>
      <a:accent6>
        <a:srgbClr val="E7961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20815</TotalTime>
  <Words>3322</Words>
  <Application>Microsoft Office PowerPoint</Application>
  <PresentationFormat>On-screen Show (4:3)</PresentationFormat>
  <Paragraphs>270</Paragraphs>
  <Slides>48</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Wingdings</vt:lpstr>
      <vt:lpstr>1_Office Theme</vt:lpstr>
      <vt:lpstr>Humanities SL INSET History</vt:lpstr>
      <vt:lpstr>Introductions, plan for the morning </vt:lpstr>
      <vt:lpstr>Who is here today? - polls slides 4 – 7 incl.</vt:lpstr>
      <vt:lpstr>POLLS - Who’s here today? - 1 </vt:lpstr>
      <vt:lpstr>POLLS - Who’s here today? - 2</vt:lpstr>
      <vt:lpstr>POLLS - Who’s here today? - 3</vt:lpstr>
      <vt:lpstr>POLLS - Who’s here today? - 4</vt:lpstr>
      <vt:lpstr> Bearing in mind the role of the subject leader in auditing provision…. </vt:lpstr>
      <vt:lpstr>… and given that ….</vt:lpstr>
      <vt:lpstr>Break out rooms for discussion (1)</vt:lpstr>
      <vt:lpstr>Group discussion – the last 6 months and the curriculum</vt:lpstr>
      <vt:lpstr>Feed back from discussion</vt:lpstr>
      <vt:lpstr>1. Links Re: mastery &amp; enquiry   (for chat section)</vt:lpstr>
      <vt:lpstr>Links re: task 1 – Sutton Hoo</vt:lpstr>
      <vt:lpstr>2. Links re: task 2 - Walter Tull</vt:lpstr>
      <vt:lpstr>3. Links - More Black history ….</vt:lpstr>
      <vt:lpstr>Mastery in history</vt:lpstr>
      <vt:lpstr>Mastery Model of Learning History and Geography</vt:lpstr>
      <vt:lpstr>Caveats</vt:lpstr>
      <vt:lpstr>Caveats re: the humanities</vt:lpstr>
      <vt:lpstr>History - lesson &amp; curriculum ingredients</vt:lpstr>
      <vt:lpstr>Substantive knowledge  </vt:lpstr>
      <vt:lpstr>Disciplinary knowledge  </vt:lpstr>
      <vt:lpstr>Methods of enquiry  </vt:lpstr>
      <vt:lpstr>The curriculum as the model for progression</vt:lpstr>
      <vt:lpstr>Why is Historical Enquiry  so important? </vt:lpstr>
      <vt:lpstr> Historical Enquiry’s place in mastery </vt:lpstr>
      <vt:lpstr>So what is the process of Enquiry?  </vt:lpstr>
      <vt:lpstr>http://www.thinkinghistory.co.uk/ActivityBase/EnquiryImportance.html </vt:lpstr>
      <vt:lpstr>PowerPoint Presentation</vt:lpstr>
      <vt:lpstr>and another thing ….</vt:lpstr>
      <vt:lpstr>BUT…</vt:lpstr>
      <vt:lpstr>AND ……</vt:lpstr>
      <vt:lpstr>Share screen – Sutton Hoo enquiry</vt:lpstr>
      <vt:lpstr>Beak out rooms – Discussion 2 –  Task 1</vt:lpstr>
      <vt:lpstr>Task 1 – Sutton Hoo case study</vt:lpstr>
      <vt:lpstr>Deep Dive type questions…(viz.Ofsted)</vt:lpstr>
      <vt:lpstr>Task resources</vt:lpstr>
      <vt:lpstr>Book/pupils’ work scrutiny - indicators</vt:lpstr>
      <vt:lpstr>Feedback - TASK 1 – Sutton Hoo case study</vt:lpstr>
      <vt:lpstr>Addressing diversity and Black history @ KS1 and 2 </vt:lpstr>
      <vt:lpstr>Beak out rooms – Discussion 3 –  Task 2</vt:lpstr>
      <vt:lpstr>Task 2 - Case study – Walter Tull</vt:lpstr>
      <vt:lpstr>Re: Walter Tull - resources</vt:lpstr>
      <vt:lpstr>Feedback - TASK 2 – Walter Tull case study</vt:lpstr>
      <vt:lpstr>Resources</vt:lpstr>
      <vt:lpstr>Diversity - criteria to use for your history policy</vt:lpstr>
      <vt:lpstr>Priorities for next time …. Whole group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Burman</dc:creator>
  <cp:lastModifiedBy>Syed Sohel</cp:lastModifiedBy>
  <cp:revision>200</cp:revision>
  <cp:lastPrinted>2020-11-09T16:52:14Z</cp:lastPrinted>
  <dcterms:created xsi:type="dcterms:W3CDTF">2015-10-22T12:19:57Z</dcterms:created>
  <dcterms:modified xsi:type="dcterms:W3CDTF">2020-11-10T16:16:33Z</dcterms:modified>
</cp:coreProperties>
</file>