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notesMasterIdLst>
    <p:notesMasterId r:id="rId50"/>
  </p:notesMasterIdLst>
  <p:handoutMasterIdLst>
    <p:handoutMasterId r:id="rId51"/>
  </p:handoutMasterIdLst>
  <p:sldIdLst>
    <p:sldId id="311" r:id="rId2"/>
    <p:sldId id="332" r:id="rId3"/>
    <p:sldId id="331" r:id="rId4"/>
    <p:sldId id="333" r:id="rId5"/>
    <p:sldId id="334" r:id="rId6"/>
    <p:sldId id="335" r:id="rId7"/>
    <p:sldId id="336" r:id="rId8"/>
    <p:sldId id="337" r:id="rId9"/>
    <p:sldId id="338" r:id="rId10"/>
    <p:sldId id="339" r:id="rId11"/>
    <p:sldId id="340" r:id="rId12"/>
    <p:sldId id="342" r:id="rId13"/>
    <p:sldId id="344" r:id="rId14"/>
    <p:sldId id="345" r:id="rId15"/>
    <p:sldId id="346" r:id="rId16"/>
    <p:sldId id="347" r:id="rId17"/>
    <p:sldId id="348" r:id="rId18"/>
    <p:sldId id="349" r:id="rId19"/>
    <p:sldId id="350" r:id="rId20"/>
    <p:sldId id="351" r:id="rId21"/>
    <p:sldId id="352" r:id="rId22"/>
    <p:sldId id="353" r:id="rId23"/>
    <p:sldId id="354" r:id="rId24"/>
    <p:sldId id="355" r:id="rId25"/>
    <p:sldId id="356" r:id="rId26"/>
    <p:sldId id="357" r:id="rId27"/>
    <p:sldId id="358" r:id="rId28"/>
    <p:sldId id="362" r:id="rId29"/>
    <p:sldId id="363" r:id="rId30"/>
    <p:sldId id="364" r:id="rId31"/>
    <p:sldId id="365" r:id="rId32"/>
    <p:sldId id="366" r:id="rId33"/>
    <p:sldId id="367" r:id="rId34"/>
    <p:sldId id="368" r:id="rId35"/>
    <p:sldId id="369" r:id="rId36"/>
    <p:sldId id="370" r:id="rId37"/>
    <p:sldId id="371" r:id="rId38"/>
    <p:sldId id="372" r:id="rId39"/>
    <p:sldId id="373" r:id="rId40"/>
    <p:sldId id="374" r:id="rId41"/>
    <p:sldId id="375" r:id="rId42"/>
    <p:sldId id="376" r:id="rId43"/>
    <p:sldId id="377" r:id="rId44"/>
    <p:sldId id="378" r:id="rId45"/>
    <p:sldId id="379" r:id="rId46"/>
    <p:sldId id="380" r:id="rId47"/>
    <p:sldId id="381" r:id="rId48"/>
    <p:sldId id="382" r:id="rId4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0863D"/>
    <a:srgbClr val="2811AF"/>
    <a:srgbClr val="FF3300"/>
    <a:srgbClr val="E909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035" autoAdjust="0"/>
  </p:normalViewPr>
  <p:slideViewPr>
    <p:cSldViewPr>
      <p:cViewPr varScale="1">
        <p:scale>
          <a:sx n="48" d="100"/>
          <a:sy n="48" d="100"/>
        </p:scale>
        <p:origin x="2016"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189" cy="497923"/>
          </a:xfrm>
          <a:prstGeom prst="rect">
            <a:avLst/>
          </a:prstGeom>
        </p:spPr>
        <p:txBody>
          <a:bodyPr vert="horz" lIns="91568" tIns="45784" rIns="91568" bIns="45784" rtlCol="0"/>
          <a:lstStyle>
            <a:lvl1pPr algn="l">
              <a:defRPr sz="1200"/>
            </a:lvl1pPr>
          </a:lstStyle>
          <a:p>
            <a:endParaRPr lang="en-US"/>
          </a:p>
        </p:txBody>
      </p:sp>
      <p:sp>
        <p:nvSpPr>
          <p:cNvPr id="3" name="Date Placeholder 2"/>
          <p:cNvSpPr>
            <a:spLocks noGrp="1"/>
          </p:cNvSpPr>
          <p:nvPr>
            <p:ph type="dt" sz="quarter" idx="1"/>
          </p:nvPr>
        </p:nvSpPr>
        <p:spPr>
          <a:xfrm>
            <a:off x="3849899" y="0"/>
            <a:ext cx="2946189" cy="497923"/>
          </a:xfrm>
          <a:prstGeom prst="rect">
            <a:avLst/>
          </a:prstGeom>
        </p:spPr>
        <p:txBody>
          <a:bodyPr vert="horz" lIns="91568" tIns="45784" rIns="91568" bIns="45784" rtlCol="0"/>
          <a:lstStyle>
            <a:lvl1pPr algn="r">
              <a:defRPr sz="1200"/>
            </a:lvl1pPr>
          </a:lstStyle>
          <a:p>
            <a:fld id="{EAB4C05A-56C9-4964-83B7-A50F27CC3041}" type="datetimeFigureOut">
              <a:rPr lang="en-US" smtClean="0"/>
              <a:t>11/13/2019</a:t>
            </a:fld>
            <a:endParaRPr lang="en-US"/>
          </a:p>
        </p:txBody>
      </p:sp>
      <p:sp>
        <p:nvSpPr>
          <p:cNvPr id="4" name="Footer Placeholder 3"/>
          <p:cNvSpPr>
            <a:spLocks noGrp="1"/>
          </p:cNvSpPr>
          <p:nvPr>
            <p:ph type="ftr" sz="quarter" idx="2"/>
          </p:nvPr>
        </p:nvSpPr>
        <p:spPr>
          <a:xfrm>
            <a:off x="1" y="9428716"/>
            <a:ext cx="2946189" cy="497922"/>
          </a:xfrm>
          <a:prstGeom prst="rect">
            <a:avLst/>
          </a:prstGeom>
        </p:spPr>
        <p:txBody>
          <a:bodyPr vert="horz" lIns="91568" tIns="45784" rIns="91568" bIns="45784" rtlCol="0" anchor="b"/>
          <a:lstStyle>
            <a:lvl1pPr algn="l">
              <a:defRPr sz="1200"/>
            </a:lvl1pPr>
          </a:lstStyle>
          <a:p>
            <a:endParaRPr lang="en-US"/>
          </a:p>
        </p:txBody>
      </p:sp>
      <p:sp>
        <p:nvSpPr>
          <p:cNvPr id="5" name="Slide Number Placeholder 4"/>
          <p:cNvSpPr>
            <a:spLocks noGrp="1"/>
          </p:cNvSpPr>
          <p:nvPr>
            <p:ph type="sldNum" sz="quarter" idx="3"/>
          </p:nvPr>
        </p:nvSpPr>
        <p:spPr>
          <a:xfrm>
            <a:off x="3849899" y="9428716"/>
            <a:ext cx="2946189" cy="497922"/>
          </a:xfrm>
          <a:prstGeom prst="rect">
            <a:avLst/>
          </a:prstGeom>
        </p:spPr>
        <p:txBody>
          <a:bodyPr vert="horz" lIns="91568" tIns="45784" rIns="91568" bIns="45784" rtlCol="0" anchor="b"/>
          <a:lstStyle>
            <a:lvl1pPr algn="r">
              <a:defRPr sz="1200"/>
            </a:lvl1pPr>
          </a:lstStyle>
          <a:p>
            <a:fld id="{93A0683A-F856-47FB-A630-57B6454D402D}" type="slidenum">
              <a:rPr lang="en-US" smtClean="0"/>
              <a:t>‹#›</a:t>
            </a:fld>
            <a:endParaRPr lang="en-US"/>
          </a:p>
        </p:txBody>
      </p:sp>
    </p:spTree>
    <p:extLst>
      <p:ext uri="{BB962C8B-B14F-4D97-AF65-F5344CB8AC3E}">
        <p14:creationId xmlns:p14="http://schemas.microsoft.com/office/powerpoint/2010/main" val="3578326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568" tIns="45784" rIns="91568" bIns="45784" rtlCol="0"/>
          <a:lstStyle>
            <a:lvl1pPr algn="l">
              <a:defRPr sz="1200"/>
            </a:lvl1pPr>
          </a:lstStyle>
          <a:p>
            <a:endParaRPr lang="en-GB"/>
          </a:p>
        </p:txBody>
      </p:sp>
      <p:sp>
        <p:nvSpPr>
          <p:cNvPr id="3" name="Date Placeholder 2"/>
          <p:cNvSpPr>
            <a:spLocks noGrp="1"/>
          </p:cNvSpPr>
          <p:nvPr>
            <p:ph type="dt" idx="1"/>
          </p:nvPr>
        </p:nvSpPr>
        <p:spPr>
          <a:xfrm>
            <a:off x="3850444" y="0"/>
            <a:ext cx="2945659" cy="496332"/>
          </a:xfrm>
          <a:prstGeom prst="rect">
            <a:avLst/>
          </a:prstGeom>
        </p:spPr>
        <p:txBody>
          <a:bodyPr vert="horz" lIns="91568" tIns="45784" rIns="91568" bIns="45784" rtlCol="0"/>
          <a:lstStyle>
            <a:lvl1pPr algn="r">
              <a:defRPr sz="1200"/>
            </a:lvl1pPr>
          </a:lstStyle>
          <a:p>
            <a:fld id="{4CA69206-1A49-475A-9130-F9F4CF468656}" type="datetimeFigureOut">
              <a:rPr lang="en-GB" smtClean="0"/>
              <a:pPr/>
              <a:t>13/11/2019</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568" tIns="45784" rIns="91568" bIns="45784"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568" tIns="45784" rIns="91568" bIns="4578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568" tIns="45784" rIns="91568" bIns="45784"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568" tIns="45784" rIns="91568" bIns="45784" rtlCol="0" anchor="b"/>
          <a:lstStyle>
            <a:lvl1pPr algn="r">
              <a:defRPr sz="1200"/>
            </a:lvl1pPr>
          </a:lstStyle>
          <a:p>
            <a:fld id="{4FAB7E3E-63EB-471E-9CE8-8830295EF26C}" type="slidenum">
              <a:rPr lang="en-GB" smtClean="0"/>
              <a:pPr/>
              <a:t>‹#›</a:t>
            </a:fld>
            <a:endParaRPr lang="en-GB"/>
          </a:p>
        </p:txBody>
      </p:sp>
    </p:spTree>
    <p:extLst>
      <p:ext uri="{BB962C8B-B14F-4D97-AF65-F5344CB8AC3E}">
        <p14:creationId xmlns:p14="http://schemas.microsoft.com/office/powerpoint/2010/main" val="3790481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3990" indent="-286150">
              <a:defRPr>
                <a:solidFill>
                  <a:schemeClr val="tx1"/>
                </a:solidFill>
                <a:latin typeface="Arial" panose="020B0604020202020204" pitchFamily="34" charset="0"/>
                <a:cs typeface="Arial" panose="020B0604020202020204" pitchFamily="34" charset="0"/>
              </a:defRPr>
            </a:lvl2pPr>
            <a:lvl3pPr marL="1146190" indent="-228920">
              <a:defRPr>
                <a:solidFill>
                  <a:schemeClr val="tx1"/>
                </a:solidFill>
                <a:latin typeface="Arial" panose="020B0604020202020204" pitchFamily="34" charset="0"/>
                <a:cs typeface="Arial" panose="020B0604020202020204" pitchFamily="34" charset="0"/>
              </a:defRPr>
            </a:lvl3pPr>
            <a:lvl4pPr marL="1604031" indent="-228920">
              <a:defRPr>
                <a:solidFill>
                  <a:schemeClr val="tx1"/>
                </a:solidFill>
                <a:latin typeface="Arial" panose="020B0604020202020204" pitchFamily="34" charset="0"/>
                <a:cs typeface="Arial" panose="020B0604020202020204" pitchFamily="34" charset="0"/>
              </a:defRPr>
            </a:lvl4pPr>
            <a:lvl5pPr marL="2061871" indent="-228920">
              <a:defRPr>
                <a:solidFill>
                  <a:schemeClr val="tx1"/>
                </a:solidFill>
                <a:latin typeface="Arial" panose="020B0604020202020204" pitchFamily="34" charset="0"/>
                <a:cs typeface="Arial" panose="020B0604020202020204" pitchFamily="34" charset="0"/>
              </a:defRPr>
            </a:lvl5pPr>
            <a:lvl6pPr marL="2519711" indent="-22892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7551" indent="-22892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5391" indent="-22892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93231" indent="-22892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4B36052-0D8A-43AE-9AF3-51BD141F3E65}" type="slidenum">
              <a:rPr lang="en-GB" altLang="en-US" smtClean="0"/>
              <a:pPr/>
              <a:t>2</a:t>
            </a:fld>
            <a:endParaRPr lang="en-GB" altLang="en-US"/>
          </a:p>
        </p:txBody>
      </p:sp>
    </p:spTree>
    <p:extLst>
      <p:ext uri="{BB962C8B-B14F-4D97-AF65-F5344CB8AC3E}">
        <p14:creationId xmlns:p14="http://schemas.microsoft.com/office/powerpoint/2010/main" val="986963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20000"/>
              </a:spcBef>
              <a:buClr>
                <a:srgbClr val="FF6600"/>
              </a:buClr>
            </a:pPr>
            <a:r>
              <a:rPr lang="en-GB" b="1" dirty="0">
                <a:solidFill>
                  <a:prstClr val="black"/>
                </a:solidFill>
              </a:rPr>
              <a:t>Always</a:t>
            </a:r>
            <a:r>
              <a:rPr lang="en-GB" dirty="0">
                <a:solidFill>
                  <a:prstClr val="black"/>
                </a:solidFill>
              </a:rPr>
              <a:t> a deep dive in </a:t>
            </a:r>
            <a:r>
              <a:rPr lang="en-GB" b="1" dirty="0">
                <a:solidFill>
                  <a:prstClr val="black"/>
                </a:solidFill>
              </a:rPr>
              <a:t>reading</a:t>
            </a:r>
            <a:r>
              <a:rPr lang="en-GB" dirty="0">
                <a:solidFill>
                  <a:prstClr val="black"/>
                </a:solidFill>
              </a:rPr>
              <a:t> and deep dives in one or more foundation subjects, always including a foundation subject that is being taught in the school during the time that inspectors are on-site </a:t>
            </a:r>
          </a:p>
          <a:p>
            <a:pPr>
              <a:spcBef>
                <a:spcPct val="20000"/>
              </a:spcBef>
              <a:buClr>
                <a:srgbClr val="FF6600"/>
              </a:buClr>
            </a:pPr>
            <a:r>
              <a:rPr lang="en-GB" b="1" dirty="0">
                <a:solidFill>
                  <a:prstClr val="black"/>
                </a:solidFill>
              </a:rPr>
              <a:t>Often</a:t>
            </a:r>
            <a:r>
              <a:rPr lang="en-GB" dirty="0">
                <a:solidFill>
                  <a:prstClr val="black"/>
                </a:solidFill>
              </a:rPr>
              <a:t> a deep dive in mathematics</a:t>
            </a:r>
          </a:p>
          <a:p>
            <a:pPr defTabSz="915680" eaLnBrk="0" fontAlgn="base" hangingPunct="0">
              <a:spcBef>
                <a:spcPct val="30000"/>
              </a:spcBef>
              <a:spcAft>
                <a:spcPct val="0"/>
              </a:spcAft>
              <a:defRPr/>
            </a:pPr>
            <a:r>
              <a:rPr lang="en-GB" dirty="0">
                <a:solidFill>
                  <a:prstClr val="black"/>
                </a:solidFill>
                <a:latin typeface="+mn-lt"/>
              </a:rPr>
              <a:t>The total number of deep dives will vary depending on the size) of the inspection. </a:t>
            </a:r>
          </a:p>
          <a:p>
            <a:pPr marL="343380" indent="-343380">
              <a:spcBef>
                <a:spcPct val="20000"/>
              </a:spcBef>
              <a:buFont typeface="Wingdings" panose="05000000000000000000" pitchFamily="2" charset="2"/>
              <a:buChar char="ü"/>
            </a:pPr>
            <a:r>
              <a:rPr lang="en-GB" dirty="0">
                <a:solidFill>
                  <a:prstClr val="black"/>
                </a:solidFill>
              </a:rPr>
              <a:t>evaluation of senior leaders’ intent for the curriculum in this subject or area, and their understanding of its implementation and impact </a:t>
            </a:r>
          </a:p>
          <a:p>
            <a:pPr marL="343380" indent="-343380">
              <a:spcBef>
                <a:spcPct val="20000"/>
              </a:spcBef>
              <a:buFont typeface="Wingdings" panose="05000000000000000000" pitchFamily="2" charset="2"/>
              <a:buChar char="ü"/>
            </a:pPr>
            <a:r>
              <a:rPr lang="en-GB" dirty="0">
                <a:solidFill>
                  <a:prstClr val="black"/>
                </a:solidFill>
              </a:rPr>
              <a:t>evaluation of curriculum leaders’ long- and medium-term thinking and planning, including the rationale for content choices and curriculum sequencing </a:t>
            </a:r>
          </a:p>
          <a:p>
            <a:pPr marL="343380" indent="-343380">
              <a:spcBef>
                <a:spcPct val="20000"/>
              </a:spcBef>
              <a:buFont typeface="Wingdings" panose="05000000000000000000" pitchFamily="2" charset="2"/>
              <a:buChar char="ü"/>
            </a:pPr>
            <a:r>
              <a:rPr lang="en-GB" dirty="0">
                <a:solidFill>
                  <a:prstClr val="black"/>
                </a:solidFill>
              </a:rPr>
              <a:t>visits to a deliberately and explicitly connected sample of lessons </a:t>
            </a:r>
          </a:p>
          <a:p>
            <a:pPr marL="343380" indent="-343380">
              <a:spcBef>
                <a:spcPct val="20000"/>
              </a:spcBef>
              <a:buFont typeface="Wingdings" panose="05000000000000000000" pitchFamily="2" charset="2"/>
              <a:buChar char="ü"/>
            </a:pPr>
            <a:r>
              <a:rPr lang="en-GB" dirty="0">
                <a:solidFill>
                  <a:prstClr val="black"/>
                </a:solidFill>
              </a:rPr>
              <a:t>work scrutiny of books or other kinds of work produced by pupils who are part of classes that have also been (or will also be) observed by inspectors</a:t>
            </a:r>
          </a:p>
          <a:p>
            <a:pPr marL="343380" indent="-343380">
              <a:spcBef>
                <a:spcPct val="20000"/>
              </a:spcBef>
              <a:buFont typeface="Wingdings" panose="05000000000000000000" pitchFamily="2" charset="2"/>
              <a:buChar char="ü"/>
            </a:pPr>
            <a:r>
              <a:rPr lang="en-GB" dirty="0">
                <a:solidFill>
                  <a:prstClr val="black"/>
                </a:solidFill>
              </a:rPr>
              <a:t>discussion with teachers to understand how the curriculum informs their choices about content and sequencing to support effective learning </a:t>
            </a:r>
          </a:p>
          <a:p>
            <a:pPr marL="343380" indent="-343380">
              <a:spcBef>
                <a:spcPct val="20000"/>
              </a:spcBef>
              <a:buFont typeface="Wingdings" panose="05000000000000000000" pitchFamily="2" charset="2"/>
              <a:buChar char="ü"/>
            </a:pPr>
            <a:r>
              <a:rPr lang="en-GB" dirty="0">
                <a:solidFill>
                  <a:prstClr val="black"/>
                </a:solidFill>
              </a:rPr>
              <a:t>discussions with a group of pupils from the lessons observed.</a:t>
            </a:r>
          </a:p>
          <a:p>
            <a:pPr defTabSz="915680" eaLnBrk="0" fontAlgn="base" hangingPunct="0">
              <a:spcBef>
                <a:spcPct val="30000"/>
              </a:spcBef>
              <a:spcAft>
                <a:spcPct val="0"/>
              </a:spcAft>
              <a:defRPr/>
            </a:pPr>
            <a:endParaRPr lang="en-GB" dirty="0">
              <a:solidFill>
                <a:prstClr val="black"/>
              </a:solidFill>
              <a:latin typeface="+mn-lt"/>
            </a:endParaRPr>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4912C9E0-0DDB-40C4-84A3-757744C33D23}" type="slidenum">
              <a:rPr lang="en-GB" altLang="en-US" smtClean="0"/>
              <a:pPr>
                <a:defRPr/>
              </a:pPr>
              <a:t>16</a:t>
            </a:fld>
            <a:endParaRPr lang="en-GB" altLang="en-US" dirty="0"/>
          </a:p>
        </p:txBody>
      </p:sp>
    </p:spTree>
    <p:extLst>
      <p:ext uri="{BB962C8B-B14F-4D97-AF65-F5344CB8AC3E}">
        <p14:creationId xmlns:p14="http://schemas.microsoft.com/office/powerpoint/2010/main" val="3016888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3990" indent="-286150">
              <a:defRPr>
                <a:solidFill>
                  <a:schemeClr val="tx1"/>
                </a:solidFill>
                <a:latin typeface="Arial" panose="020B0604020202020204" pitchFamily="34" charset="0"/>
                <a:cs typeface="Arial" panose="020B0604020202020204" pitchFamily="34" charset="0"/>
              </a:defRPr>
            </a:lvl2pPr>
            <a:lvl3pPr marL="1146190" indent="-228920">
              <a:defRPr>
                <a:solidFill>
                  <a:schemeClr val="tx1"/>
                </a:solidFill>
                <a:latin typeface="Arial" panose="020B0604020202020204" pitchFamily="34" charset="0"/>
                <a:cs typeface="Arial" panose="020B0604020202020204" pitchFamily="34" charset="0"/>
              </a:defRPr>
            </a:lvl3pPr>
            <a:lvl4pPr marL="1604031" indent="-228920">
              <a:defRPr>
                <a:solidFill>
                  <a:schemeClr val="tx1"/>
                </a:solidFill>
                <a:latin typeface="Arial" panose="020B0604020202020204" pitchFamily="34" charset="0"/>
                <a:cs typeface="Arial" panose="020B0604020202020204" pitchFamily="34" charset="0"/>
              </a:defRPr>
            </a:lvl4pPr>
            <a:lvl5pPr marL="2061871" indent="-228920">
              <a:defRPr>
                <a:solidFill>
                  <a:schemeClr val="tx1"/>
                </a:solidFill>
                <a:latin typeface="Arial" panose="020B0604020202020204" pitchFamily="34" charset="0"/>
                <a:cs typeface="Arial" panose="020B0604020202020204" pitchFamily="34" charset="0"/>
              </a:defRPr>
            </a:lvl5pPr>
            <a:lvl6pPr marL="2519711" indent="-22892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7551" indent="-22892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5391" indent="-22892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93231" indent="-22892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4B36052-0D8A-43AE-9AF3-51BD141F3E65}" type="slidenum">
              <a:rPr lang="en-GB" altLang="en-US" smtClean="0"/>
              <a:pPr/>
              <a:t>19</a:t>
            </a:fld>
            <a:endParaRPr lang="en-GB" altLang="en-US"/>
          </a:p>
        </p:txBody>
      </p:sp>
    </p:spTree>
    <p:extLst>
      <p:ext uri="{BB962C8B-B14F-4D97-AF65-F5344CB8AC3E}">
        <p14:creationId xmlns:p14="http://schemas.microsoft.com/office/powerpoint/2010/main" val="4174213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20000"/>
              </a:spcBef>
            </a:pPr>
            <a:r>
              <a:rPr lang="en-GB" dirty="0">
                <a:solidFill>
                  <a:prstClr val="black"/>
                </a:solidFill>
              </a:rPr>
              <a:t>Carrying out lesson visits or work scrutiny without context will limit validity.</a:t>
            </a:r>
          </a:p>
          <a:p>
            <a:pPr>
              <a:spcBef>
                <a:spcPct val="20000"/>
              </a:spcBef>
            </a:pPr>
            <a:r>
              <a:rPr lang="en-GB" dirty="0">
                <a:solidFill>
                  <a:prstClr val="black"/>
                </a:solidFill>
              </a:rPr>
              <a:t>Conversations with teachers and subject leads can provide this contextual information. “Seeing the same learners through different lenses”</a:t>
            </a:r>
          </a:p>
          <a:p>
            <a:endParaRPr lang="en-GB" altLang="en-US" dirty="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3990" indent="-286150">
              <a:defRPr>
                <a:solidFill>
                  <a:schemeClr val="tx1"/>
                </a:solidFill>
                <a:latin typeface="Arial" panose="020B0604020202020204" pitchFamily="34" charset="0"/>
                <a:cs typeface="Arial" panose="020B0604020202020204" pitchFamily="34" charset="0"/>
              </a:defRPr>
            </a:lvl2pPr>
            <a:lvl3pPr marL="1146190" indent="-228920">
              <a:defRPr>
                <a:solidFill>
                  <a:schemeClr val="tx1"/>
                </a:solidFill>
                <a:latin typeface="Arial" panose="020B0604020202020204" pitchFamily="34" charset="0"/>
                <a:cs typeface="Arial" panose="020B0604020202020204" pitchFamily="34" charset="0"/>
              </a:defRPr>
            </a:lvl3pPr>
            <a:lvl4pPr marL="1604031" indent="-228920">
              <a:defRPr>
                <a:solidFill>
                  <a:schemeClr val="tx1"/>
                </a:solidFill>
                <a:latin typeface="Arial" panose="020B0604020202020204" pitchFamily="34" charset="0"/>
                <a:cs typeface="Arial" panose="020B0604020202020204" pitchFamily="34" charset="0"/>
              </a:defRPr>
            </a:lvl4pPr>
            <a:lvl5pPr marL="2061871" indent="-228920">
              <a:defRPr>
                <a:solidFill>
                  <a:schemeClr val="tx1"/>
                </a:solidFill>
                <a:latin typeface="Arial" panose="020B0604020202020204" pitchFamily="34" charset="0"/>
                <a:cs typeface="Arial" panose="020B0604020202020204" pitchFamily="34" charset="0"/>
              </a:defRPr>
            </a:lvl5pPr>
            <a:lvl6pPr marL="2519711" indent="-22892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7551" indent="-22892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5391" indent="-22892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93231" indent="-22892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4B36052-0D8A-43AE-9AF3-51BD141F3E65}" type="slidenum">
              <a:rPr lang="en-GB" altLang="en-US" smtClean="0"/>
              <a:pPr/>
              <a:t>20</a:t>
            </a:fld>
            <a:endParaRPr lang="en-GB" altLang="en-US"/>
          </a:p>
        </p:txBody>
      </p:sp>
    </p:spTree>
    <p:extLst>
      <p:ext uri="{BB962C8B-B14F-4D97-AF65-F5344CB8AC3E}">
        <p14:creationId xmlns:p14="http://schemas.microsoft.com/office/powerpoint/2010/main" val="3651960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3990" indent="-286150">
              <a:defRPr>
                <a:solidFill>
                  <a:schemeClr val="tx1"/>
                </a:solidFill>
                <a:latin typeface="Arial" panose="020B0604020202020204" pitchFamily="34" charset="0"/>
                <a:cs typeface="Arial" panose="020B0604020202020204" pitchFamily="34" charset="0"/>
              </a:defRPr>
            </a:lvl2pPr>
            <a:lvl3pPr marL="1146190" indent="-228920">
              <a:defRPr>
                <a:solidFill>
                  <a:schemeClr val="tx1"/>
                </a:solidFill>
                <a:latin typeface="Arial" panose="020B0604020202020204" pitchFamily="34" charset="0"/>
                <a:cs typeface="Arial" panose="020B0604020202020204" pitchFamily="34" charset="0"/>
              </a:defRPr>
            </a:lvl3pPr>
            <a:lvl4pPr marL="1604031" indent="-228920">
              <a:defRPr>
                <a:solidFill>
                  <a:schemeClr val="tx1"/>
                </a:solidFill>
                <a:latin typeface="Arial" panose="020B0604020202020204" pitchFamily="34" charset="0"/>
                <a:cs typeface="Arial" panose="020B0604020202020204" pitchFamily="34" charset="0"/>
              </a:defRPr>
            </a:lvl4pPr>
            <a:lvl5pPr marL="2061871" indent="-228920">
              <a:defRPr>
                <a:solidFill>
                  <a:schemeClr val="tx1"/>
                </a:solidFill>
                <a:latin typeface="Arial" panose="020B0604020202020204" pitchFamily="34" charset="0"/>
                <a:cs typeface="Arial" panose="020B0604020202020204" pitchFamily="34" charset="0"/>
              </a:defRPr>
            </a:lvl5pPr>
            <a:lvl6pPr marL="2519711" indent="-22892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7551" indent="-22892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5391" indent="-22892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93231" indent="-22892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4B36052-0D8A-43AE-9AF3-51BD141F3E65}" type="slidenum">
              <a:rPr lang="en-GB" altLang="en-US" smtClean="0"/>
              <a:pPr/>
              <a:t>21</a:t>
            </a:fld>
            <a:endParaRPr lang="en-GB" altLang="en-US"/>
          </a:p>
        </p:txBody>
      </p:sp>
    </p:spTree>
    <p:extLst>
      <p:ext uri="{BB962C8B-B14F-4D97-AF65-F5344CB8AC3E}">
        <p14:creationId xmlns:p14="http://schemas.microsoft.com/office/powerpoint/2010/main" val="3784053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3990" indent="-286150">
              <a:defRPr>
                <a:solidFill>
                  <a:schemeClr val="tx1"/>
                </a:solidFill>
                <a:latin typeface="Arial" panose="020B0604020202020204" pitchFamily="34" charset="0"/>
                <a:cs typeface="Arial" panose="020B0604020202020204" pitchFamily="34" charset="0"/>
              </a:defRPr>
            </a:lvl2pPr>
            <a:lvl3pPr marL="1146190" indent="-228920">
              <a:defRPr>
                <a:solidFill>
                  <a:schemeClr val="tx1"/>
                </a:solidFill>
                <a:latin typeface="Arial" panose="020B0604020202020204" pitchFamily="34" charset="0"/>
                <a:cs typeface="Arial" panose="020B0604020202020204" pitchFamily="34" charset="0"/>
              </a:defRPr>
            </a:lvl3pPr>
            <a:lvl4pPr marL="1604031" indent="-228920">
              <a:defRPr>
                <a:solidFill>
                  <a:schemeClr val="tx1"/>
                </a:solidFill>
                <a:latin typeface="Arial" panose="020B0604020202020204" pitchFamily="34" charset="0"/>
                <a:cs typeface="Arial" panose="020B0604020202020204" pitchFamily="34" charset="0"/>
              </a:defRPr>
            </a:lvl4pPr>
            <a:lvl5pPr marL="2061871" indent="-228920">
              <a:defRPr>
                <a:solidFill>
                  <a:schemeClr val="tx1"/>
                </a:solidFill>
                <a:latin typeface="Arial" panose="020B0604020202020204" pitchFamily="34" charset="0"/>
                <a:cs typeface="Arial" panose="020B0604020202020204" pitchFamily="34" charset="0"/>
              </a:defRPr>
            </a:lvl5pPr>
            <a:lvl6pPr marL="2519711" indent="-22892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7551" indent="-22892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5391" indent="-22892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93231" indent="-22892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4B36052-0D8A-43AE-9AF3-51BD141F3E65}" type="slidenum">
              <a:rPr lang="en-GB" altLang="en-US" smtClean="0"/>
              <a:pPr/>
              <a:t>22</a:t>
            </a:fld>
            <a:endParaRPr lang="en-GB" altLang="en-US"/>
          </a:p>
        </p:txBody>
      </p:sp>
    </p:spTree>
    <p:extLst>
      <p:ext uri="{BB962C8B-B14F-4D97-AF65-F5344CB8AC3E}">
        <p14:creationId xmlns:p14="http://schemas.microsoft.com/office/powerpoint/2010/main" val="979712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3990" indent="-286150">
              <a:defRPr>
                <a:solidFill>
                  <a:schemeClr val="tx1"/>
                </a:solidFill>
                <a:latin typeface="Arial" panose="020B0604020202020204" pitchFamily="34" charset="0"/>
                <a:cs typeface="Arial" panose="020B0604020202020204" pitchFamily="34" charset="0"/>
              </a:defRPr>
            </a:lvl2pPr>
            <a:lvl3pPr marL="1146190" indent="-228920">
              <a:defRPr>
                <a:solidFill>
                  <a:schemeClr val="tx1"/>
                </a:solidFill>
                <a:latin typeface="Arial" panose="020B0604020202020204" pitchFamily="34" charset="0"/>
                <a:cs typeface="Arial" panose="020B0604020202020204" pitchFamily="34" charset="0"/>
              </a:defRPr>
            </a:lvl3pPr>
            <a:lvl4pPr marL="1604031" indent="-228920">
              <a:defRPr>
                <a:solidFill>
                  <a:schemeClr val="tx1"/>
                </a:solidFill>
                <a:latin typeface="Arial" panose="020B0604020202020204" pitchFamily="34" charset="0"/>
                <a:cs typeface="Arial" panose="020B0604020202020204" pitchFamily="34" charset="0"/>
              </a:defRPr>
            </a:lvl4pPr>
            <a:lvl5pPr marL="2061871" indent="-228920">
              <a:defRPr>
                <a:solidFill>
                  <a:schemeClr val="tx1"/>
                </a:solidFill>
                <a:latin typeface="Arial" panose="020B0604020202020204" pitchFamily="34" charset="0"/>
                <a:cs typeface="Arial" panose="020B0604020202020204" pitchFamily="34" charset="0"/>
              </a:defRPr>
            </a:lvl5pPr>
            <a:lvl6pPr marL="2519711" indent="-22892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7551" indent="-22892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5391" indent="-22892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93231" indent="-22892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4B36052-0D8A-43AE-9AF3-51BD141F3E65}" type="slidenum">
              <a:rPr lang="en-GB" altLang="en-US" smtClean="0"/>
              <a:pPr/>
              <a:t>23</a:t>
            </a:fld>
            <a:endParaRPr lang="en-GB" altLang="en-US"/>
          </a:p>
        </p:txBody>
      </p:sp>
    </p:spTree>
    <p:extLst>
      <p:ext uri="{BB962C8B-B14F-4D97-AF65-F5344CB8AC3E}">
        <p14:creationId xmlns:p14="http://schemas.microsoft.com/office/powerpoint/2010/main" val="787162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156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799" indent="-285692">
              <a:defRPr>
                <a:solidFill>
                  <a:schemeClr val="tx1"/>
                </a:solidFill>
                <a:latin typeface="Arial" panose="020B0604020202020204" pitchFamily="34" charset="0"/>
                <a:cs typeface="Arial" panose="020B0604020202020204" pitchFamily="34" charset="0"/>
              </a:defRPr>
            </a:lvl2pPr>
            <a:lvl3pPr marL="1142769" indent="-228554">
              <a:defRPr>
                <a:solidFill>
                  <a:schemeClr val="tx1"/>
                </a:solidFill>
                <a:latin typeface="Arial" panose="020B0604020202020204" pitchFamily="34" charset="0"/>
                <a:cs typeface="Arial" panose="020B0604020202020204" pitchFamily="34" charset="0"/>
              </a:defRPr>
            </a:lvl3pPr>
            <a:lvl4pPr marL="1599877" indent="-228554">
              <a:defRPr>
                <a:solidFill>
                  <a:schemeClr val="tx1"/>
                </a:solidFill>
                <a:latin typeface="Arial" panose="020B0604020202020204" pitchFamily="34" charset="0"/>
                <a:cs typeface="Arial" panose="020B0604020202020204" pitchFamily="34" charset="0"/>
              </a:defRPr>
            </a:lvl4pPr>
            <a:lvl5pPr marL="2056984" indent="-228554">
              <a:defRPr>
                <a:solidFill>
                  <a:schemeClr val="tx1"/>
                </a:solidFill>
                <a:latin typeface="Arial" panose="020B0604020202020204" pitchFamily="34" charset="0"/>
                <a:cs typeface="Arial" panose="020B0604020202020204" pitchFamily="34" charset="0"/>
              </a:defRPr>
            </a:lvl5pPr>
            <a:lvl6pPr marL="2514092" indent="-22855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199" indent="-22855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307" indent="-22855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5414" indent="-22855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738FFF8-8480-4AF0-8010-5B5ABE681EE6}" type="slidenum">
              <a:rPr lang="en-GB" altLang="en-US" smtClean="0"/>
              <a:pPr/>
              <a:t>29</a:t>
            </a:fld>
            <a:endParaRPr lang="en-GB" altLang="en-US"/>
          </a:p>
        </p:txBody>
      </p:sp>
    </p:spTree>
    <p:extLst>
      <p:ext uri="{BB962C8B-B14F-4D97-AF65-F5344CB8AC3E}">
        <p14:creationId xmlns:p14="http://schemas.microsoft.com/office/powerpoint/2010/main" val="29950105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000000"/>
              </a:solidFill>
              <a:latin typeface="Calibri" panose="020F0502020204030204" pitchFamily="34" charset="0"/>
              <a:cs typeface="Calibri" panose="020F0502020204030204" pitchFamily="34" charset="0"/>
            </a:endParaRPr>
          </a:p>
          <a:p>
            <a:endParaRPr lang="en-GB" dirty="0"/>
          </a:p>
        </p:txBody>
      </p:sp>
      <p:sp>
        <p:nvSpPr>
          <p:cNvPr id="4" name="Slide Number Placeholder 3"/>
          <p:cNvSpPr>
            <a:spLocks noGrp="1"/>
          </p:cNvSpPr>
          <p:nvPr>
            <p:ph type="sldNum" sz="quarter" idx="10"/>
          </p:nvPr>
        </p:nvSpPr>
        <p:spPr/>
        <p:txBody>
          <a:bodyPr/>
          <a:lstStyle/>
          <a:p>
            <a:pPr>
              <a:defRPr/>
            </a:pPr>
            <a:fld id="{4912C9E0-0DDB-40C4-84A3-757744C33D23}" type="slidenum">
              <a:rPr lang="en-GB" altLang="en-US" smtClean="0"/>
              <a:pPr>
                <a:defRPr/>
              </a:pPr>
              <a:t>30</a:t>
            </a:fld>
            <a:endParaRPr lang="en-GB" altLang="en-US" dirty="0"/>
          </a:p>
        </p:txBody>
      </p:sp>
    </p:spTree>
    <p:extLst>
      <p:ext uri="{BB962C8B-B14F-4D97-AF65-F5344CB8AC3E}">
        <p14:creationId xmlns:p14="http://schemas.microsoft.com/office/powerpoint/2010/main" val="411999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692" indent="-285692">
              <a:buFont typeface="Arial" panose="020B0604020202020204" pitchFamily="34" charset="0"/>
              <a:buChar char="•"/>
            </a:pPr>
            <a:r>
              <a:rPr lang="en-US" dirty="0">
                <a:solidFill>
                  <a:srgbClr val="000000"/>
                </a:solidFill>
                <a:latin typeface="Calibri" panose="020F0502020204030204" pitchFamily="34" charset="0"/>
                <a:cs typeface="Calibri" panose="020F0502020204030204" pitchFamily="34" charset="0"/>
              </a:rPr>
              <a:t>[If this is not yet fully the case, it is clear from leaders’ actions that they are in the process of bringing this about.] </a:t>
            </a:r>
          </a:p>
          <a:p>
            <a:pPr marL="285692" indent="-285692">
              <a:buFont typeface="Arial" panose="020B0604020202020204" pitchFamily="34" charset="0"/>
              <a:buChar char="•"/>
            </a:pPr>
            <a:endParaRPr lang="en-US" dirty="0">
              <a:solidFill>
                <a:srgbClr val="000000"/>
              </a:solidFill>
              <a:latin typeface="Calibri" panose="020F0502020204030204" pitchFamily="34" charset="0"/>
              <a:cs typeface="Calibri" panose="020F0502020204030204" pitchFamily="34" charset="0"/>
            </a:endParaRPr>
          </a:p>
          <a:p>
            <a:endParaRPr lang="en-GB" dirty="0"/>
          </a:p>
        </p:txBody>
      </p:sp>
      <p:sp>
        <p:nvSpPr>
          <p:cNvPr id="4" name="Slide Number Placeholder 3"/>
          <p:cNvSpPr>
            <a:spLocks noGrp="1"/>
          </p:cNvSpPr>
          <p:nvPr>
            <p:ph type="sldNum" sz="quarter" idx="10"/>
          </p:nvPr>
        </p:nvSpPr>
        <p:spPr/>
        <p:txBody>
          <a:bodyPr/>
          <a:lstStyle/>
          <a:p>
            <a:pPr>
              <a:defRPr/>
            </a:pPr>
            <a:fld id="{4912C9E0-0DDB-40C4-84A3-757744C33D23}" type="slidenum">
              <a:rPr lang="en-GB" altLang="en-US" smtClean="0"/>
              <a:pPr>
                <a:defRPr/>
              </a:pPr>
              <a:t>31</a:t>
            </a:fld>
            <a:endParaRPr lang="en-GB" altLang="en-US" dirty="0"/>
          </a:p>
        </p:txBody>
      </p:sp>
    </p:spTree>
    <p:extLst>
      <p:ext uri="{BB962C8B-B14F-4D97-AF65-F5344CB8AC3E}">
        <p14:creationId xmlns:p14="http://schemas.microsoft.com/office/powerpoint/2010/main" val="32429460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r>
              <a:rPr lang="en-GB" dirty="0">
                <a:solidFill>
                  <a:schemeClr val="tx1">
                    <a:lumMod val="50000"/>
                  </a:schemeClr>
                </a:solidFill>
              </a:rPr>
              <a:t>So, when we’re talking about intent, we’re talking about how ambitious, coherently planned and sequenced, how broad and balanced and inclusive the curriculum is. That’s all in a school’s curriculum planning, up until the point that a teacher teaches the curriculum.</a:t>
            </a:r>
          </a:p>
          <a:p>
            <a:endParaRPr lang="en-US" dirty="0">
              <a:solidFill>
                <a:srgbClr val="000000"/>
              </a:solidFill>
              <a:latin typeface="Calibri" panose="020F0502020204030204" pitchFamily="34" charset="0"/>
              <a:cs typeface="Calibri" panose="020F0502020204030204" pitchFamily="34" charset="0"/>
            </a:endParaRPr>
          </a:p>
          <a:p>
            <a:endParaRPr lang="en-GB" dirty="0"/>
          </a:p>
        </p:txBody>
      </p:sp>
      <p:sp>
        <p:nvSpPr>
          <p:cNvPr id="4" name="Slide Number Placeholder 3"/>
          <p:cNvSpPr>
            <a:spLocks noGrp="1"/>
          </p:cNvSpPr>
          <p:nvPr>
            <p:ph type="sldNum" sz="quarter" idx="10"/>
          </p:nvPr>
        </p:nvSpPr>
        <p:spPr/>
        <p:txBody>
          <a:bodyPr/>
          <a:lstStyle/>
          <a:p>
            <a:pPr>
              <a:defRPr/>
            </a:pPr>
            <a:fld id="{4912C9E0-0DDB-40C4-84A3-757744C33D23}" type="slidenum">
              <a:rPr lang="en-GB" altLang="en-US" smtClean="0"/>
              <a:pPr>
                <a:defRPr/>
              </a:pPr>
              <a:t>32</a:t>
            </a:fld>
            <a:endParaRPr lang="en-GB" altLang="en-US" dirty="0"/>
          </a:p>
        </p:txBody>
      </p:sp>
    </p:spTree>
    <p:extLst>
      <p:ext uri="{BB962C8B-B14F-4D97-AF65-F5344CB8AC3E}">
        <p14:creationId xmlns:p14="http://schemas.microsoft.com/office/powerpoint/2010/main" val="3460910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3990" indent="-286150">
              <a:defRPr>
                <a:solidFill>
                  <a:schemeClr val="tx1"/>
                </a:solidFill>
                <a:latin typeface="Arial" panose="020B0604020202020204" pitchFamily="34" charset="0"/>
                <a:cs typeface="Arial" panose="020B0604020202020204" pitchFamily="34" charset="0"/>
              </a:defRPr>
            </a:lvl2pPr>
            <a:lvl3pPr marL="1146190" indent="-228920">
              <a:defRPr>
                <a:solidFill>
                  <a:schemeClr val="tx1"/>
                </a:solidFill>
                <a:latin typeface="Arial" panose="020B0604020202020204" pitchFamily="34" charset="0"/>
                <a:cs typeface="Arial" panose="020B0604020202020204" pitchFamily="34" charset="0"/>
              </a:defRPr>
            </a:lvl3pPr>
            <a:lvl4pPr marL="1604031" indent="-228920">
              <a:defRPr>
                <a:solidFill>
                  <a:schemeClr val="tx1"/>
                </a:solidFill>
                <a:latin typeface="Arial" panose="020B0604020202020204" pitchFamily="34" charset="0"/>
                <a:cs typeface="Arial" panose="020B0604020202020204" pitchFamily="34" charset="0"/>
              </a:defRPr>
            </a:lvl4pPr>
            <a:lvl5pPr marL="2061871" indent="-228920">
              <a:defRPr>
                <a:solidFill>
                  <a:schemeClr val="tx1"/>
                </a:solidFill>
                <a:latin typeface="Arial" panose="020B0604020202020204" pitchFamily="34" charset="0"/>
                <a:cs typeface="Arial" panose="020B0604020202020204" pitchFamily="34" charset="0"/>
              </a:defRPr>
            </a:lvl5pPr>
            <a:lvl6pPr marL="2519711" indent="-22892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7551" indent="-22892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5391" indent="-22892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93231" indent="-22892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4B36052-0D8A-43AE-9AF3-51BD141F3E65}" type="slidenum">
              <a:rPr lang="en-GB" altLang="en-US" smtClean="0"/>
              <a:pPr/>
              <a:t>3</a:t>
            </a:fld>
            <a:endParaRPr lang="en-GB" altLang="en-US"/>
          </a:p>
        </p:txBody>
      </p:sp>
    </p:spTree>
    <p:extLst>
      <p:ext uri="{BB962C8B-B14F-4D97-AF65-F5344CB8AC3E}">
        <p14:creationId xmlns:p14="http://schemas.microsoft.com/office/powerpoint/2010/main" val="40458753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r>
              <a:rPr lang="en-GB" dirty="0">
                <a:solidFill>
                  <a:schemeClr val="tx1">
                    <a:lumMod val="50000"/>
                  </a:schemeClr>
                </a:solidFill>
              </a:rPr>
              <a:t>So, when we’re talking about intent, we’re talking about how ambitious, coherently planned and sequenced, how broad and balanced and inclusive the curriculum is. That’s all in a school’s curriculum planning, up until the point that a teacher teaches the curriculum.</a:t>
            </a:r>
          </a:p>
          <a:p>
            <a:endParaRPr lang="en-US" dirty="0">
              <a:solidFill>
                <a:srgbClr val="000000"/>
              </a:solidFill>
              <a:latin typeface="Calibri" panose="020F0502020204030204" pitchFamily="34" charset="0"/>
              <a:cs typeface="Calibri" panose="020F0502020204030204" pitchFamily="34" charset="0"/>
            </a:endParaRPr>
          </a:p>
          <a:p>
            <a:endParaRPr lang="en-GB" dirty="0"/>
          </a:p>
        </p:txBody>
      </p:sp>
      <p:sp>
        <p:nvSpPr>
          <p:cNvPr id="4" name="Slide Number Placeholder 3"/>
          <p:cNvSpPr>
            <a:spLocks noGrp="1"/>
          </p:cNvSpPr>
          <p:nvPr>
            <p:ph type="sldNum" sz="quarter" idx="10"/>
          </p:nvPr>
        </p:nvSpPr>
        <p:spPr/>
        <p:txBody>
          <a:bodyPr/>
          <a:lstStyle/>
          <a:p>
            <a:pPr>
              <a:defRPr/>
            </a:pPr>
            <a:fld id="{4912C9E0-0DDB-40C4-84A3-757744C33D23}" type="slidenum">
              <a:rPr lang="en-GB" altLang="en-US" smtClean="0"/>
              <a:pPr>
                <a:defRPr/>
              </a:pPr>
              <a:t>33</a:t>
            </a:fld>
            <a:endParaRPr lang="en-GB" altLang="en-US" dirty="0"/>
          </a:p>
        </p:txBody>
      </p:sp>
    </p:spTree>
    <p:extLst>
      <p:ext uri="{BB962C8B-B14F-4D97-AF65-F5344CB8AC3E}">
        <p14:creationId xmlns:p14="http://schemas.microsoft.com/office/powerpoint/2010/main" val="38579282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173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799" indent="-285692">
              <a:defRPr>
                <a:solidFill>
                  <a:schemeClr val="tx1"/>
                </a:solidFill>
                <a:latin typeface="Arial" panose="020B0604020202020204" pitchFamily="34" charset="0"/>
                <a:cs typeface="Arial" panose="020B0604020202020204" pitchFamily="34" charset="0"/>
              </a:defRPr>
            </a:lvl2pPr>
            <a:lvl3pPr marL="1142769" indent="-228554">
              <a:defRPr>
                <a:solidFill>
                  <a:schemeClr val="tx1"/>
                </a:solidFill>
                <a:latin typeface="Arial" panose="020B0604020202020204" pitchFamily="34" charset="0"/>
                <a:cs typeface="Arial" panose="020B0604020202020204" pitchFamily="34" charset="0"/>
              </a:defRPr>
            </a:lvl3pPr>
            <a:lvl4pPr marL="1599877" indent="-228554">
              <a:defRPr>
                <a:solidFill>
                  <a:schemeClr val="tx1"/>
                </a:solidFill>
                <a:latin typeface="Arial" panose="020B0604020202020204" pitchFamily="34" charset="0"/>
                <a:cs typeface="Arial" panose="020B0604020202020204" pitchFamily="34" charset="0"/>
              </a:defRPr>
            </a:lvl4pPr>
            <a:lvl5pPr marL="2056984" indent="-228554">
              <a:defRPr>
                <a:solidFill>
                  <a:schemeClr val="tx1"/>
                </a:solidFill>
                <a:latin typeface="Arial" panose="020B0604020202020204" pitchFamily="34" charset="0"/>
                <a:cs typeface="Arial" panose="020B0604020202020204" pitchFamily="34" charset="0"/>
              </a:defRPr>
            </a:lvl5pPr>
            <a:lvl6pPr marL="2514092" indent="-22855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199" indent="-22855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307" indent="-22855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5414" indent="-22855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5ACEC7C-1C3A-4AA6-957F-B070B8ACC3E7}" type="slidenum">
              <a:rPr lang="en-GB" altLang="en-US" smtClean="0"/>
              <a:pPr/>
              <a:t>35</a:t>
            </a:fld>
            <a:endParaRPr lang="en-GB" altLang="en-US"/>
          </a:p>
        </p:txBody>
      </p:sp>
    </p:spTree>
    <p:extLst>
      <p:ext uri="{BB962C8B-B14F-4D97-AF65-F5344CB8AC3E}">
        <p14:creationId xmlns:p14="http://schemas.microsoft.com/office/powerpoint/2010/main" val="24370625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177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799" indent="-285692">
              <a:defRPr>
                <a:solidFill>
                  <a:schemeClr val="tx1"/>
                </a:solidFill>
                <a:latin typeface="Arial" panose="020B0604020202020204" pitchFamily="34" charset="0"/>
                <a:cs typeface="Arial" panose="020B0604020202020204" pitchFamily="34" charset="0"/>
              </a:defRPr>
            </a:lvl2pPr>
            <a:lvl3pPr marL="1142769" indent="-228554">
              <a:defRPr>
                <a:solidFill>
                  <a:schemeClr val="tx1"/>
                </a:solidFill>
                <a:latin typeface="Arial" panose="020B0604020202020204" pitchFamily="34" charset="0"/>
                <a:cs typeface="Arial" panose="020B0604020202020204" pitchFamily="34" charset="0"/>
              </a:defRPr>
            </a:lvl3pPr>
            <a:lvl4pPr marL="1599877" indent="-228554">
              <a:defRPr>
                <a:solidFill>
                  <a:schemeClr val="tx1"/>
                </a:solidFill>
                <a:latin typeface="Arial" panose="020B0604020202020204" pitchFamily="34" charset="0"/>
                <a:cs typeface="Arial" panose="020B0604020202020204" pitchFamily="34" charset="0"/>
              </a:defRPr>
            </a:lvl4pPr>
            <a:lvl5pPr marL="2056984" indent="-228554">
              <a:defRPr>
                <a:solidFill>
                  <a:schemeClr val="tx1"/>
                </a:solidFill>
                <a:latin typeface="Arial" panose="020B0604020202020204" pitchFamily="34" charset="0"/>
                <a:cs typeface="Arial" panose="020B0604020202020204" pitchFamily="34" charset="0"/>
              </a:defRPr>
            </a:lvl5pPr>
            <a:lvl6pPr marL="2514092" indent="-22855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199" indent="-22855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307" indent="-22855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5414" indent="-22855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FDC7C14-1054-4F16-AC1C-5232BF23C72A}" type="slidenum">
              <a:rPr lang="en-GB" altLang="en-US" smtClean="0">
                <a:solidFill>
                  <a:srgbClr val="000000"/>
                </a:solidFill>
              </a:rPr>
              <a:pPr/>
              <a:t>36</a:t>
            </a:fld>
            <a:endParaRPr lang="en-GB" altLang="en-US">
              <a:solidFill>
                <a:srgbClr val="000000"/>
              </a:solidFill>
            </a:endParaRPr>
          </a:p>
        </p:txBody>
      </p:sp>
    </p:spTree>
    <p:extLst>
      <p:ext uri="{BB962C8B-B14F-4D97-AF65-F5344CB8AC3E}">
        <p14:creationId xmlns:p14="http://schemas.microsoft.com/office/powerpoint/2010/main" val="1013231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799" indent="-285692">
              <a:defRPr>
                <a:solidFill>
                  <a:schemeClr val="tx1"/>
                </a:solidFill>
                <a:latin typeface="Arial" panose="020B0604020202020204" pitchFamily="34" charset="0"/>
                <a:cs typeface="Arial" panose="020B0604020202020204" pitchFamily="34" charset="0"/>
              </a:defRPr>
            </a:lvl2pPr>
            <a:lvl3pPr marL="1144357" indent="-228554">
              <a:defRPr>
                <a:solidFill>
                  <a:schemeClr val="tx1"/>
                </a:solidFill>
                <a:latin typeface="Arial" panose="020B0604020202020204" pitchFamily="34" charset="0"/>
                <a:cs typeface="Arial" panose="020B0604020202020204" pitchFamily="34" charset="0"/>
              </a:defRPr>
            </a:lvl3pPr>
            <a:lvl4pPr marL="1601464" indent="-228554">
              <a:defRPr>
                <a:solidFill>
                  <a:schemeClr val="tx1"/>
                </a:solidFill>
                <a:latin typeface="Arial" panose="020B0604020202020204" pitchFamily="34" charset="0"/>
                <a:cs typeface="Arial" panose="020B0604020202020204" pitchFamily="34" charset="0"/>
              </a:defRPr>
            </a:lvl4pPr>
            <a:lvl5pPr marL="2058572" indent="-228554">
              <a:defRPr>
                <a:solidFill>
                  <a:schemeClr val="tx1"/>
                </a:solidFill>
                <a:latin typeface="Arial" panose="020B0604020202020204" pitchFamily="34" charset="0"/>
                <a:cs typeface="Arial" panose="020B0604020202020204" pitchFamily="34" charset="0"/>
              </a:defRPr>
            </a:lvl5pPr>
            <a:lvl6pPr marL="2515679" indent="-22855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2787" indent="-22855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894" indent="-22855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7002" indent="-22855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4B36052-0D8A-43AE-9AF3-51BD141F3E65}" type="slidenum">
              <a:rPr lang="en-GB" altLang="en-US" smtClean="0"/>
              <a:pPr/>
              <a:t>37</a:t>
            </a:fld>
            <a:endParaRPr lang="en-GB" altLang="en-US"/>
          </a:p>
        </p:txBody>
      </p:sp>
    </p:spTree>
    <p:extLst>
      <p:ext uri="{BB962C8B-B14F-4D97-AF65-F5344CB8AC3E}">
        <p14:creationId xmlns:p14="http://schemas.microsoft.com/office/powerpoint/2010/main" val="15743056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799" indent="-285692">
              <a:defRPr>
                <a:solidFill>
                  <a:schemeClr val="tx1"/>
                </a:solidFill>
                <a:latin typeface="Arial" panose="020B0604020202020204" pitchFamily="34" charset="0"/>
                <a:cs typeface="Arial" panose="020B0604020202020204" pitchFamily="34" charset="0"/>
              </a:defRPr>
            </a:lvl2pPr>
            <a:lvl3pPr marL="1144357" indent="-228554">
              <a:defRPr>
                <a:solidFill>
                  <a:schemeClr val="tx1"/>
                </a:solidFill>
                <a:latin typeface="Arial" panose="020B0604020202020204" pitchFamily="34" charset="0"/>
                <a:cs typeface="Arial" panose="020B0604020202020204" pitchFamily="34" charset="0"/>
              </a:defRPr>
            </a:lvl3pPr>
            <a:lvl4pPr marL="1601464" indent="-228554">
              <a:defRPr>
                <a:solidFill>
                  <a:schemeClr val="tx1"/>
                </a:solidFill>
                <a:latin typeface="Arial" panose="020B0604020202020204" pitchFamily="34" charset="0"/>
                <a:cs typeface="Arial" panose="020B0604020202020204" pitchFamily="34" charset="0"/>
              </a:defRPr>
            </a:lvl4pPr>
            <a:lvl5pPr marL="2058572" indent="-228554">
              <a:defRPr>
                <a:solidFill>
                  <a:schemeClr val="tx1"/>
                </a:solidFill>
                <a:latin typeface="Arial" panose="020B0604020202020204" pitchFamily="34" charset="0"/>
                <a:cs typeface="Arial" panose="020B0604020202020204" pitchFamily="34" charset="0"/>
              </a:defRPr>
            </a:lvl5pPr>
            <a:lvl6pPr marL="2515679" indent="-22855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2787" indent="-22855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894" indent="-22855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7002" indent="-22855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4B36052-0D8A-43AE-9AF3-51BD141F3E65}" type="slidenum">
              <a:rPr lang="en-GB" altLang="en-US" smtClean="0"/>
              <a:pPr/>
              <a:t>38</a:t>
            </a:fld>
            <a:endParaRPr lang="en-GB" altLang="en-US"/>
          </a:p>
        </p:txBody>
      </p:sp>
    </p:spTree>
    <p:extLst>
      <p:ext uri="{BB962C8B-B14F-4D97-AF65-F5344CB8AC3E}">
        <p14:creationId xmlns:p14="http://schemas.microsoft.com/office/powerpoint/2010/main" val="3904121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162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799" indent="-285692">
              <a:defRPr>
                <a:solidFill>
                  <a:schemeClr val="tx1"/>
                </a:solidFill>
                <a:latin typeface="Arial" panose="020B0604020202020204" pitchFamily="34" charset="0"/>
                <a:cs typeface="Arial" panose="020B0604020202020204" pitchFamily="34" charset="0"/>
              </a:defRPr>
            </a:lvl2pPr>
            <a:lvl3pPr marL="1142769" indent="-228554">
              <a:defRPr>
                <a:solidFill>
                  <a:schemeClr val="tx1"/>
                </a:solidFill>
                <a:latin typeface="Arial" panose="020B0604020202020204" pitchFamily="34" charset="0"/>
                <a:cs typeface="Arial" panose="020B0604020202020204" pitchFamily="34" charset="0"/>
              </a:defRPr>
            </a:lvl3pPr>
            <a:lvl4pPr marL="1599877" indent="-228554">
              <a:defRPr>
                <a:solidFill>
                  <a:schemeClr val="tx1"/>
                </a:solidFill>
                <a:latin typeface="Arial" panose="020B0604020202020204" pitchFamily="34" charset="0"/>
                <a:cs typeface="Arial" panose="020B0604020202020204" pitchFamily="34" charset="0"/>
              </a:defRPr>
            </a:lvl4pPr>
            <a:lvl5pPr marL="2056984" indent="-228554">
              <a:defRPr>
                <a:solidFill>
                  <a:schemeClr val="tx1"/>
                </a:solidFill>
                <a:latin typeface="Arial" panose="020B0604020202020204" pitchFamily="34" charset="0"/>
                <a:cs typeface="Arial" panose="020B0604020202020204" pitchFamily="34" charset="0"/>
              </a:defRPr>
            </a:lvl5pPr>
            <a:lvl6pPr marL="2514092" indent="-22855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199" indent="-22855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307" indent="-22855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5414" indent="-22855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72965B6-0CF8-4CA4-B3D6-06ABCBD54456}" type="slidenum">
              <a:rPr lang="en-GB" altLang="en-US" smtClean="0">
                <a:solidFill>
                  <a:srgbClr val="000000"/>
                </a:solidFill>
              </a:rPr>
              <a:pPr/>
              <a:t>40</a:t>
            </a:fld>
            <a:endParaRPr lang="en-GB" altLang="en-US">
              <a:solidFill>
                <a:srgbClr val="000000"/>
              </a:solidFill>
            </a:endParaRPr>
          </a:p>
        </p:txBody>
      </p:sp>
    </p:spTree>
    <p:extLst>
      <p:ext uri="{BB962C8B-B14F-4D97-AF65-F5344CB8AC3E}">
        <p14:creationId xmlns:p14="http://schemas.microsoft.com/office/powerpoint/2010/main" val="26687479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799" indent="-285692">
              <a:defRPr>
                <a:solidFill>
                  <a:schemeClr val="tx1"/>
                </a:solidFill>
                <a:latin typeface="Arial" panose="020B0604020202020204" pitchFamily="34" charset="0"/>
                <a:cs typeface="Arial" panose="020B0604020202020204" pitchFamily="34" charset="0"/>
              </a:defRPr>
            </a:lvl2pPr>
            <a:lvl3pPr marL="1144357" indent="-228554">
              <a:defRPr>
                <a:solidFill>
                  <a:schemeClr val="tx1"/>
                </a:solidFill>
                <a:latin typeface="Arial" panose="020B0604020202020204" pitchFamily="34" charset="0"/>
                <a:cs typeface="Arial" panose="020B0604020202020204" pitchFamily="34" charset="0"/>
              </a:defRPr>
            </a:lvl3pPr>
            <a:lvl4pPr marL="1601464" indent="-228554">
              <a:defRPr>
                <a:solidFill>
                  <a:schemeClr val="tx1"/>
                </a:solidFill>
                <a:latin typeface="Arial" panose="020B0604020202020204" pitchFamily="34" charset="0"/>
                <a:cs typeface="Arial" panose="020B0604020202020204" pitchFamily="34" charset="0"/>
              </a:defRPr>
            </a:lvl4pPr>
            <a:lvl5pPr marL="2058572" indent="-228554">
              <a:defRPr>
                <a:solidFill>
                  <a:schemeClr val="tx1"/>
                </a:solidFill>
                <a:latin typeface="Arial" panose="020B0604020202020204" pitchFamily="34" charset="0"/>
                <a:cs typeface="Arial" panose="020B0604020202020204" pitchFamily="34" charset="0"/>
              </a:defRPr>
            </a:lvl5pPr>
            <a:lvl6pPr marL="2515679" indent="-22855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2787" indent="-22855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894" indent="-22855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7002" indent="-22855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4B36052-0D8A-43AE-9AF3-51BD141F3E65}" type="slidenum">
              <a:rPr lang="en-GB" altLang="en-US" smtClean="0"/>
              <a:pPr/>
              <a:t>41</a:t>
            </a:fld>
            <a:endParaRPr lang="en-GB" altLang="en-US"/>
          </a:p>
        </p:txBody>
      </p:sp>
    </p:spTree>
    <p:extLst>
      <p:ext uri="{BB962C8B-B14F-4D97-AF65-F5344CB8AC3E}">
        <p14:creationId xmlns:p14="http://schemas.microsoft.com/office/powerpoint/2010/main" val="11531428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799" indent="-285692">
              <a:defRPr>
                <a:solidFill>
                  <a:schemeClr val="tx1"/>
                </a:solidFill>
                <a:latin typeface="Arial" panose="020B0604020202020204" pitchFamily="34" charset="0"/>
                <a:cs typeface="Arial" panose="020B0604020202020204" pitchFamily="34" charset="0"/>
              </a:defRPr>
            </a:lvl2pPr>
            <a:lvl3pPr marL="1144357" indent="-228554">
              <a:defRPr>
                <a:solidFill>
                  <a:schemeClr val="tx1"/>
                </a:solidFill>
                <a:latin typeface="Arial" panose="020B0604020202020204" pitchFamily="34" charset="0"/>
                <a:cs typeface="Arial" panose="020B0604020202020204" pitchFamily="34" charset="0"/>
              </a:defRPr>
            </a:lvl3pPr>
            <a:lvl4pPr marL="1601464" indent="-228554">
              <a:defRPr>
                <a:solidFill>
                  <a:schemeClr val="tx1"/>
                </a:solidFill>
                <a:latin typeface="Arial" panose="020B0604020202020204" pitchFamily="34" charset="0"/>
                <a:cs typeface="Arial" panose="020B0604020202020204" pitchFamily="34" charset="0"/>
              </a:defRPr>
            </a:lvl4pPr>
            <a:lvl5pPr marL="2058572" indent="-228554">
              <a:defRPr>
                <a:solidFill>
                  <a:schemeClr val="tx1"/>
                </a:solidFill>
                <a:latin typeface="Arial" panose="020B0604020202020204" pitchFamily="34" charset="0"/>
                <a:cs typeface="Arial" panose="020B0604020202020204" pitchFamily="34" charset="0"/>
              </a:defRPr>
            </a:lvl5pPr>
            <a:lvl6pPr marL="2515679" indent="-22855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2787" indent="-22855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894" indent="-22855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7002" indent="-22855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4B36052-0D8A-43AE-9AF3-51BD141F3E65}" type="slidenum">
              <a:rPr lang="en-GB" altLang="en-US" smtClean="0"/>
              <a:pPr/>
              <a:t>42</a:t>
            </a:fld>
            <a:endParaRPr lang="en-GB" altLang="en-US"/>
          </a:p>
        </p:txBody>
      </p:sp>
    </p:spTree>
    <p:extLst>
      <p:ext uri="{BB962C8B-B14F-4D97-AF65-F5344CB8AC3E}">
        <p14:creationId xmlns:p14="http://schemas.microsoft.com/office/powerpoint/2010/main" val="26813416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66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799" indent="-285692">
              <a:defRPr>
                <a:solidFill>
                  <a:schemeClr val="tx1"/>
                </a:solidFill>
                <a:latin typeface="Arial" panose="020B0604020202020204" pitchFamily="34" charset="0"/>
                <a:cs typeface="Arial" panose="020B0604020202020204" pitchFamily="34" charset="0"/>
              </a:defRPr>
            </a:lvl2pPr>
            <a:lvl3pPr marL="1142769" indent="-228554">
              <a:defRPr>
                <a:solidFill>
                  <a:schemeClr val="tx1"/>
                </a:solidFill>
                <a:latin typeface="Arial" panose="020B0604020202020204" pitchFamily="34" charset="0"/>
                <a:cs typeface="Arial" panose="020B0604020202020204" pitchFamily="34" charset="0"/>
              </a:defRPr>
            </a:lvl3pPr>
            <a:lvl4pPr marL="1599877" indent="-228554">
              <a:defRPr>
                <a:solidFill>
                  <a:schemeClr val="tx1"/>
                </a:solidFill>
                <a:latin typeface="Arial" panose="020B0604020202020204" pitchFamily="34" charset="0"/>
                <a:cs typeface="Arial" panose="020B0604020202020204" pitchFamily="34" charset="0"/>
              </a:defRPr>
            </a:lvl4pPr>
            <a:lvl5pPr marL="2056984" indent="-228554">
              <a:defRPr>
                <a:solidFill>
                  <a:schemeClr val="tx1"/>
                </a:solidFill>
                <a:latin typeface="Arial" panose="020B0604020202020204" pitchFamily="34" charset="0"/>
                <a:cs typeface="Arial" panose="020B0604020202020204" pitchFamily="34" charset="0"/>
              </a:defRPr>
            </a:lvl5pPr>
            <a:lvl6pPr marL="2514092" indent="-22855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199" indent="-22855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307" indent="-22855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5414" indent="-22855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7C19DFB-4413-4950-9A2C-6E3ACE2A2C9C}" type="slidenum">
              <a:rPr lang="en-GB" altLang="en-US" smtClean="0">
                <a:solidFill>
                  <a:srgbClr val="000000"/>
                </a:solidFill>
              </a:rPr>
              <a:pPr/>
              <a:t>43</a:t>
            </a:fld>
            <a:endParaRPr lang="en-GB" altLang="en-US">
              <a:solidFill>
                <a:srgbClr val="000000"/>
              </a:solidFill>
            </a:endParaRPr>
          </a:p>
        </p:txBody>
      </p:sp>
    </p:spTree>
    <p:extLst>
      <p:ext uri="{BB962C8B-B14F-4D97-AF65-F5344CB8AC3E}">
        <p14:creationId xmlns:p14="http://schemas.microsoft.com/office/powerpoint/2010/main" val="6313159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AB7E3E-63EB-471E-9CE8-8830295EF26C}" type="slidenum">
              <a:rPr lang="en-GB" smtClean="0"/>
              <a:pPr/>
              <a:t>46</a:t>
            </a:fld>
            <a:endParaRPr lang="en-GB"/>
          </a:p>
        </p:txBody>
      </p:sp>
    </p:spTree>
    <p:extLst>
      <p:ext uri="{BB962C8B-B14F-4D97-AF65-F5344CB8AC3E}">
        <p14:creationId xmlns:p14="http://schemas.microsoft.com/office/powerpoint/2010/main" val="223352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3990" indent="-286150">
              <a:defRPr>
                <a:solidFill>
                  <a:schemeClr val="tx1"/>
                </a:solidFill>
                <a:latin typeface="Arial" panose="020B0604020202020204" pitchFamily="34" charset="0"/>
                <a:cs typeface="Arial" panose="020B0604020202020204" pitchFamily="34" charset="0"/>
              </a:defRPr>
            </a:lvl2pPr>
            <a:lvl3pPr marL="1146190" indent="-228920">
              <a:defRPr>
                <a:solidFill>
                  <a:schemeClr val="tx1"/>
                </a:solidFill>
                <a:latin typeface="Arial" panose="020B0604020202020204" pitchFamily="34" charset="0"/>
                <a:cs typeface="Arial" panose="020B0604020202020204" pitchFamily="34" charset="0"/>
              </a:defRPr>
            </a:lvl3pPr>
            <a:lvl4pPr marL="1604031" indent="-228920">
              <a:defRPr>
                <a:solidFill>
                  <a:schemeClr val="tx1"/>
                </a:solidFill>
                <a:latin typeface="Arial" panose="020B0604020202020204" pitchFamily="34" charset="0"/>
                <a:cs typeface="Arial" panose="020B0604020202020204" pitchFamily="34" charset="0"/>
              </a:defRPr>
            </a:lvl4pPr>
            <a:lvl5pPr marL="2061871" indent="-228920">
              <a:defRPr>
                <a:solidFill>
                  <a:schemeClr val="tx1"/>
                </a:solidFill>
                <a:latin typeface="Arial" panose="020B0604020202020204" pitchFamily="34" charset="0"/>
                <a:cs typeface="Arial" panose="020B0604020202020204" pitchFamily="34" charset="0"/>
              </a:defRPr>
            </a:lvl5pPr>
            <a:lvl6pPr marL="2519711" indent="-22892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7551" indent="-22892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5391" indent="-22892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93231" indent="-22892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4B36052-0D8A-43AE-9AF3-51BD141F3E65}" type="slidenum">
              <a:rPr lang="en-GB" altLang="en-US" smtClean="0"/>
              <a:pPr/>
              <a:t>4</a:t>
            </a:fld>
            <a:endParaRPr lang="en-GB" altLang="en-US"/>
          </a:p>
        </p:txBody>
      </p:sp>
    </p:spTree>
    <p:extLst>
      <p:ext uri="{BB962C8B-B14F-4D97-AF65-F5344CB8AC3E}">
        <p14:creationId xmlns:p14="http://schemas.microsoft.com/office/powerpoint/2010/main" val="28010912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AB7E3E-63EB-471E-9CE8-8830295EF26C}" type="slidenum">
              <a:rPr lang="en-GB" smtClean="0"/>
              <a:pPr/>
              <a:t>48</a:t>
            </a:fld>
            <a:endParaRPr lang="en-GB"/>
          </a:p>
        </p:txBody>
      </p:sp>
    </p:spTree>
    <p:extLst>
      <p:ext uri="{BB962C8B-B14F-4D97-AF65-F5344CB8AC3E}">
        <p14:creationId xmlns:p14="http://schemas.microsoft.com/office/powerpoint/2010/main" val="2358588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3990" indent="-286150">
              <a:defRPr>
                <a:solidFill>
                  <a:schemeClr val="tx1"/>
                </a:solidFill>
                <a:latin typeface="Arial" panose="020B0604020202020204" pitchFamily="34" charset="0"/>
                <a:cs typeface="Arial" panose="020B0604020202020204" pitchFamily="34" charset="0"/>
              </a:defRPr>
            </a:lvl2pPr>
            <a:lvl3pPr marL="1146190" indent="-228920">
              <a:defRPr>
                <a:solidFill>
                  <a:schemeClr val="tx1"/>
                </a:solidFill>
                <a:latin typeface="Arial" panose="020B0604020202020204" pitchFamily="34" charset="0"/>
                <a:cs typeface="Arial" panose="020B0604020202020204" pitchFamily="34" charset="0"/>
              </a:defRPr>
            </a:lvl3pPr>
            <a:lvl4pPr marL="1604031" indent="-228920">
              <a:defRPr>
                <a:solidFill>
                  <a:schemeClr val="tx1"/>
                </a:solidFill>
                <a:latin typeface="Arial" panose="020B0604020202020204" pitchFamily="34" charset="0"/>
                <a:cs typeface="Arial" panose="020B0604020202020204" pitchFamily="34" charset="0"/>
              </a:defRPr>
            </a:lvl4pPr>
            <a:lvl5pPr marL="2061871" indent="-228920">
              <a:defRPr>
                <a:solidFill>
                  <a:schemeClr val="tx1"/>
                </a:solidFill>
                <a:latin typeface="Arial" panose="020B0604020202020204" pitchFamily="34" charset="0"/>
                <a:cs typeface="Arial" panose="020B0604020202020204" pitchFamily="34" charset="0"/>
              </a:defRPr>
            </a:lvl5pPr>
            <a:lvl6pPr marL="2519711" indent="-22892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7551" indent="-22892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5391" indent="-22892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93231" indent="-22892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4B36052-0D8A-43AE-9AF3-51BD141F3E65}" type="slidenum">
              <a:rPr lang="en-GB" altLang="en-US" smtClean="0"/>
              <a:pPr/>
              <a:t>5</a:t>
            </a:fld>
            <a:endParaRPr lang="en-GB" altLang="en-US"/>
          </a:p>
        </p:txBody>
      </p:sp>
    </p:spTree>
    <p:extLst>
      <p:ext uri="{BB962C8B-B14F-4D97-AF65-F5344CB8AC3E}">
        <p14:creationId xmlns:p14="http://schemas.microsoft.com/office/powerpoint/2010/main" val="3178345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3990" indent="-286150">
              <a:defRPr>
                <a:solidFill>
                  <a:schemeClr val="tx1"/>
                </a:solidFill>
                <a:latin typeface="Arial" panose="020B0604020202020204" pitchFamily="34" charset="0"/>
                <a:cs typeface="Arial" panose="020B0604020202020204" pitchFamily="34" charset="0"/>
              </a:defRPr>
            </a:lvl2pPr>
            <a:lvl3pPr marL="1146190" indent="-228920">
              <a:defRPr>
                <a:solidFill>
                  <a:schemeClr val="tx1"/>
                </a:solidFill>
                <a:latin typeface="Arial" panose="020B0604020202020204" pitchFamily="34" charset="0"/>
                <a:cs typeface="Arial" panose="020B0604020202020204" pitchFamily="34" charset="0"/>
              </a:defRPr>
            </a:lvl3pPr>
            <a:lvl4pPr marL="1604031" indent="-228920">
              <a:defRPr>
                <a:solidFill>
                  <a:schemeClr val="tx1"/>
                </a:solidFill>
                <a:latin typeface="Arial" panose="020B0604020202020204" pitchFamily="34" charset="0"/>
                <a:cs typeface="Arial" panose="020B0604020202020204" pitchFamily="34" charset="0"/>
              </a:defRPr>
            </a:lvl4pPr>
            <a:lvl5pPr marL="2061871" indent="-228920">
              <a:defRPr>
                <a:solidFill>
                  <a:schemeClr val="tx1"/>
                </a:solidFill>
                <a:latin typeface="Arial" panose="020B0604020202020204" pitchFamily="34" charset="0"/>
                <a:cs typeface="Arial" panose="020B0604020202020204" pitchFamily="34" charset="0"/>
              </a:defRPr>
            </a:lvl5pPr>
            <a:lvl6pPr marL="2519711" indent="-22892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7551" indent="-22892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5391" indent="-22892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93231" indent="-22892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4B36052-0D8A-43AE-9AF3-51BD141F3E65}" type="slidenum">
              <a:rPr lang="en-GB" altLang="en-US" smtClean="0"/>
              <a:pPr/>
              <a:t>6</a:t>
            </a:fld>
            <a:endParaRPr lang="en-GB" altLang="en-US"/>
          </a:p>
        </p:txBody>
      </p:sp>
    </p:spTree>
    <p:extLst>
      <p:ext uri="{BB962C8B-B14F-4D97-AF65-F5344CB8AC3E}">
        <p14:creationId xmlns:p14="http://schemas.microsoft.com/office/powerpoint/2010/main" val="649198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3990" indent="-286150">
              <a:defRPr>
                <a:solidFill>
                  <a:schemeClr val="tx1"/>
                </a:solidFill>
                <a:latin typeface="Arial" panose="020B0604020202020204" pitchFamily="34" charset="0"/>
                <a:cs typeface="Arial" panose="020B0604020202020204" pitchFamily="34" charset="0"/>
              </a:defRPr>
            </a:lvl2pPr>
            <a:lvl3pPr marL="1146190" indent="-228920">
              <a:defRPr>
                <a:solidFill>
                  <a:schemeClr val="tx1"/>
                </a:solidFill>
                <a:latin typeface="Arial" panose="020B0604020202020204" pitchFamily="34" charset="0"/>
                <a:cs typeface="Arial" panose="020B0604020202020204" pitchFamily="34" charset="0"/>
              </a:defRPr>
            </a:lvl3pPr>
            <a:lvl4pPr marL="1604031" indent="-228920">
              <a:defRPr>
                <a:solidFill>
                  <a:schemeClr val="tx1"/>
                </a:solidFill>
                <a:latin typeface="Arial" panose="020B0604020202020204" pitchFamily="34" charset="0"/>
                <a:cs typeface="Arial" panose="020B0604020202020204" pitchFamily="34" charset="0"/>
              </a:defRPr>
            </a:lvl4pPr>
            <a:lvl5pPr marL="2061871" indent="-228920">
              <a:defRPr>
                <a:solidFill>
                  <a:schemeClr val="tx1"/>
                </a:solidFill>
                <a:latin typeface="Arial" panose="020B0604020202020204" pitchFamily="34" charset="0"/>
                <a:cs typeface="Arial" panose="020B0604020202020204" pitchFamily="34" charset="0"/>
              </a:defRPr>
            </a:lvl5pPr>
            <a:lvl6pPr marL="2519711" indent="-22892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7551" indent="-22892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5391" indent="-22892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93231" indent="-22892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4B36052-0D8A-43AE-9AF3-51BD141F3E65}" type="slidenum">
              <a:rPr lang="en-GB" altLang="en-US" smtClean="0"/>
              <a:pPr/>
              <a:t>10</a:t>
            </a:fld>
            <a:endParaRPr lang="en-GB" altLang="en-US"/>
          </a:p>
        </p:txBody>
      </p:sp>
    </p:spTree>
    <p:extLst>
      <p:ext uri="{BB962C8B-B14F-4D97-AF65-F5344CB8AC3E}">
        <p14:creationId xmlns:p14="http://schemas.microsoft.com/office/powerpoint/2010/main" val="257871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3990" indent="-286150">
              <a:defRPr>
                <a:solidFill>
                  <a:schemeClr val="tx1"/>
                </a:solidFill>
                <a:latin typeface="Arial" panose="020B0604020202020204" pitchFamily="34" charset="0"/>
                <a:cs typeface="Arial" panose="020B0604020202020204" pitchFamily="34" charset="0"/>
              </a:defRPr>
            </a:lvl2pPr>
            <a:lvl3pPr marL="1146190" indent="-228920">
              <a:defRPr>
                <a:solidFill>
                  <a:schemeClr val="tx1"/>
                </a:solidFill>
                <a:latin typeface="Arial" panose="020B0604020202020204" pitchFamily="34" charset="0"/>
                <a:cs typeface="Arial" panose="020B0604020202020204" pitchFamily="34" charset="0"/>
              </a:defRPr>
            </a:lvl3pPr>
            <a:lvl4pPr marL="1604031" indent="-228920">
              <a:defRPr>
                <a:solidFill>
                  <a:schemeClr val="tx1"/>
                </a:solidFill>
                <a:latin typeface="Arial" panose="020B0604020202020204" pitchFamily="34" charset="0"/>
                <a:cs typeface="Arial" panose="020B0604020202020204" pitchFamily="34" charset="0"/>
              </a:defRPr>
            </a:lvl4pPr>
            <a:lvl5pPr marL="2061871" indent="-228920">
              <a:defRPr>
                <a:solidFill>
                  <a:schemeClr val="tx1"/>
                </a:solidFill>
                <a:latin typeface="Arial" panose="020B0604020202020204" pitchFamily="34" charset="0"/>
                <a:cs typeface="Arial" panose="020B0604020202020204" pitchFamily="34" charset="0"/>
              </a:defRPr>
            </a:lvl5pPr>
            <a:lvl6pPr marL="2519711" indent="-22892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7551" indent="-22892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5391" indent="-22892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93231" indent="-22892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4B36052-0D8A-43AE-9AF3-51BD141F3E65}" type="slidenum">
              <a:rPr lang="en-GB" altLang="en-US" smtClean="0"/>
              <a:pPr/>
              <a:t>11</a:t>
            </a:fld>
            <a:endParaRPr lang="en-GB" altLang="en-US"/>
          </a:p>
        </p:txBody>
      </p:sp>
    </p:spTree>
    <p:extLst>
      <p:ext uri="{BB962C8B-B14F-4D97-AF65-F5344CB8AC3E}">
        <p14:creationId xmlns:p14="http://schemas.microsoft.com/office/powerpoint/2010/main" val="833331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912C9E0-0DDB-40C4-84A3-757744C33D23}" type="slidenum">
              <a:rPr lang="en-GB" altLang="en-US" smtClean="0"/>
              <a:pPr>
                <a:defRPr/>
              </a:pPr>
              <a:t>13</a:t>
            </a:fld>
            <a:endParaRPr lang="en-GB" altLang="en-US" dirty="0"/>
          </a:p>
        </p:txBody>
      </p:sp>
    </p:spTree>
    <p:extLst>
      <p:ext uri="{BB962C8B-B14F-4D97-AF65-F5344CB8AC3E}">
        <p14:creationId xmlns:p14="http://schemas.microsoft.com/office/powerpoint/2010/main" val="3698137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680" eaLnBrk="0" fontAlgn="base" hangingPunct="0">
              <a:spcBef>
                <a:spcPct val="30000"/>
              </a:spcBef>
              <a:spcAft>
                <a:spcPct val="0"/>
              </a:spcAft>
              <a:defRPr/>
            </a:pPr>
            <a:r>
              <a:rPr lang="en-GB" dirty="0">
                <a:solidFill>
                  <a:prstClr val="black"/>
                </a:solidFill>
                <a:latin typeface="+mn-lt"/>
              </a:rPr>
              <a:t>The total number of deep dives will vary depending on the size) of the inspection. </a:t>
            </a:r>
          </a:p>
          <a:p>
            <a:endParaRPr lang="en-GB" dirty="0"/>
          </a:p>
        </p:txBody>
      </p:sp>
      <p:sp>
        <p:nvSpPr>
          <p:cNvPr id="4" name="Slide Number Placeholder 3"/>
          <p:cNvSpPr>
            <a:spLocks noGrp="1"/>
          </p:cNvSpPr>
          <p:nvPr>
            <p:ph type="sldNum" sz="quarter" idx="10"/>
          </p:nvPr>
        </p:nvSpPr>
        <p:spPr/>
        <p:txBody>
          <a:bodyPr/>
          <a:lstStyle/>
          <a:p>
            <a:pPr>
              <a:defRPr/>
            </a:pPr>
            <a:fld id="{4912C9E0-0DDB-40C4-84A3-757744C33D23}" type="slidenum">
              <a:rPr lang="en-GB" altLang="en-US" smtClean="0"/>
              <a:pPr>
                <a:defRPr/>
              </a:pPr>
              <a:t>15</a:t>
            </a:fld>
            <a:endParaRPr lang="en-GB" altLang="en-US" dirty="0"/>
          </a:p>
        </p:txBody>
      </p:sp>
    </p:spTree>
    <p:extLst>
      <p:ext uri="{BB962C8B-B14F-4D97-AF65-F5344CB8AC3E}">
        <p14:creationId xmlns:p14="http://schemas.microsoft.com/office/powerpoint/2010/main" val="6829530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ight Triangle 8"/>
          <p:cNvSpPr/>
          <p:nvPr userDrawn="1"/>
        </p:nvSpPr>
        <p:spPr>
          <a:xfrm rot="5400000">
            <a:off x="3348856" y="-3404875"/>
            <a:ext cx="2408935" cy="9143999"/>
          </a:xfrm>
          <a:prstGeom prst="rtTriangle">
            <a:avLst/>
          </a:prstGeom>
          <a:ln>
            <a:noFill/>
          </a:ln>
        </p:spPr>
        <p:style>
          <a:lnRef idx="1">
            <a:schemeClr val="accent4"/>
          </a:lnRef>
          <a:fillRef idx="3">
            <a:schemeClr val="accent4"/>
          </a:fillRef>
          <a:effectRef idx="2">
            <a:schemeClr val="accent4"/>
          </a:effectRef>
          <a:fontRef idx="minor">
            <a:schemeClr val="lt1"/>
          </a:fontRef>
        </p:style>
        <p:txBody>
          <a:bodyPr rtlCol="0" anchor="ctr"/>
          <a:lstStyle/>
          <a:p>
            <a:pPr algn="ctr" defTabSz="457200"/>
            <a:endParaRPr lang="en-US">
              <a:solidFill>
                <a:srgbClr val="FBFCFF"/>
              </a:solidFill>
            </a:endParaRPr>
          </a:p>
        </p:txBody>
      </p:sp>
      <p:sp>
        <p:nvSpPr>
          <p:cNvPr id="7" name="Right Triangle 6"/>
          <p:cNvSpPr/>
          <p:nvPr userDrawn="1"/>
        </p:nvSpPr>
        <p:spPr>
          <a:xfrm>
            <a:off x="-18676" y="4070916"/>
            <a:ext cx="9144000" cy="2805758"/>
          </a:xfrm>
          <a:prstGeom prst="rtTriangle">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BFCFF"/>
              </a:solidFill>
            </a:endParaRPr>
          </a:p>
        </p:txBody>
      </p:sp>
      <p:sp>
        <p:nvSpPr>
          <p:cNvPr id="10" name="Right Triangle 9"/>
          <p:cNvSpPr/>
          <p:nvPr userDrawn="1"/>
        </p:nvSpPr>
        <p:spPr>
          <a:xfrm rot="10800000">
            <a:off x="6760538" y="-56022"/>
            <a:ext cx="2458164" cy="4351025"/>
          </a:xfrm>
          <a:prstGeom prst="rtTriangle">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defTabSz="457200"/>
            <a:endParaRPr lang="en-US">
              <a:solidFill>
                <a:srgbClr val="FBFCFF"/>
              </a:solidFill>
            </a:endParaRPr>
          </a:p>
        </p:txBody>
      </p:sp>
      <p:sp>
        <p:nvSpPr>
          <p:cNvPr id="11" name="Right Triangle 10"/>
          <p:cNvSpPr/>
          <p:nvPr userDrawn="1"/>
        </p:nvSpPr>
        <p:spPr>
          <a:xfrm rot="10800000" flipV="1">
            <a:off x="7694313" y="3637798"/>
            <a:ext cx="1543065" cy="3257550"/>
          </a:xfrm>
          <a:prstGeom prst="rtTriangle">
            <a:avLst/>
          </a:prstGeom>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457200"/>
            <a:endParaRPr lang="en-US">
              <a:solidFill>
                <a:srgbClr val="FBFCFF"/>
              </a:solidFill>
            </a:endParaRPr>
          </a:p>
        </p:txBody>
      </p:sp>
      <p:pic>
        <p:nvPicPr>
          <p:cNvPr id="12" name="Picture 11" descr="BSP Logo-4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704" y="0"/>
            <a:ext cx="3977885" cy="1481127"/>
          </a:xfrm>
          <a:prstGeom prst="rect">
            <a:avLst/>
          </a:prstGeom>
        </p:spPr>
      </p:pic>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3579AFF8-657F-CD48-BD9A-414FA516412F}" type="datetimeFigureOut">
              <a:rPr lang="en-US" smtClean="0">
                <a:solidFill>
                  <a:srgbClr val="000000">
                    <a:tint val="75000"/>
                  </a:srgbClr>
                </a:solidFill>
              </a:rPr>
              <a:pPr/>
              <a:t>11/13/2019</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0B3D4DEC-EECA-7049-9877-C260CBD6C67A}"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992316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6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914400"/>
            <a:ext cx="4038600" cy="4648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724400" y="914400"/>
            <a:ext cx="4038600" cy="4648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10656679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7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914400"/>
            <a:ext cx="4038600" cy="4648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724400" y="914400"/>
            <a:ext cx="4038600" cy="4648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1788014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914400"/>
            <a:ext cx="4038600" cy="4648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724400" y="914400"/>
            <a:ext cx="4038600" cy="4648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89399388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15" name="Text Placeholder 2"/>
          <p:cNvSpPr>
            <a:spLocks noGrp="1"/>
          </p:cNvSpPr>
          <p:nvPr>
            <p:ph idx="1"/>
          </p:nvPr>
        </p:nvSpPr>
        <p:spPr>
          <a:xfrm>
            <a:off x="319408" y="838200"/>
            <a:ext cx="8519792" cy="4724400"/>
          </a:xfrm>
          <a:prstGeom prst="rect">
            <a:avLst/>
          </a:prstGeom>
        </p:spPr>
        <p:txBody>
          <a:bodyPr rtlCol="0">
            <a:normAutofit/>
          </a:bodyPr>
          <a:lstStyle>
            <a:lvl1pPr>
              <a:defRPr sz="3200"/>
            </a:lvl1pPr>
            <a:lvl2pPr>
              <a:spcBef>
                <a:spcPts val="500"/>
              </a:spcBef>
              <a:defRPr sz="2400" baseline="0">
                <a:solidFill>
                  <a:schemeClr val="tx1"/>
                </a:solidFill>
                <a:latin typeface="Aria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US" dirty="0"/>
              <a:t>Second level</a:t>
            </a:r>
          </a:p>
        </p:txBody>
      </p:sp>
    </p:spTree>
    <p:extLst>
      <p:ext uri="{BB962C8B-B14F-4D97-AF65-F5344CB8AC3E}">
        <p14:creationId xmlns:p14="http://schemas.microsoft.com/office/powerpoint/2010/main" val="24764978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914400"/>
            <a:ext cx="4038600" cy="4648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724400" y="914400"/>
            <a:ext cx="4038600" cy="4648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60244406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4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914400"/>
            <a:ext cx="4038600" cy="4648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724400" y="914400"/>
            <a:ext cx="4038600" cy="4648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34122467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914400"/>
            <a:ext cx="4038600" cy="4648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724400" y="914400"/>
            <a:ext cx="4038600" cy="4648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61015473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5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914400"/>
            <a:ext cx="4038600" cy="4648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724400" y="914400"/>
            <a:ext cx="4038600" cy="4648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38791210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0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914400"/>
            <a:ext cx="4038600" cy="4648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724400" y="914400"/>
            <a:ext cx="4038600" cy="4648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40476952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914400"/>
            <a:ext cx="4038600" cy="4648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724400" y="914400"/>
            <a:ext cx="4038600" cy="4648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05706932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11" name="Right Triangle 10"/>
          <p:cNvSpPr/>
          <p:nvPr userDrawn="1"/>
        </p:nvSpPr>
        <p:spPr>
          <a:xfrm rot="5943305">
            <a:off x="3454333" y="-2635554"/>
            <a:ext cx="2413988" cy="9055586"/>
          </a:xfrm>
          <a:prstGeom prst="rtTriangle">
            <a:avLst/>
          </a:prstGeom>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457200"/>
            <a:endParaRPr lang="en-US">
              <a:solidFill>
                <a:srgbClr val="FBFCFF"/>
              </a:solidFill>
            </a:endParaRPr>
          </a:p>
        </p:txBody>
      </p:sp>
      <p:sp>
        <p:nvSpPr>
          <p:cNvPr id="9" name="Right Triangle 8"/>
          <p:cNvSpPr/>
          <p:nvPr userDrawn="1"/>
        </p:nvSpPr>
        <p:spPr>
          <a:xfrm rot="5400000">
            <a:off x="2579026" y="-2635044"/>
            <a:ext cx="2595674" cy="7791078"/>
          </a:xfrm>
          <a:prstGeom prst="rtTriangle">
            <a:avLst/>
          </a:prstGeom>
          <a:ln>
            <a:noFill/>
          </a:ln>
        </p:spPr>
        <p:style>
          <a:lnRef idx="1">
            <a:schemeClr val="accent4"/>
          </a:lnRef>
          <a:fillRef idx="3">
            <a:schemeClr val="accent4"/>
          </a:fillRef>
          <a:effectRef idx="2">
            <a:schemeClr val="accent4"/>
          </a:effectRef>
          <a:fontRef idx="minor">
            <a:schemeClr val="lt1"/>
          </a:fontRef>
        </p:style>
        <p:txBody>
          <a:bodyPr rtlCol="0" anchor="ctr"/>
          <a:lstStyle/>
          <a:p>
            <a:pPr algn="ctr" defTabSz="457200"/>
            <a:endParaRPr lang="en-US">
              <a:solidFill>
                <a:srgbClr val="FBFCFF"/>
              </a:solidFill>
            </a:endParaRPr>
          </a:p>
        </p:txBody>
      </p:sp>
      <p:sp>
        <p:nvSpPr>
          <p:cNvPr id="10" name="Right Triangle 9"/>
          <p:cNvSpPr/>
          <p:nvPr userDrawn="1"/>
        </p:nvSpPr>
        <p:spPr>
          <a:xfrm rot="10800000">
            <a:off x="3124200" y="-56026"/>
            <a:ext cx="6094502" cy="2614357"/>
          </a:xfrm>
          <a:prstGeom prst="rtTriangle">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defTabSz="457200"/>
            <a:endParaRPr lang="en-US">
              <a:solidFill>
                <a:srgbClr val="FBFCFF"/>
              </a:solidFill>
            </a:endParaRPr>
          </a:p>
        </p:txBody>
      </p:sp>
      <p:pic>
        <p:nvPicPr>
          <p:cNvPr id="12" name="Picture 11" descr="BSP Logo-4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028" y="1"/>
            <a:ext cx="3660399" cy="1362914"/>
          </a:xfrm>
          <a:prstGeom prst="rect">
            <a:avLst/>
          </a:prstGeom>
        </p:spPr>
      </p:pic>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3579AFF8-657F-CD48-BD9A-414FA516412F}" type="datetimeFigureOut">
              <a:rPr lang="en-US" smtClean="0">
                <a:solidFill>
                  <a:srgbClr val="000000">
                    <a:tint val="75000"/>
                  </a:srgbClr>
                </a:solidFill>
              </a:rPr>
              <a:pPr/>
              <a:t>11/13/2019</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0B3D4DEC-EECA-7049-9877-C260CBD6C67A}" type="slidenum">
              <a:rPr lang="en-US" smtClean="0">
                <a:solidFill>
                  <a:srgbClr val="000000">
                    <a:tint val="75000"/>
                  </a:srgbClr>
                </a:solidFill>
              </a:rPr>
              <a:pPr/>
              <a:t>‹#›</a:t>
            </a:fld>
            <a:endParaRPr lang="en-US">
              <a:solidFill>
                <a:srgbClr val="000000">
                  <a:tint val="75000"/>
                </a:srgbClr>
              </a:solidFill>
            </a:endParaRPr>
          </a:p>
        </p:txBody>
      </p:sp>
      <p:sp>
        <p:nvSpPr>
          <p:cNvPr id="7" name="Right Triangle 6"/>
          <p:cNvSpPr/>
          <p:nvPr userDrawn="1"/>
        </p:nvSpPr>
        <p:spPr>
          <a:xfrm rot="10800000">
            <a:off x="6741858" y="-72953"/>
            <a:ext cx="2439489" cy="2631284"/>
          </a:xfrm>
          <a:prstGeom prst="rtTriangle">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BFCFF"/>
              </a:solidFill>
            </a:endParaRPr>
          </a:p>
        </p:txBody>
      </p:sp>
    </p:spTree>
    <p:extLst>
      <p:ext uri="{BB962C8B-B14F-4D97-AF65-F5344CB8AC3E}">
        <p14:creationId xmlns:p14="http://schemas.microsoft.com/office/powerpoint/2010/main" val="11087804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914400"/>
            <a:ext cx="4038600" cy="4648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724400" y="914400"/>
            <a:ext cx="4038600" cy="4648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37179137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0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914400"/>
            <a:ext cx="4038600" cy="4648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724400" y="914400"/>
            <a:ext cx="4038600" cy="4648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24479056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4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914400"/>
            <a:ext cx="4038600" cy="4648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724400" y="914400"/>
            <a:ext cx="4038600" cy="4648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83922177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8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914400"/>
            <a:ext cx="4038600" cy="4648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724400" y="914400"/>
            <a:ext cx="4038600" cy="4648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90264538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824134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5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914400"/>
            <a:ext cx="4038600" cy="4648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724400" y="914400"/>
            <a:ext cx="4038600" cy="4648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40329803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ight Triangle 7"/>
          <p:cNvSpPr/>
          <p:nvPr userDrawn="1"/>
        </p:nvSpPr>
        <p:spPr>
          <a:xfrm flipV="1">
            <a:off x="-1" y="0"/>
            <a:ext cx="9144001" cy="1213805"/>
          </a:xfrm>
          <a:prstGeom prst="rtTriangle">
            <a:avLst/>
          </a:prstGeom>
          <a:ln>
            <a:noFill/>
          </a:ln>
        </p:spPr>
        <p:style>
          <a:lnRef idx="1">
            <a:schemeClr val="accent4"/>
          </a:lnRef>
          <a:fillRef idx="3">
            <a:schemeClr val="accent4"/>
          </a:fillRef>
          <a:effectRef idx="2">
            <a:schemeClr val="accent4"/>
          </a:effectRef>
          <a:fontRef idx="minor">
            <a:schemeClr val="lt1"/>
          </a:fontRef>
        </p:style>
        <p:txBody>
          <a:bodyPr rtlCol="0" anchor="ctr"/>
          <a:lstStyle/>
          <a:p>
            <a:pPr algn="ctr" defTabSz="457200"/>
            <a:endParaRPr lang="en-US">
              <a:solidFill>
                <a:srgbClr val="FBFCFF"/>
              </a:solidFill>
            </a:endParaRPr>
          </a:p>
        </p:txBody>
      </p:sp>
      <p:sp>
        <p:nvSpPr>
          <p:cNvPr id="2" name="Title 1"/>
          <p:cNvSpPr>
            <a:spLocks noGrp="1"/>
          </p:cNvSpPr>
          <p:nvPr>
            <p:ph type="title"/>
          </p:nvPr>
        </p:nvSpPr>
        <p:spPr>
          <a:xfrm>
            <a:off x="457200" y="1021598"/>
            <a:ext cx="8229600" cy="1143000"/>
          </a:xfrm>
        </p:spPr>
        <p:txBody>
          <a:bodyPr/>
          <a:lstStyle/>
          <a:p>
            <a:r>
              <a:rPr lang="en-GB" dirty="0" smtClean="0"/>
              <a:t>Click to edit Master title style</a:t>
            </a:r>
            <a:endParaRPr lang="en-US" dirty="0"/>
          </a:p>
        </p:txBody>
      </p:sp>
      <p:sp>
        <p:nvSpPr>
          <p:cNvPr id="3" name="Content Placeholder 2"/>
          <p:cNvSpPr>
            <a:spLocks noGrp="1"/>
          </p:cNvSpPr>
          <p:nvPr>
            <p:ph idx="1"/>
          </p:nvPr>
        </p:nvSpPr>
        <p:spPr>
          <a:xfrm>
            <a:off x="457200" y="2296893"/>
            <a:ext cx="8229600" cy="3829270"/>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p:txBody>
          <a:bodyPr/>
          <a:lstStyle/>
          <a:p>
            <a:fld id="{3579AFF8-657F-CD48-BD9A-414FA516412F}" type="datetimeFigureOut">
              <a:rPr lang="en-US" smtClean="0">
                <a:solidFill>
                  <a:srgbClr val="000000">
                    <a:tint val="75000"/>
                  </a:srgbClr>
                </a:solidFill>
              </a:rPr>
              <a:pPr/>
              <a:t>11/13/2019</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0B3D4DEC-EECA-7049-9877-C260CBD6C67A}" type="slidenum">
              <a:rPr lang="en-US" smtClean="0">
                <a:solidFill>
                  <a:srgbClr val="000000">
                    <a:tint val="75000"/>
                  </a:srgbClr>
                </a:solidFill>
              </a:rPr>
              <a:pPr/>
              <a:t>‹#›</a:t>
            </a:fld>
            <a:endParaRPr lang="en-US">
              <a:solidFill>
                <a:srgbClr val="000000">
                  <a:tint val="75000"/>
                </a:srgbClr>
              </a:solidFill>
            </a:endParaRPr>
          </a:p>
        </p:txBody>
      </p:sp>
      <p:sp>
        <p:nvSpPr>
          <p:cNvPr id="7" name="Right Triangle 6"/>
          <p:cNvSpPr/>
          <p:nvPr userDrawn="1"/>
        </p:nvSpPr>
        <p:spPr>
          <a:xfrm rot="10800000" flipH="1">
            <a:off x="-18676" y="-37349"/>
            <a:ext cx="747021" cy="1848719"/>
          </a:xfrm>
          <a:prstGeom prst="rtTriangle">
            <a:avLst/>
          </a:prstGeom>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457200"/>
            <a:endParaRPr lang="en-US">
              <a:solidFill>
                <a:srgbClr val="FBFCFF"/>
              </a:solidFill>
            </a:endParaRPr>
          </a:p>
        </p:txBody>
      </p:sp>
      <p:pic>
        <p:nvPicPr>
          <p:cNvPr id="12" name="Picture 11" descr="BSP Logo-4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7022" y="-6208"/>
            <a:ext cx="2241062" cy="834438"/>
          </a:xfrm>
          <a:prstGeom prst="rect">
            <a:avLst/>
          </a:prstGeom>
        </p:spPr>
      </p:pic>
      <p:sp>
        <p:nvSpPr>
          <p:cNvPr id="16" name="Right Triangle 15"/>
          <p:cNvSpPr/>
          <p:nvPr userDrawn="1"/>
        </p:nvSpPr>
        <p:spPr>
          <a:xfrm rot="10800000">
            <a:off x="5982448" y="-56026"/>
            <a:ext cx="3198902" cy="1473664"/>
          </a:xfrm>
          <a:prstGeom prst="rtTriangle">
            <a:avLst/>
          </a:prstGeom>
          <a:gradFill flip="none" rotWithShape="1">
            <a:gsLst>
              <a:gs pos="0">
                <a:schemeClr val="accent3">
                  <a:tint val="100000"/>
                  <a:shade val="100000"/>
                  <a:satMod val="130000"/>
                </a:schemeClr>
              </a:gs>
              <a:gs pos="100000">
                <a:schemeClr val="accent3">
                  <a:tint val="50000"/>
                  <a:shade val="100000"/>
                  <a:satMod val="350000"/>
                </a:schemeClr>
              </a:gs>
            </a:gsLst>
            <a:lin ang="16200000" scaled="0"/>
            <a:tileRect/>
          </a:gra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defTabSz="457200"/>
            <a:endParaRPr lang="en-US">
              <a:solidFill>
                <a:srgbClr val="FBFCFF"/>
              </a:solidFill>
            </a:endParaRPr>
          </a:p>
        </p:txBody>
      </p:sp>
      <p:sp>
        <p:nvSpPr>
          <p:cNvPr id="17" name="Right Triangle 16"/>
          <p:cNvSpPr/>
          <p:nvPr userDrawn="1"/>
        </p:nvSpPr>
        <p:spPr>
          <a:xfrm rot="10800000">
            <a:off x="4575502" y="-72954"/>
            <a:ext cx="4605844" cy="726541"/>
          </a:xfrm>
          <a:prstGeom prst="rtTriangle">
            <a:avLst/>
          </a:prstGeom>
          <a:gradFill flip="none" rotWithShape="1">
            <a:gsLst>
              <a:gs pos="0">
                <a:schemeClr val="accent1">
                  <a:tint val="100000"/>
                  <a:shade val="100000"/>
                  <a:satMod val="130000"/>
                </a:schemeClr>
              </a:gs>
              <a:gs pos="100000">
                <a:schemeClr val="accent1">
                  <a:tint val="50000"/>
                  <a:shade val="100000"/>
                  <a:satMod val="350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BFCFF"/>
              </a:solidFill>
            </a:endParaRPr>
          </a:p>
        </p:txBody>
      </p:sp>
    </p:spTree>
    <p:extLst>
      <p:ext uri="{BB962C8B-B14F-4D97-AF65-F5344CB8AC3E}">
        <p14:creationId xmlns:p14="http://schemas.microsoft.com/office/powerpoint/2010/main" val="3504914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ight Triangle 8"/>
          <p:cNvSpPr/>
          <p:nvPr userDrawn="1"/>
        </p:nvSpPr>
        <p:spPr>
          <a:xfrm rot="10800000">
            <a:off x="2590799" y="-37355"/>
            <a:ext cx="6553191" cy="4743183"/>
          </a:xfrm>
          <a:prstGeom prst="rtTriangle">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defTabSz="457200"/>
            <a:endParaRPr lang="en-US">
              <a:solidFill>
                <a:srgbClr val="FBFCFF"/>
              </a:solidFill>
            </a:endParaRPr>
          </a:p>
        </p:txBody>
      </p:sp>
      <p:pic>
        <p:nvPicPr>
          <p:cNvPr id="11" name="Picture 10" descr="BSP Logo-4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693" y="33087"/>
            <a:ext cx="2820004" cy="1050001"/>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3579AFF8-657F-CD48-BD9A-414FA516412F}" type="datetimeFigureOut">
              <a:rPr lang="en-US" smtClean="0">
                <a:solidFill>
                  <a:srgbClr val="000000">
                    <a:tint val="75000"/>
                  </a:srgbClr>
                </a:solidFill>
              </a:rPr>
              <a:pPr/>
              <a:t>11/13/2019</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0B3D4DEC-EECA-7049-9877-C260CBD6C67A}" type="slidenum">
              <a:rPr lang="en-US" smtClean="0">
                <a:solidFill>
                  <a:srgbClr val="000000">
                    <a:tint val="75000"/>
                  </a:srgbClr>
                </a:solidFill>
              </a:rPr>
              <a:pPr/>
              <a:t>‹#›</a:t>
            </a:fld>
            <a:endParaRPr lang="en-US">
              <a:solidFill>
                <a:srgbClr val="000000">
                  <a:tint val="75000"/>
                </a:srgbClr>
              </a:solidFill>
            </a:endParaRPr>
          </a:p>
        </p:txBody>
      </p:sp>
      <p:sp>
        <p:nvSpPr>
          <p:cNvPr id="12" name="Right Triangle 11"/>
          <p:cNvSpPr/>
          <p:nvPr userDrawn="1"/>
        </p:nvSpPr>
        <p:spPr>
          <a:xfrm rot="10800000">
            <a:off x="7619610" y="-37350"/>
            <a:ext cx="1561741" cy="4743179"/>
          </a:xfrm>
          <a:prstGeom prst="rtTriangle">
            <a:avLst/>
          </a:prstGeom>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457200"/>
            <a:endParaRPr lang="en-US">
              <a:solidFill>
                <a:srgbClr val="FBFCFF"/>
              </a:solidFill>
            </a:endParaRPr>
          </a:p>
        </p:txBody>
      </p:sp>
      <p:sp>
        <p:nvSpPr>
          <p:cNvPr id="15" name="Right Triangle 14"/>
          <p:cNvSpPr/>
          <p:nvPr userDrawn="1"/>
        </p:nvSpPr>
        <p:spPr>
          <a:xfrm rot="10800000">
            <a:off x="6741857" y="-72953"/>
            <a:ext cx="2439489" cy="1946546"/>
          </a:xfrm>
          <a:prstGeom prst="rtTriangle">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BFCFF"/>
              </a:solidFill>
            </a:endParaRPr>
          </a:p>
        </p:txBody>
      </p:sp>
    </p:spTree>
    <p:extLst>
      <p:ext uri="{BB962C8B-B14F-4D97-AF65-F5344CB8AC3E}">
        <p14:creationId xmlns:p14="http://schemas.microsoft.com/office/powerpoint/2010/main" val="49252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14" name="Right Triangle 13"/>
          <p:cNvSpPr/>
          <p:nvPr userDrawn="1"/>
        </p:nvSpPr>
        <p:spPr>
          <a:xfrm rot="5400000">
            <a:off x="2471184" y="-2471180"/>
            <a:ext cx="4201629" cy="9143999"/>
          </a:xfrm>
          <a:prstGeom prst="rtTriangle">
            <a:avLst/>
          </a:prstGeom>
          <a:ln>
            <a:noFill/>
          </a:ln>
        </p:spPr>
        <p:style>
          <a:lnRef idx="1">
            <a:schemeClr val="accent4"/>
          </a:lnRef>
          <a:fillRef idx="3">
            <a:schemeClr val="accent4"/>
          </a:fillRef>
          <a:effectRef idx="2">
            <a:schemeClr val="accent4"/>
          </a:effectRef>
          <a:fontRef idx="minor">
            <a:schemeClr val="lt1"/>
          </a:fontRef>
        </p:style>
        <p:txBody>
          <a:bodyPr rtlCol="0" anchor="ctr"/>
          <a:lstStyle/>
          <a:p>
            <a:pPr algn="ctr" defTabSz="457200"/>
            <a:endParaRPr lang="en-US">
              <a:solidFill>
                <a:srgbClr val="FBFCFF"/>
              </a:solidFill>
            </a:endParaRPr>
          </a:p>
        </p:txBody>
      </p:sp>
      <p:sp>
        <p:nvSpPr>
          <p:cNvPr id="15" name="Right Triangle 14"/>
          <p:cNvSpPr/>
          <p:nvPr userDrawn="1"/>
        </p:nvSpPr>
        <p:spPr>
          <a:xfrm flipV="1">
            <a:off x="-2" y="-1"/>
            <a:ext cx="1325963" cy="5588173"/>
          </a:xfrm>
          <a:prstGeom prst="rtTriangle">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BFCFF"/>
              </a:solidFill>
            </a:endParaRPr>
          </a:p>
        </p:txBody>
      </p:sp>
      <p:sp>
        <p:nvSpPr>
          <p:cNvPr id="16" name="Right Triangle 15"/>
          <p:cNvSpPr/>
          <p:nvPr userDrawn="1"/>
        </p:nvSpPr>
        <p:spPr>
          <a:xfrm rot="10800000">
            <a:off x="5733384" y="-3"/>
            <a:ext cx="3410612" cy="2726396"/>
          </a:xfrm>
          <a:prstGeom prst="rtTriangle">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defTabSz="457200"/>
            <a:endParaRPr lang="en-US">
              <a:solidFill>
                <a:srgbClr val="FBFCFF"/>
              </a:solidFill>
            </a:endParaRPr>
          </a:p>
        </p:txBody>
      </p:sp>
      <p:pic>
        <p:nvPicPr>
          <p:cNvPr id="17" name="Picture 16" descr="BSP Logo-4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5961" y="448177"/>
            <a:ext cx="3977885" cy="1481127"/>
          </a:xfrm>
          <a:prstGeom prst="rect">
            <a:avLst/>
          </a:prstGeom>
        </p:spPr>
      </p:pic>
      <p:sp>
        <p:nvSpPr>
          <p:cNvPr id="18" name="Right Triangle 17"/>
          <p:cNvSpPr/>
          <p:nvPr userDrawn="1"/>
        </p:nvSpPr>
        <p:spPr>
          <a:xfrm rot="5400000">
            <a:off x="1960964" y="-1960958"/>
            <a:ext cx="765628" cy="4687557"/>
          </a:xfrm>
          <a:prstGeom prst="rtTriangle">
            <a:avLst/>
          </a:prstGeom>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457200"/>
            <a:endParaRPr lang="en-US">
              <a:solidFill>
                <a:srgbClr val="FBFCFF"/>
              </a:solidFill>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3579AFF8-657F-CD48-BD9A-414FA516412F}" type="datetimeFigureOut">
              <a:rPr lang="en-US" smtClean="0">
                <a:solidFill>
                  <a:srgbClr val="000000">
                    <a:tint val="75000"/>
                  </a:srgbClr>
                </a:solidFill>
              </a:rPr>
              <a:pPr/>
              <a:t>11/13/2019</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0B3D4DEC-EECA-7049-9877-C260CBD6C67A}"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791075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ight Triangle 5"/>
          <p:cNvSpPr/>
          <p:nvPr userDrawn="1"/>
        </p:nvSpPr>
        <p:spPr>
          <a:xfrm rot="5400000">
            <a:off x="2597057" y="-2628405"/>
            <a:ext cx="3881164" cy="9143999"/>
          </a:xfrm>
          <a:prstGeom prst="rtTriangle">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defTabSz="457200"/>
            <a:endParaRPr lang="en-US">
              <a:solidFill>
                <a:srgbClr val="000000"/>
              </a:solidFill>
            </a:endParaRPr>
          </a:p>
        </p:txBody>
      </p:sp>
      <p:sp>
        <p:nvSpPr>
          <p:cNvPr id="8" name="Right Triangle 7"/>
          <p:cNvSpPr/>
          <p:nvPr userDrawn="1"/>
        </p:nvSpPr>
        <p:spPr>
          <a:xfrm rot="10800000">
            <a:off x="6019800" y="-15668"/>
            <a:ext cx="3183218" cy="4351025"/>
          </a:xfrm>
          <a:prstGeom prst="rtTriangle">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defTabSz="457200"/>
            <a:endParaRPr lang="en-US">
              <a:solidFill>
                <a:srgbClr val="000000"/>
              </a:solidFill>
            </a:endParaRPr>
          </a:p>
        </p:txBody>
      </p:sp>
      <p:sp>
        <p:nvSpPr>
          <p:cNvPr id="9" name="Right Triangle 8"/>
          <p:cNvSpPr/>
          <p:nvPr userDrawn="1"/>
        </p:nvSpPr>
        <p:spPr>
          <a:xfrm rot="10800000" flipV="1">
            <a:off x="6019800" y="2539654"/>
            <a:ext cx="3201894" cy="4396050"/>
          </a:xfrm>
          <a:prstGeom prst="rtTriangle">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defTabSz="457200"/>
            <a:endParaRPr lang="en-US">
              <a:solidFill>
                <a:srgbClr val="000000"/>
              </a:solidFill>
            </a:endParaRPr>
          </a:p>
        </p:txBody>
      </p:sp>
      <p:sp>
        <p:nvSpPr>
          <p:cNvPr id="16" name="Right Triangle 15"/>
          <p:cNvSpPr/>
          <p:nvPr userDrawn="1"/>
        </p:nvSpPr>
        <p:spPr>
          <a:xfrm>
            <a:off x="-34360" y="1848719"/>
            <a:ext cx="9144000" cy="5068311"/>
          </a:xfrm>
          <a:prstGeom prst="rtTriangle">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defTabSz="457200"/>
            <a:endParaRPr lang="en-US">
              <a:solidFill>
                <a:srgbClr val="000000"/>
              </a:solidFill>
            </a:endParaRPr>
          </a:p>
        </p:txBody>
      </p:sp>
      <p:pic>
        <p:nvPicPr>
          <p:cNvPr id="10" name="Picture 9" descr="BSP Logo-4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3113" y="5924303"/>
            <a:ext cx="2578415" cy="960048"/>
          </a:xfrm>
          <a:prstGeom prst="rect">
            <a:avLst/>
          </a:prstGeom>
        </p:spPr>
      </p:pic>
      <p:sp>
        <p:nvSpPr>
          <p:cNvPr id="17" name="Title 1"/>
          <p:cNvSpPr>
            <a:spLocks noGrp="1"/>
          </p:cNvSpPr>
          <p:nvPr>
            <p:ph type="title"/>
          </p:nvPr>
        </p:nvSpPr>
        <p:spPr>
          <a:xfrm>
            <a:off x="457200" y="1021598"/>
            <a:ext cx="8229600" cy="1143000"/>
          </a:xfrm>
        </p:spPr>
        <p:txBody>
          <a:bodyPr/>
          <a:lstStyle/>
          <a:p>
            <a:r>
              <a:rPr lang="en-GB" dirty="0" smtClean="0"/>
              <a:t>Click to edit Master title style</a:t>
            </a:r>
            <a:endParaRPr lang="en-US" dirty="0"/>
          </a:p>
        </p:txBody>
      </p:sp>
      <p:sp>
        <p:nvSpPr>
          <p:cNvPr id="18" name="Content Placeholder 2"/>
          <p:cNvSpPr>
            <a:spLocks noGrp="1"/>
          </p:cNvSpPr>
          <p:nvPr>
            <p:ph idx="1"/>
          </p:nvPr>
        </p:nvSpPr>
        <p:spPr>
          <a:xfrm>
            <a:off x="457200" y="2296893"/>
            <a:ext cx="8229600" cy="3627410"/>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731944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ight Triangle 5"/>
          <p:cNvSpPr/>
          <p:nvPr userDrawn="1"/>
        </p:nvSpPr>
        <p:spPr>
          <a:xfrm rot="10800000" flipV="1">
            <a:off x="0" y="-20437"/>
            <a:ext cx="9181352" cy="6915785"/>
          </a:xfrm>
          <a:prstGeom prst="rtTriangle">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defTabSz="457200"/>
            <a:endParaRPr lang="en-US">
              <a:solidFill>
                <a:srgbClr val="000000"/>
              </a:solidFill>
            </a:endParaRPr>
          </a:p>
        </p:txBody>
      </p:sp>
      <p:sp>
        <p:nvSpPr>
          <p:cNvPr id="7" name="Right Triangle 6"/>
          <p:cNvSpPr/>
          <p:nvPr userDrawn="1"/>
        </p:nvSpPr>
        <p:spPr>
          <a:xfrm rot="10800000" flipV="1">
            <a:off x="6922936" y="-20435"/>
            <a:ext cx="2277092" cy="6915779"/>
          </a:xfrm>
          <a:prstGeom prst="rtTriangle">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defTabSz="457200"/>
            <a:endParaRPr lang="en-US">
              <a:solidFill>
                <a:srgbClr val="000000"/>
              </a:solidFill>
            </a:endParaRPr>
          </a:p>
        </p:txBody>
      </p:sp>
      <p:sp>
        <p:nvSpPr>
          <p:cNvPr id="8" name="Right Triangle 7"/>
          <p:cNvSpPr/>
          <p:nvPr userDrawn="1"/>
        </p:nvSpPr>
        <p:spPr>
          <a:xfrm rot="16200000">
            <a:off x="5955433" y="3650753"/>
            <a:ext cx="2786254" cy="3702937"/>
          </a:xfrm>
          <a:prstGeom prst="rtTriangle">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defTabSz="457200"/>
            <a:endParaRPr lang="en-US">
              <a:solidFill>
                <a:srgbClr val="000000"/>
              </a:solidFill>
            </a:endParaRPr>
          </a:p>
        </p:txBody>
      </p:sp>
      <p:sp>
        <p:nvSpPr>
          <p:cNvPr id="9" name="Title 1"/>
          <p:cNvSpPr>
            <a:spLocks noGrp="1"/>
          </p:cNvSpPr>
          <p:nvPr>
            <p:ph type="title"/>
          </p:nvPr>
        </p:nvSpPr>
        <p:spPr>
          <a:xfrm>
            <a:off x="457200" y="1021598"/>
            <a:ext cx="8229600" cy="1143000"/>
          </a:xfrm>
        </p:spPr>
        <p:txBody>
          <a:bodyPr/>
          <a:lstStyle/>
          <a:p>
            <a:r>
              <a:rPr lang="en-GB" dirty="0" smtClean="0"/>
              <a:t>Click to edit Master title style</a:t>
            </a:r>
            <a:endParaRPr lang="en-US" dirty="0"/>
          </a:p>
        </p:txBody>
      </p:sp>
      <p:sp>
        <p:nvSpPr>
          <p:cNvPr id="10" name="Content Placeholder 2"/>
          <p:cNvSpPr>
            <a:spLocks noGrp="1"/>
          </p:cNvSpPr>
          <p:nvPr>
            <p:ph idx="1"/>
          </p:nvPr>
        </p:nvSpPr>
        <p:spPr>
          <a:xfrm>
            <a:off x="457200" y="2296893"/>
            <a:ext cx="8229600" cy="3627410"/>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pic>
        <p:nvPicPr>
          <p:cNvPr id="11" name="Picture 10" descr="BSP Logo-4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3113" y="5924303"/>
            <a:ext cx="2578415" cy="960048"/>
          </a:xfrm>
          <a:prstGeom prst="rect">
            <a:avLst/>
          </a:prstGeom>
        </p:spPr>
      </p:pic>
    </p:spTree>
    <p:extLst>
      <p:ext uri="{BB962C8B-B14F-4D97-AF65-F5344CB8AC3E}">
        <p14:creationId xmlns:p14="http://schemas.microsoft.com/office/powerpoint/2010/main" val="2893745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Right Triangle 5"/>
          <p:cNvSpPr/>
          <p:nvPr userDrawn="1"/>
        </p:nvSpPr>
        <p:spPr>
          <a:xfrm rot="5400000">
            <a:off x="1143000" y="-1142997"/>
            <a:ext cx="6857995" cy="9143999"/>
          </a:xfrm>
          <a:prstGeom prst="rtTriangle">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defTabSz="457200"/>
            <a:endParaRPr lang="en-US">
              <a:solidFill>
                <a:srgbClr val="000000"/>
              </a:solidFill>
            </a:endParaRPr>
          </a:p>
        </p:txBody>
      </p:sp>
      <p:sp>
        <p:nvSpPr>
          <p:cNvPr id="7" name="Right Triangle 6"/>
          <p:cNvSpPr/>
          <p:nvPr userDrawn="1"/>
        </p:nvSpPr>
        <p:spPr>
          <a:xfrm flipV="1">
            <a:off x="-2" y="-2"/>
            <a:ext cx="3529675" cy="6858002"/>
          </a:xfrm>
          <a:prstGeom prst="rtTriangle">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defTabSz="457200"/>
            <a:endParaRPr lang="en-US">
              <a:solidFill>
                <a:srgbClr val="000000"/>
              </a:solidFill>
            </a:endParaRPr>
          </a:p>
        </p:txBody>
      </p:sp>
      <p:sp>
        <p:nvSpPr>
          <p:cNvPr id="8" name="Right Triangle 7"/>
          <p:cNvSpPr/>
          <p:nvPr userDrawn="1"/>
        </p:nvSpPr>
        <p:spPr>
          <a:xfrm rot="10800000">
            <a:off x="5733384" y="-4"/>
            <a:ext cx="3410612" cy="6858003"/>
          </a:xfrm>
          <a:prstGeom prst="rtTriangle">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defTabSz="457200"/>
            <a:endParaRPr lang="en-US">
              <a:solidFill>
                <a:srgbClr val="000000"/>
              </a:solidFill>
            </a:endParaRPr>
          </a:p>
        </p:txBody>
      </p:sp>
      <p:sp>
        <p:nvSpPr>
          <p:cNvPr id="9" name="Right Triangle 8"/>
          <p:cNvSpPr/>
          <p:nvPr userDrawn="1"/>
        </p:nvSpPr>
        <p:spPr>
          <a:xfrm rot="5400000">
            <a:off x="915224" y="-915219"/>
            <a:ext cx="2857107" cy="4687557"/>
          </a:xfrm>
          <a:prstGeom prst="rtTriangle">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defTabSz="457200"/>
            <a:endParaRPr lang="en-US">
              <a:solidFill>
                <a:srgbClr val="000000"/>
              </a:solidFill>
            </a:endParaRPr>
          </a:p>
        </p:txBody>
      </p:sp>
      <p:sp>
        <p:nvSpPr>
          <p:cNvPr id="10" name="Title 1"/>
          <p:cNvSpPr>
            <a:spLocks noGrp="1"/>
          </p:cNvSpPr>
          <p:nvPr>
            <p:ph type="title"/>
          </p:nvPr>
        </p:nvSpPr>
        <p:spPr>
          <a:xfrm>
            <a:off x="457200" y="1021598"/>
            <a:ext cx="8229600" cy="1143000"/>
          </a:xfrm>
        </p:spPr>
        <p:txBody>
          <a:bodyPr/>
          <a:lstStyle/>
          <a:p>
            <a:r>
              <a:rPr lang="en-GB" dirty="0" smtClean="0"/>
              <a:t>Click to edit Master title style</a:t>
            </a:r>
            <a:endParaRPr lang="en-US" dirty="0"/>
          </a:p>
        </p:txBody>
      </p:sp>
      <p:sp>
        <p:nvSpPr>
          <p:cNvPr id="11" name="Content Placeholder 2"/>
          <p:cNvSpPr>
            <a:spLocks noGrp="1"/>
          </p:cNvSpPr>
          <p:nvPr>
            <p:ph idx="1"/>
          </p:nvPr>
        </p:nvSpPr>
        <p:spPr>
          <a:xfrm>
            <a:off x="457200" y="2296893"/>
            <a:ext cx="8229600" cy="3627410"/>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pic>
        <p:nvPicPr>
          <p:cNvPr id="12" name="Picture 11" descr="BSP Logo-4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3113" y="5924303"/>
            <a:ext cx="2578415" cy="960048"/>
          </a:xfrm>
          <a:prstGeom prst="rect">
            <a:avLst/>
          </a:prstGeom>
        </p:spPr>
      </p:pic>
    </p:spTree>
    <p:extLst>
      <p:ext uri="{BB962C8B-B14F-4D97-AF65-F5344CB8AC3E}">
        <p14:creationId xmlns:p14="http://schemas.microsoft.com/office/powerpoint/2010/main" val="2804339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914400"/>
            <a:ext cx="4038600" cy="4648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724400" y="914400"/>
            <a:ext cx="4038600" cy="4648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58022580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3579AFF8-657F-CD48-BD9A-414FA516412F}" type="datetimeFigureOut">
              <a:rPr lang="en-US" smtClean="0">
                <a:solidFill>
                  <a:srgbClr val="000000">
                    <a:tint val="75000"/>
                  </a:srgbClr>
                </a:solidFill>
              </a:rPr>
              <a:pPr defTabSz="457200"/>
              <a:t>11/13/2019</a:t>
            </a:fld>
            <a:endParaRPr lang="en-US">
              <a:solidFill>
                <a:srgbClr val="0000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srgbClr val="00000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0B3D4DEC-EECA-7049-9877-C260CBD6C67A}" type="slidenum">
              <a:rPr lang="en-US" smtClean="0">
                <a:solidFill>
                  <a:srgbClr val="000000">
                    <a:tint val="75000"/>
                  </a:srgbClr>
                </a:solidFill>
              </a:rPr>
              <a:pPr defTabSz="457200"/>
              <a:t>‹#›</a:t>
            </a:fld>
            <a:endParaRPr lang="en-US">
              <a:solidFill>
                <a:srgbClr val="000000">
                  <a:tint val="75000"/>
                </a:srgbClr>
              </a:solidFill>
            </a:endParaRPr>
          </a:p>
        </p:txBody>
      </p:sp>
    </p:spTree>
    <p:extLst>
      <p:ext uri="{BB962C8B-B14F-4D97-AF65-F5344CB8AC3E}">
        <p14:creationId xmlns:p14="http://schemas.microsoft.com/office/powerpoint/2010/main" val="74345293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 id="2147483727" r:id="rId21"/>
    <p:sldLayoutId id="2147483730" r:id="rId22"/>
    <p:sldLayoutId id="2147483731" r:id="rId23"/>
    <p:sldLayoutId id="2147483732" r:id="rId24"/>
    <p:sldLayoutId id="2147483733" r:id="rId2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hyperlink" Target="https://www.gov.uk/guidance/inspecting-schools-guide-for-maintained-and-academy-schools"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hyperlink" Target="https://www.youtube.com/watch?time_continue=13&amp;v=UvqA1SFiqOo"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US" dirty="0" err="1" smtClean="0"/>
              <a:t>Ofsted</a:t>
            </a:r>
            <a:r>
              <a:rPr lang="en-US" dirty="0" smtClean="0"/>
              <a:t> update</a:t>
            </a:r>
            <a:endParaRPr lang="en-US" dirty="0"/>
          </a:p>
        </p:txBody>
      </p:sp>
      <p:sp>
        <p:nvSpPr>
          <p:cNvPr id="11" name="Subtitle 10"/>
          <p:cNvSpPr>
            <a:spLocks noGrp="1"/>
          </p:cNvSpPr>
          <p:nvPr>
            <p:ph type="subTitle" idx="1"/>
          </p:nvPr>
        </p:nvSpPr>
        <p:spPr/>
        <p:txBody>
          <a:bodyPr/>
          <a:lstStyle/>
          <a:p>
            <a:r>
              <a:rPr lang="en-GB" dirty="0" smtClean="0"/>
              <a:t>November 2019</a:t>
            </a:r>
          </a:p>
          <a:p>
            <a:endParaRPr lang="en-GB" dirty="0"/>
          </a:p>
          <a:p>
            <a:r>
              <a:rPr lang="en-GB" dirty="0" smtClean="0"/>
              <a:t>Kate Moorse</a:t>
            </a:r>
            <a:endParaRPr lang="en-US" dirty="0"/>
          </a:p>
        </p:txBody>
      </p:sp>
    </p:spTree>
    <p:extLst>
      <p:ext uri="{BB962C8B-B14F-4D97-AF65-F5344CB8AC3E}">
        <p14:creationId xmlns:p14="http://schemas.microsoft.com/office/powerpoint/2010/main" val="470007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p:cNvSpPr>
          <p:nvPr>
            <p:ph type="title"/>
          </p:nvPr>
        </p:nvSpPr>
        <p:spPr bwMode="auto">
          <a:xfrm>
            <a:off x="0" y="333375"/>
            <a:ext cx="9144000" cy="719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GB" altLang="en-US" dirty="0"/>
              <a:t>Phone call part 1 – some  questions to think about (</a:t>
            </a:r>
            <a:r>
              <a:rPr lang="en-GB" altLang="en-US" dirty="0" err="1"/>
              <a:t>i</a:t>
            </a:r>
            <a:r>
              <a:rPr lang="en-GB" altLang="en-US" dirty="0"/>
              <a:t>)</a:t>
            </a:r>
          </a:p>
        </p:txBody>
      </p:sp>
      <p:sp>
        <p:nvSpPr>
          <p:cNvPr id="14339" name="Content Placeholder 1"/>
          <p:cNvSpPr>
            <a:spLocks noGrp="1"/>
          </p:cNvSpPr>
          <p:nvPr>
            <p:ph idx="1"/>
          </p:nvPr>
        </p:nvSpPr>
        <p:spPr bwMode="auto">
          <a:xfrm>
            <a:off x="791369" y="1628800"/>
            <a:ext cx="7561262" cy="49688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marL="342900" indent="-342900">
              <a:defRPr/>
            </a:pPr>
            <a:r>
              <a:rPr lang="en-GB" sz="2800" dirty="0"/>
              <a:t>Give me the big picture of your curriculum. Where has it come from and what do you want it to achieve?</a:t>
            </a:r>
          </a:p>
          <a:p>
            <a:pPr marL="342900" indent="-342900">
              <a:defRPr/>
            </a:pPr>
            <a:r>
              <a:rPr lang="en-GB" sz="2800" dirty="0"/>
              <a:t>How do you ensure that pupils achieve their very best in each subject?</a:t>
            </a:r>
          </a:p>
          <a:p>
            <a:pPr marL="342900" indent="-342900">
              <a:defRPr/>
            </a:pPr>
            <a:r>
              <a:rPr lang="en-GB" sz="2800" dirty="0"/>
              <a:t>Tell me how you ensure that teachers can challenge and extend learning in all subjects?</a:t>
            </a:r>
          </a:p>
          <a:p>
            <a:pPr marL="342900" indent="-342900">
              <a:defRPr/>
            </a:pPr>
            <a:r>
              <a:rPr lang="en-GB" sz="2800" dirty="0"/>
              <a:t>How is learning sequenced over time in [subject]?</a:t>
            </a:r>
          </a:p>
          <a:p>
            <a:pPr marL="342900" indent="-342900">
              <a:defRPr/>
            </a:pPr>
            <a:r>
              <a:rPr lang="en-GB" sz="2800" dirty="0"/>
              <a:t>Who leads [subject] and what training have your staff in [key stage] had?</a:t>
            </a:r>
          </a:p>
          <a:p>
            <a:pPr marL="0" indent="0">
              <a:buNone/>
              <a:defRPr/>
            </a:pPr>
            <a:endParaRPr lang="en-US" altLang="en-US" sz="2800" dirty="0"/>
          </a:p>
          <a:p>
            <a:pPr marL="342900" indent="-342900">
              <a:defRPr/>
            </a:pPr>
            <a:endParaRPr lang="en-US" altLang="en-US" sz="2800" dirty="0"/>
          </a:p>
          <a:p>
            <a:pPr marL="342900" indent="-342900">
              <a:defRPr/>
            </a:pPr>
            <a:endParaRPr lang="en-GB" altLang="en-US" sz="2400" dirty="0"/>
          </a:p>
        </p:txBody>
      </p:sp>
    </p:spTree>
    <p:extLst>
      <p:ext uri="{BB962C8B-B14F-4D97-AF65-F5344CB8AC3E}">
        <p14:creationId xmlns:p14="http://schemas.microsoft.com/office/powerpoint/2010/main" val="2726726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p:cNvSpPr>
          <p:nvPr>
            <p:ph type="title"/>
          </p:nvPr>
        </p:nvSpPr>
        <p:spPr bwMode="auto">
          <a:xfrm>
            <a:off x="0" y="333375"/>
            <a:ext cx="9144000" cy="719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GB" altLang="en-US" dirty="0"/>
              <a:t>Phone call part 1 – some  questions to think about (ii)</a:t>
            </a:r>
          </a:p>
        </p:txBody>
      </p:sp>
      <p:sp>
        <p:nvSpPr>
          <p:cNvPr id="14339" name="Content Placeholder 1"/>
          <p:cNvSpPr>
            <a:spLocks noGrp="1"/>
          </p:cNvSpPr>
          <p:nvPr>
            <p:ph idx="1"/>
          </p:nvPr>
        </p:nvSpPr>
        <p:spPr bwMode="auto">
          <a:xfrm>
            <a:off x="791369" y="1628800"/>
            <a:ext cx="7561262" cy="49688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p>
            <a:pPr marL="342900" indent="-342900">
              <a:defRPr/>
            </a:pPr>
            <a:r>
              <a:rPr lang="en-GB" sz="2800" dirty="0"/>
              <a:t>Tell me about your work to improve leadership. </a:t>
            </a:r>
          </a:p>
          <a:p>
            <a:pPr marL="342900" indent="-342900">
              <a:defRPr/>
            </a:pPr>
            <a:r>
              <a:rPr lang="en-GB" sz="2800" dirty="0"/>
              <a:t>Can you give me an example of the mapping in [subject]?</a:t>
            </a:r>
          </a:p>
          <a:p>
            <a:pPr marL="342900" indent="-342900">
              <a:defRPr/>
            </a:pPr>
            <a:r>
              <a:rPr lang="en-GB" sz="2800" dirty="0"/>
              <a:t>Do you have the same quality of leadership and sequences of learning in say, [subject and subject]?</a:t>
            </a:r>
          </a:p>
          <a:p>
            <a:pPr marL="342900" indent="-342900">
              <a:defRPr/>
            </a:pPr>
            <a:r>
              <a:rPr lang="en-GB" sz="2800" dirty="0"/>
              <a:t>So, how do teachers know what pupils need to know, and be able to do, by the end of the year? </a:t>
            </a:r>
          </a:p>
          <a:p>
            <a:pPr marL="342900" indent="-342900">
              <a:defRPr/>
            </a:pPr>
            <a:r>
              <a:rPr lang="en-GB" sz="2800" dirty="0"/>
              <a:t>So, how do teachers know what the key concepts are that children need to learn in order to</a:t>
            </a:r>
            <a:r>
              <a:rPr lang="en-GB" sz="2800" b="1" dirty="0"/>
              <a:t> </a:t>
            </a:r>
            <a:r>
              <a:rPr lang="en-GB" sz="2800" dirty="0"/>
              <a:t>do the things you want by the end of the year?</a:t>
            </a:r>
          </a:p>
          <a:p>
            <a:pPr marL="342900" indent="-342900">
              <a:defRPr/>
            </a:pPr>
            <a:endParaRPr lang="en-GB" sz="2400" dirty="0"/>
          </a:p>
          <a:p>
            <a:pPr marL="342900" indent="-342900">
              <a:defRPr/>
            </a:pPr>
            <a:endParaRPr lang="en-US" altLang="en-US" sz="2400" dirty="0"/>
          </a:p>
          <a:p>
            <a:pPr marL="342900" indent="-342900">
              <a:defRPr/>
            </a:pPr>
            <a:endParaRPr lang="en-GB" altLang="en-US" sz="2400" dirty="0"/>
          </a:p>
        </p:txBody>
      </p:sp>
    </p:spTree>
    <p:extLst>
      <p:ext uri="{BB962C8B-B14F-4D97-AF65-F5344CB8AC3E}">
        <p14:creationId xmlns:p14="http://schemas.microsoft.com/office/powerpoint/2010/main" val="2534367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2960828"/>
            <a:ext cx="8712968" cy="3120854"/>
          </a:xfrm>
          <a:prstGeom prst="rect">
            <a:avLst/>
          </a:prstGeom>
        </p:spPr>
        <p:txBody>
          <a:bodyPr wrap="square">
            <a:spAutoFit/>
          </a:bodyPr>
          <a:lstStyle/>
          <a:p>
            <a:pPr lvl="0" fontAlgn="auto">
              <a:spcBef>
                <a:spcPct val="20000"/>
              </a:spcBef>
              <a:spcAft>
                <a:spcPts val="0"/>
              </a:spcAft>
            </a:pPr>
            <a:endParaRPr lang="en-US" sz="3200" dirty="0">
              <a:solidFill>
                <a:prstClr val="black"/>
              </a:solidFill>
              <a:latin typeface="Calibri"/>
              <a:ea typeface="+mn-ea"/>
            </a:endParaRPr>
          </a:p>
          <a:p>
            <a:pPr marL="342900" lvl="0" indent="-342900" fontAlgn="auto">
              <a:spcBef>
                <a:spcPct val="20000"/>
              </a:spcBef>
              <a:spcAft>
                <a:spcPts val="0"/>
              </a:spcAft>
              <a:buFont typeface="Arial" panose="020B0604020202020204" pitchFamily="34" charset="0"/>
              <a:buChar char="•"/>
            </a:pPr>
            <a:r>
              <a:rPr lang="en-US" sz="3200" dirty="0">
                <a:solidFill>
                  <a:prstClr val="black"/>
                </a:solidFill>
                <a:latin typeface="Calibri" panose="020F0502020204030204" pitchFamily="34" charset="0"/>
                <a:cs typeface="Calibri" panose="020F0502020204030204" pitchFamily="34" charset="0"/>
              </a:rPr>
              <a:t>How ready are you to discuss the curriculum in this way?</a:t>
            </a:r>
          </a:p>
          <a:p>
            <a:pPr marL="342900" lvl="0" indent="-342900" fontAlgn="auto">
              <a:spcBef>
                <a:spcPct val="20000"/>
              </a:spcBef>
              <a:spcAft>
                <a:spcPts val="0"/>
              </a:spcAft>
              <a:buFont typeface="Arial" panose="020B0604020202020204" pitchFamily="34" charset="0"/>
              <a:buChar char="•"/>
            </a:pPr>
            <a:r>
              <a:rPr lang="en-US" sz="3200" dirty="0">
                <a:solidFill>
                  <a:prstClr val="black"/>
                </a:solidFill>
                <a:latin typeface="Calibri" panose="020F0502020204030204" pitchFamily="34" charset="0"/>
                <a:cs typeface="Calibri" panose="020F0502020204030204" pitchFamily="34" charset="0"/>
              </a:rPr>
              <a:t>What actions do you need to take to prepare for this?</a:t>
            </a:r>
            <a:endParaRPr lang="en-GB" sz="3200" dirty="0">
              <a:solidFill>
                <a:prstClr val="black"/>
              </a:solidFill>
              <a:latin typeface="Calibri" panose="020F0502020204030204" pitchFamily="34" charset="0"/>
              <a:cs typeface="Calibri" panose="020F0502020204030204" pitchFamily="34" charset="0"/>
            </a:endParaRPr>
          </a:p>
          <a:p>
            <a:pPr lvl="0" fontAlgn="auto">
              <a:spcBef>
                <a:spcPct val="20000"/>
              </a:spcBef>
              <a:spcAft>
                <a:spcPts val="0"/>
              </a:spcAft>
            </a:pPr>
            <a:endParaRPr lang="en-GB" sz="2000" dirty="0">
              <a:solidFill>
                <a:prstClr val="black"/>
              </a:solidFill>
              <a:latin typeface="Calibri"/>
              <a:ea typeface="+mn-ea"/>
            </a:endParaRPr>
          </a:p>
        </p:txBody>
      </p:sp>
      <p:pic>
        <p:nvPicPr>
          <p:cNvPr id="5" name="Picture 4"/>
          <p:cNvPicPr>
            <a:picLocks noChangeAspect="1"/>
          </p:cNvPicPr>
          <p:nvPr/>
        </p:nvPicPr>
        <p:blipFill>
          <a:blip r:embed="rId2"/>
          <a:stretch>
            <a:fillRect/>
          </a:stretch>
        </p:blipFill>
        <p:spPr>
          <a:xfrm>
            <a:off x="1763688" y="404664"/>
            <a:ext cx="5328592" cy="2829224"/>
          </a:xfrm>
          <a:prstGeom prst="rect">
            <a:avLst/>
          </a:prstGeom>
        </p:spPr>
      </p:pic>
    </p:spTree>
    <p:extLst>
      <p:ext uri="{BB962C8B-B14F-4D97-AF65-F5344CB8AC3E}">
        <p14:creationId xmlns:p14="http://schemas.microsoft.com/office/powerpoint/2010/main" val="108964607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deep d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44824"/>
            <a:ext cx="9144000" cy="2325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8660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2"/>
          <a:stretch>
            <a:fillRect/>
          </a:stretch>
        </p:blipFill>
        <p:spPr>
          <a:xfrm>
            <a:off x="217428" y="653312"/>
            <a:ext cx="8891076" cy="4503880"/>
          </a:xfrm>
          <a:prstGeom prst="rect">
            <a:avLst/>
          </a:prstGeom>
        </p:spPr>
      </p:pic>
    </p:spTree>
    <p:extLst>
      <p:ext uri="{BB962C8B-B14F-4D97-AF65-F5344CB8AC3E}">
        <p14:creationId xmlns:p14="http://schemas.microsoft.com/office/powerpoint/2010/main" val="104448133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TextBox 2"/>
          <p:cNvSpPr txBox="1">
            <a:spLocks noChangeArrowheads="1"/>
          </p:cNvSpPr>
          <p:nvPr/>
        </p:nvSpPr>
        <p:spPr bwMode="auto">
          <a:xfrm>
            <a:off x="349250" y="333375"/>
            <a:ext cx="8280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4400" b="1" dirty="0">
                <a:solidFill>
                  <a:srgbClr val="FF6600"/>
                </a:solidFill>
                <a:latin typeface="Calibri" panose="020F0502020204030204" pitchFamily="34" charset="0"/>
              </a:rPr>
              <a:t>Deep dives</a:t>
            </a: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393" t="7644" r="9668"/>
          <a:stretch/>
        </p:blipFill>
        <p:spPr bwMode="auto">
          <a:xfrm>
            <a:off x="0" y="1124744"/>
            <a:ext cx="9324528" cy="5155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796885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79512" y="764704"/>
            <a:ext cx="8419258" cy="4259076"/>
          </a:xfrm>
          <a:prstGeom prst="rect">
            <a:avLst/>
          </a:prstGeom>
        </p:spPr>
      </p:pic>
    </p:spTree>
    <p:extLst>
      <p:ext uri="{BB962C8B-B14F-4D97-AF65-F5344CB8AC3E}">
        <p14:creationId xmlns:p14="http://schemas.microsoft.com/office/powerpoint/2010/main" val="395209096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17805" y="332656"/>
            <a:ext cx="8299648" cy="5085928"/>
          </a:xfrm>
        </p:spPr>
        <p:txBody>
          <a:bodyPr/>
          <a:lstStyle/>
          <a:p>
            <a:r>
              <a:rPr lang="en-GB" sz="1800" dirty="0"/>
              <a:t>Ofsted Inspection Handbook 2019: ‘Deep Dives’</a:t>
            </a:r>
          </a:p>
          <a:p>
            <a:r>
              <a:rPr lang="en-GB" sz="2000" dirty="0">
                <a:solidFill>
                  <a:prstClr val="black"/>
                </a:solidFill>
                <a:latin typeface="Calibri"/>
              </a:rPr>
              <a:t>Curriculum themed meetings with subject leaders, staff &amp; pupils</a:t>
            </a:r>
          </a:p>
          <a:p>
            <a:endParaRPr lang="en-GB" sz="2400" dirty="0"/>
          </a:p>
        </p:txBody>
      </p:sp>
      <p:sp>
        <p:nvSpPr>
          <p:cNvPr id="4" name="Rectangle 3"/>
          <p:cNvSpPr/>
          <p:nvPr/>
        </p:nvSpPr>
        <p:spPr>
          <a:xfrm>
            <a:off x="516294" y="1085026"/>
            <a:ext cx="7344816" cy="5447645"/>
          </a:xfrm>
          <a:prstGeom prst="rect">
            <a:avLst/>
          </a:prstGeom>
        </p:spPr>
        <p:txBody>
          <a:bodyPr wrap="square">
            <a:spAutoFit/>
          </a:bodyPr>
          <a:lstStyle/>
          <a:p>
            <a:pPr lvl="0" fontAlgn="auto">
              <a:spcBef>
                <a:spcPct val="20000"/>
              </a:spcBef>
              <a:spcAft>
                <a:spcPts val="0"/>
              </a:spcAft>
            </a:pPr>
            <a:endParaRPr lang="en-GB" sz="2000" dirty="0">
              <a:solidFill>
                <a:prstClr val="black"/>
              </a:solidFill>
              <a:latin typeface="Calibri"/>
              <a:ea typeface="+mn-ea"/>
            </a:endParaRPr>
          </a:p>
          <a:p>
            <a:pPr lvl="0" fontAlgn="auto">
              <a:spcBef>
                <a:spcPct val="20000"/>
              </a:spcBef>
              <a:spcAft>
                <a:spcPts val="0"/>
              </a:spcAft>
            </a:pPr>
            <a:endParaRPr lang="en-GB" sz="2000" dirty="0">
              <a:solidFill>
                <a:prstClr val="black"/>
              </a:solidFill>
              <a:latin typeface="Calibri"/>
              <a:ea typeface="+mn-ea"/>
            </a:endParaRPr>
          </a:p>
          <a:p>
            <a:pPr lvl="0" fontAlgn="auto">
              <a:spcBef>
                <a:spcPct val="20000"/>
              </a:spcBef>
              <a:spcAft>
                <a:spcPts val="0"/>
              </a:spcAft>
            </a:pPr>
            <a:endParaRPr lang="en-GB" sz="2000" dirty="0">
              <a:solidFill>
                <a:prstClr val="black"/>
              </a:solidFill>
              <a:latin typeface="Calibri"/>
              <a:ea typeface="+mn-ea"/>
            </a:endParaRPr>
          </a:p>
          <a:p>
            <a:pPr lvl="0" fontAlgn="auto">
              <a:spcBef>
                <a:spcPct val="20000"/>
              </a:spcBef>
              <a:spcAft>
                <a:spcPts val="0"/>
              </a:spcAft>
            </a:pPr>
            <a:endParaRPr lang="en-GB" sz="2000" dirty="0">
              <a:solidFill>
                <a:prstClr val="black"/>
              </a:solidFill>
              <a:latin typeface="Calibri"/>
              <a:ea typeface="+mn-ea"/>
            </a:endParaRPr>
          </a:p>
          <a:p>
            <a:pPr lvl="0" fontAlgn="auto">
              <a:spcBef>
                <a:spcPct val="20000"/>
              </a:spcBef>
              <a:spcAft>
                <a:spcPts val="0"/>
              </a:spcAft>
            </a:pPr>
            <a:r>
              <a:rPr lang="en-US" sz="2000" dirty="0">
                <a:solidFill>
                  <a:prstClr val="black"/>
                </a:solidFill>
                <a:latin typeface="Calibri"/>
                <a:ea typeface="+mn-ea"/>
              </a:rPr>
              <a:t>Learning walk to see teachers across years groups, speaking to pupils and staff about stretch, challenge and knowledge coverage.</a:t>
            </a:r>
          </a:p>
          <a:p>
            <a:pPr lvl="0" fontAlgn="auto">
              <a:spcBef>
                <a:spcPct val="20000"/>
              </a:spcBef>
              <a:spcAft>
                <a:spcPts val="0"/>
              </a:spcAft>
            </a:pPr>
            <a:endParaRPr lang="en-US" sz="2000" dirty="0">
              <a:solidFill>
                <a:prstClr val="black"/>
              </a:solidFill>
              <a:latin typeface="Calibri"/>
              <a:ea typeface="+mn-ea"/>
            </a:endParaRPr>
          </a:p>
          <a:p>
            <a:pPr lvl="0" fontAlgn="auto">
              <a:spcBef>
                <a:spcPct val="20000"/>
              </a:spcBef>
              <a:spcAft>
                <a:spcPts val="0"/>
              </a:spcAft>
            </a:pPr>
            <a:r>
              <a:rPr lang="en-US" sz="2000" dirty="0">
                <a:solidFill>
                  <a:prstClr val="black"/>
                </a:solidFill>
                <a:latin typeface="Calibri"/>
                <a:ea typeface="+mn-ea"/>
              </a:rPr>
              <a:t>Scrutiny of curriculum mapping and pupil outcomes to see the curriculum mapping in action .</a:t>
            </a:r>
          </a:p>
          <a:p>
            <a:pPr lvl="0" fontAlgn="auto">
              <a:spcBef>
                <a:spcPct val="20000"/>
              </a:spcBef>
              <a:spcAft>
                <a:spcPts val="0"/>
              </a:spcAft>
            </a:pPr>
            <a:endParaRPr lang="en-US" sz="2000" dirty="0">
              <a:solidFill>
                <a:prstClr val="black"/>
              </a:solidFill>
              <a:latin typeface="Calibri"/>
              <a:ea typeface="+mn-ea"/>
            </a:endParaRPr>
          </a:p>
          <a:p>
            <a:pPr lvl="0" fontAlgn="auto">
              <a:spcBef>
                <a:spcPct val="20000"/>
              </a:spcBef>
              <a:spcAft>
                <a:spcPts val="0"/>
              </a:spcAft>
            </a:pPr>
            <a:endParaRPr lang="en-US" sz="2000" dirty="0">
              <a:solidFill>
                <a:prstClr val="black"/>
              </a:solidFill>
              <a:latin typeface="Calibri"/>
              <a:ea typeface="+mn-ea"/>
            </a:endParaRPr>
          </a:p>
          <a:p>
            <a:pPr lvl="0" fontAlgn="auto">
              <a:spcBef>
                <a:spcPct val="20000"/>
              </a:spcBef>
              <a:spcAft>
                <a:spcPts val="0"/>
              </a:spcAft>
            </a:pPr>
            <a:endParaRPr lang="en-US" sz="2000" dirty="0">
              <a:solidFill>
                <a:prstClr val="black"/>
              </a:solidFill>
              <a:latin typeface="Calibri"/>
              <a:ea typeface="+mn-ea"/>
            </a:endParaRPr>
          </a:p>
          <a:p>
            <a:pPr lvl="0" fontAlgn="auto">
              <a:spcBef>
                <a:spcPct val="20000"/>
              </a:spcBef>
              <a:spcAft>
                <a:spcPts val="0"/>
              </a:spcAft>
            </a:pPr>
            <a:endParaRPr lang="en-US" sz="2000" dirty="0">
              <a:solidFill>
                <a:prstClr val="black"/>
              </a:solidFill>
              <a:latin typeface="Calibri"/>
              <a:ea typeface="+mn-ea"/>
            </a:endParaRPr>
          </a:p>
          <a:p>
            <a:pPr lvl="0" fontAlgn="auto">
              <a:spcBef>
                <a:spcPct val="20000"/>
              </a:spcBef>
              <a:spcAft>
                <a:spcPts val="0"/>
              </a:spcAft>
            </a:pPr>
            <a:endParaRPr lang="en-US" sz="2000" dirty="0">
              <a:solidFill>
                <a:prstClr val="black"/>
              </a:solidFill>
              <a:latin typeface="Calibri"/>
              <a:ea typeface="+mn-ea"/>
            </a:endParaRPr>
          </a:p>
          <a:p>
            <a:pPr lvl="0" fontAlgn="auto">
              <a:spcBef>
                <a:spcPct val="20000"/>
              </a:spcBef>
              <a:spcAft>
                <a:spcPts val="0"/>
              </a:spcAft>
            </a:pPr>
            <a:endParaRPr lang="en-GB" sz="2000" dirty="0">
              <a:solidFill>
                <a:prstClr val="black"/>
              </a:solidFill>
              <a:latin typeface="Calibri"/>
              <a:ea typeface="+mn-ea"/>
            </a:endParaRPr>
          </a:p>
        </p:txBody>
      </p:sp>
      <p:sp>
        <p:nvSpPr>
          <p:cNvPr id="3" name="Rectangular Callout 2"/>
          <p:cNvSpPr/>
          <p:nvPr/>
        </p:nvSpPr>
        <p:spPr>
          <a:xfrm>
            <a:off x="6025165" y="1288817"/>
            <a:ext cx="2790777" cy="1204079"/>
          </a:xfrm>
          <a:prstGeom prst="wedgeRectCallout">
            <a:avLst>
              <a:gd name="adj1" fmla="val -68023"/>
              <a:gd name="adj2" fmla="val 46014"/>
            </a:avLst>
          </a:prstGeom>
        </p:spPr>
        <p:style>
          <a:lnRef idx="1">
            <a:schemeClr val="accent1"/>
          </a:lnRef>
          <a:fillRef idx="3">
            <a:schemeClr val="accent1"/>
          </a:fillRef>
          <a:effectRef idx="2">
            <a:schemeClr val="accent1"/>
          </a:effectRef>
          <a:fontRef idx="minor">
            <a:schemeClr val="lt1"/>
          </a:fontRef>
        </p:style>
        <p:txBody>
          <a:bodyPr rtlCol="0" anchor="ctr"/>
          <a:lstStyle/>
          <a:p>
            <a:pPr lvl="0" fontAlgn="auto">
              <a:spcBef>
                <a:spcPct val="20000"/>
              </a:spcBef>
              <a:spcAft>
                <a:spcPts val="0"/>
              </a:spcAft>
            </a:pPr>
            <a:r>
              <a:rPr lang="en-US" sz="2000" dirty="0">
                <a:solidFill>
                  <a:prstClr val="black"/>
                </a:solidFill>
                <a:latin typeface="Calibri"/>
              </a:rPr>
              <a:t>Talk to me about the deliberate action you have taken to shape the curriculum.</a:t>
            </a:r>
          </a:p>
        </p:txBody>
      </p:sp>
      <p:sp>
        <p:nvSpPr>
          <p:cNvPr id="5" name="Rectangular Callout 4"/>
          <p:cNvSpPr/>
          <p:nvPr/>
        </p:nvSpPr>
        <p:spPr>
          <a:xfrm>
            <a:off x="516294" y="1556792"/>
            <a:ext cx="4176464" cy="936104"/>
          </a:xfrm>
          <a:prstGeom prst="wedgeRectCallout">
            <a:avLst>
              <a:gd name="adj1" fmla="val 58116"/>
              <a:gd name="adj2" fmla="val -58104"/>
            </a:avLst>
          </a:prstGeom>
        </p:spPr>
        <p:style>
          <a:lnRef idx="1">
            <a:schemeClr val="accent1"/>
          </a:lnRef>
          <a:fillRef idx="3">
            <a:schemeClr val="accent1"/>
          </a:fillRef>
          <a:effectRef idx="2">
            <a:schemeClr val="accent1"/>
          </a:effectRef>
          <a:fontRef idx="minor">
            <a:schemeClr val="lt1"/>
          </a:fontRef>
        </p:style>
        <p:txBody>
          <a:bodyPr rtlCol="0" anchor="ctr"/>
          <a:lstStyle/>
          <a:p>
            <a:pPr lvl="0" fontAlgn="auto">
              <a:spcBef>
                <a:spcPct val="20000"/>
              </a:spcBef>
              <a:spcAft>
                <a:spcPts val="0"/>
              </a:spcAft>
            </a:pPr>
            <a:r>
              <a:rPr lang="en-US" sz="2000" dirty="0">
                <a:solidFill>
                  <a:prstClr val="black"/>
                </a:solidFill>
                <a:latin typeface="Calibri"/>
              </a:rPr>
              <a:t>Talk to me about timetabling and coverage of the subject</a:t>
            </a:r>
          </a:p>
        </p:txBody>
      </p:sp>
      <p:sp>
        <p:nvSpPr>
          <p:cNvPr id="7" name="Rectangular Callout 6"/>
          <p:cNvSpPr/>
          <p:nvPr/>
        </p:nvSpPr>
        <p:spPr>
          <a:xfrm>
            <a:off x="628459" y="5287128"/>
            <a:ext cx="4248472" cy="755688"/>
          </a:xfrm>
          <a:prstGeom prst="wedgeRectCallout">
            <a:avLst>
              <a:gd name="adj1" fmla="val -5717"/>
              <a:gd name="adj2" fmla="val -180150"/>
            </a:avLst>
          </a:prstGeom>
        </p:spPr>
        <p:style>
          <a:lnRef idx="1">
            <a:schemeClr val="accent1"/>
          </a:lnRef>
          <a:fillRef idx="3">
            <a:schemeClr val="accent1"/>
          </a:fillRef>
          <a:effectRef idx="2">
            <a:schemeClr val="accent1"/>
          </a:effectRef>
          <a:fontRef idx="minor">
            <a:schemeClr val="lt1"/>
          </a:fontRef>
        </p:style>
        <p:txBody>
          <a:bodyPr rtlCol="0" anchor="ctr"/>
          <a:lstStyle/>
          <a:p>
            <a:pPr fontAlgn="auto">
              <a:spcBef>
                <a:spcPct val="20000"/>
              </a:spcBef>
              <a:spcAft>
                <a:spcPts val="0"/>
              </a:spcAft>
            </a:pPr>
            <a:endParaRPr lang="en-US" sz="1800" dirty="0">
              <a:solidFill>
                <a:prstClr val="black"/>
              </a:solidFill>
              <a:latin typeface="Calibri"/>
            </a:endParaRPr>
          </a:p>
          <a:p>
            <a:pPr fontAlgn="auto">
              <a:spcBef>
                <a:spcPct val="20000"/>
              </a:spcBef>
              <a:spcAft>
                <a:spcPts val="0"/>
              </a:spcAft>
            </a:pPr>
            <a:r>
              <a:rPr lang="en-US" sz="2000" dirty="0">
                <a:solidFill>
                  <a:prstClr val="black"/>
                </a:solidFill>
                <a:latin typeface="Calibri"/>
              </a:rPr>
              <a:t>What is the impact of staff training on staff subject knowledge and expertise?</a:t>
            </a:r>
          </a:p>
          <a:p>
            <a:pPr lvl="0" fontAlgn="auto">
              <a:spcBef>
                <a:spcPct val="20000"/>
              </a:spcBef>
              <a:spcAft>
                <a:spcPts val="0"/>
              </a:spcAft>
            </a:pPr>
            <a:endParaRPr lang="en-US" sz="2000" dirty="0">
              <a:solidFill>
                <a:prstClr val="black"/>
              </a:solidFill>
              <a:latin typeface="Calibri"/>
            </a:endParaRPr>
          </a:p>
        </p:txBody>
      </p:sp>
      <p:sp>
        <p:nvSpPr>
          <p:cNvPr id="8" name="Rectangular Callout 7"/>
          <p:cNvSpPr/>
          <p:nvPr/>
        </p:nvSpPr>
        <p:spPr>
          <a:xfrm>
            <a:off x="4692758" y="4222163"/>
            <a:ext cx="4320480" cy="720080"/>
          </a:xfrm>
          <a:prstGeom prst="wedgeRectCallout">
            <a:avLst>
              <a:gd name="adj1" fmla="val -69001"/>
              <a:gd name="adj2" fmla="val -53730"/>
            </a:avLst>
          </a:prstGeom>
        </p:spPr>
        <p:style>
          <a:lnRef idx="1">
            <a:schemeClr val="accent1"/>
          </a:lnRef>
          <a:fillRef idx="3">
            <a:schemeClr val="accent1"/>
          </a:fillRef>
          <a:effectRef idx="2">
            <a:schemeClr val="accent1"/>
          </a:effectRef>
          <a:fontRef idx="minor">
            <a:schemeClr val="lt1"/>
          </a:fontRef>
        </p:style>
        <p:txBody>
          <a:bodyPr rtlCol="0" anchor="ctr"/>
          <a:lstStyle/>
          <a:p>
            <a:pPr fontAlgn="auto">
              <a:spcBef>
                <a:spcPct val="20000"/>
              </a:spcBef>
              <a:spcAft>
                <a:spcPts val="0"/>
              </a:spcAft>
            </a:pPr>
            <a:endParaRPr lang="en-US" sz="2000" dirty="0">
              <a:solidFill>
                <a:prstClr val="black"/>
              </a:solidFill>
              <a:latin typeface="Calibri"/>
            </a:endParaRPr>
          </a:p>
          <a:p>
            <a:pPr fontAlgn="auto">
              <a:spcBef>
                <a:spcPct val="20000"/>
              </a:spcBef>
              <a:spcAft>
                <a:spcPts val="0"/>
              </a:spcAft>
            </a:pPr>
            <a:r>
              <a:rPr lang="en-US" sz="2000" dirty="0">
                <a:solidFill>
                  <a:prstClr val="black"/>
                </a:solidFill>
                <a:latin typeface="Calibri"/>
              </a:rPr>
              <a:t>Do all groups have access to the curriculum? How do you know?</a:t>
            </a:r>
          </a:p>
          <a:p>
            <a:pPr lvl="0" fontAlgn="auto">
              <a:spcBef>
                <a:spcPct val="20000"/>
              </a:spcBef>
              <a:spcAft>
                <a:spcPts val="0"/>
              </a:spcAft>
            </a:pPr>
            <a:endParaRPr lang="en-US" sz="2000" dirty="0">
              <a:solidFill>
                <a:prstClr val="black"/>
              </a:solidFill>
              <a:latin typeface="Calibri"/>
            </a:endParaRPr>
          </a:p>
        </p:txBody>
      </p:sp>
    </p:spTree>
    <p:extLst>
      <p:ext uri="{BB962C8B-B14F-4D97-AF65-F5344CB8AC3E}">
        <p14:creationId xmlns:p14="http://schemas.microsoft.com/office/powerpoint/2010/main" val="81729847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83568" y="836712"/>
            <a:ext cx="7604904" cy="4375827"/>
          </a:xfrm>
          <a:prstGeom prst="rect">
            <a:avLst/>
          </a:prstGeom>
        </p:spPr>
      </p:pic>
    </p:spTree>
    <p:extLst>
      <p:ext uri="{BB962C8B-B14F-4D97-AF65-F5344CB8AC3E}">
        <p14:creationId xmlns:p14="http://schemas.microsoft.com/office/powerpoint/2010/main" val="50925705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p:cNvSpPr>
          <p:nvPr>
            <p:ph type="title"/>
          </p:nvPr>
        </p:nvSpPr>
        <p:spPr bwMode="auto">
          <a:xfrm>
            <a:off x="0" y="333375"/>
            <a:ext cx="9144000" cy="719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GB" altLang="en-US" dirty="0"/>
              <a:t>Deep dives</a:t>
            </a:r>
          </a:p>
        </p:txBody>
      </p:sp>
      <p:sp>
        <p:nvSpPr>
          <p:cNvPr id="2" name="Rectangle 1"/>
          <p:cNvSpPr/>
          <p:nvPr/>
        </p:nvSpPr>
        <p:spPr>
          <a:xfrm>
            <a:off x="395536" y="1700808"/>
            <a:ext cx="8568952" cy="4450449"/>
          </a:xfrm>
          <a:prstGeom prst="rect">
            <a:avLst/>
          </a:prstGeom>
        </p:spPr>
        <p:txBody>
          <a:bodyPr wrap="square">
            <a:spAutoFit/>
          </a:bodyPr>
          <a:lstStyle/>
          <a:p>
            <a:pPr marL="342900" lvl="0" indent="-342900" fontAlgn="auto">
              <a:spcBef>
                <a:spcPct val="20000"/>
              </a:spcBef>
              <a:spcAft>
                <a:spcPts val="0"/>
              </a:spcAft>
              <a:buFont typeface="Arial" panose="020B0604020202020204" pitchFamily="34" charset="0"/>
              <a:buChar char="•"/>
            </a:pPr>
            <a:r>
              <a:rPr lang="en-GB" sz="2400" dirty="0">
                <a:solidFill>
                  <a:prstClr val="black"/>
                </a:solidFill>
                <a:latin typeface="Calibri"/>
              </a:rPr>
              <a:t>‘It’s not about making judgements, it’s about asking questions’</a:t>
            </a:r>
          </a:p>
          <a:p>
            <a:pPr marL="342900" lvl="0" indent="-342900" fontAlgn="auto">
              <a:spcBef>
                <a:spcPct val="20000"/>
              </a:spcBef>
              <a:spcAft>
                <a:spcPts val="0"/>
              </a:spcAft>
              <a:buFont typeface="Arial" panose="020B0604020202020204" pitchFamily="34" charset="0"/>
              <a:buChar char="•"/>
            </a:pPr>
            <a:r>
              <a:rPr lang="en-GB" sz="2400" dirty="0">
                <a:solidFill>
                  <a:prstClr val="black"/>
                </a:solidFill>
                <a:latin typeface="Calibri"/>
              </a:rPr>
              <a:t>Focus on intent choice &amp; sequencing, focus on </a:t>
            </a:r>
            <a:r>
              <a:rPr lang="en-GB" sz="2400" b="1" dirty="0">
                <a:solidFill>
                  <a:prstClr val="black"/>
                </a:solidFill>
                <a:latin typeface="Calibri"/>
              </a:rPr>
              <a:t>appropriate</a:t>
            </a:r>
            <a:r>
              <a:rPr lang="en-GB" sz="2400" dirty="0">
                <a:solidFill>
                  <a:prstClr val="black"/>
                </a:solidFill>
                <a:latin typeface="Calibri"/>
              </a:rPr>
              <a:t> pedagogy not general pedagogy</a:t>
            </a:r>
          </a:p>
          <a:p>
            <a:pPr marL="342900" lvl="0" indent="-342900" fontAlgn="auto">
              <a:spcBef>
                <a:spcPct val="20000"/>
              </a:spcBef>
              <a:spcAft>
                <a:spcPts val="0"/>
              </a:spcAft>
              <a:buFont typeface="Arial" panose="020B0604020202020204" pitchFamily="34" charset="0"/>
              <a:buChar char="•"/>
            </a:pPr>
            <a:r>
              <a:rPr lang="en-GB" sz="2400" dirty="0">
                <a:solidFill>
                  <a:prstClr val="black"/>
                </a:solidFill>
                <a:latin typeface="Calibri"/>
              </a:rPr>
              <a:t>Focus on  - do pupils know more and remember more rather than the old concept of progress</a:t>
            </a:r>
          </a:p>
          <a:p>
            <a:pPr marL="342900" lvl="0" indent="-342900" fontAlgn="auto">
              <a:spcBef>
                <a:spcPct val="20000"/>
              </a:spcBef>
              <a:spcAft>
                <a:spcPts val="0"/>
              </a:spcAft>
              <a:buFont typeface="Arial" panose="020B0604020202020204" pitchFamily="34" charset="0"/>
              <a:buChar char="•"/>
            </a:pPr>
            <a:r>
              <a:rPr lang="en-GB" sz="2400" dirty="0">
                <a:solidFill>
                  <a:prstClr val="black"/>
                </a:solidFill>
                <a:latin typeface="Calibri"/>
              </a:rPr>
              <a:t>Work scrutiny is not about judging progress but is about seeing what the planned curriculum looks like in practice or how successfully the curriculum has been enacted</a:t>
            </a:r>
            <a:r>
              <a:rPr lang="en-GB" sz="2400" i="1" dirty="0">
                <a:solidFill>
                  <a:prstClr val="black"/>
                </a:solidFill>
                <a:latin typeface="Calibri"/>
              </a:rPr>
              <a:t>.</a:t>
            </a:r>
          </a:p>
          <a:p>
            <a:pPr marL="342900" lvl="0" indent="-342900" fontAlgn="auto">
              <a:spcBef>
                <a:spcPct val="20000"/>
              </a:spcBef>
              <a:spcAft>
                <a:spcPts val="0"/>
              </a:spcAft>
              <a:buFont typeface="Arial" panose="020B0604020202020204" pitchFamily="34" charset="0"/>
              <a:buChar char="•"/>
            </a:pPr>
            <a:r>
              <a:rPr lang="en-GB" sz="2400" i="1" dirty="0">
                <a:solidFill>
                  <a:prstClr val="black"/>
                </a:solidFill>
                <a:latin typeface="Calibri"/>
              </a:rPr>
              <a:t> </a:t>
            </a:r>
            <a:r>
              <a:rPr lang="en-GB" sz="2400" dirty="0">
                <a:solidFill>
                  <a:prstClr val="black"/>
                </a:solidFill>
                <a:latin typeface="Calibri"/>
              </a:rPr>
              <a:t>Is the stated curriculum evident in books? Are pupils drawing on a wide range of prior knowledge? A unit of learning is a sequence of lessons not an individual lesson. </a:t>
            </a:r>
          </a:p>
        </p:txBody>
      </p:sp>
    </p:spTree>
    <p:extLst>
      <p:ext uri="{BB962C8B-B14F-4D97-AF65-F5344CB8AC3E}">
        <p14:creationId xmlns:p14="http://schemas.microsoft.com/office/powerpoint/2010/main" val="3114989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p:cNvSpPr>
          <p:nvPr>
            <p:ph type="title"/>
          </p:nvPr>
        </p:nvSpPr>
        <p:spPr bwMode="auto">
          <a:xfrm>
            <a:off x="0" y="333375"/>
            <a:ext cx="9144000" cy="719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GB" altLang="en-US" dirty="0"/>
              <a:t>Focus – section 8(</a:t>
            </a:r>
            <a:r>
              <a:rPr lang="en-GB" altLang="en-US" dirty="0" err="1"/>
              <a:t>i</a:t>
            </a:r>
            <a:r>
              <a:rPr lang="en-GB" altLang="en-US" dirty="0"/>
              <a:t>)</a:t>
            </a:r>
          </a:p>
        </p:txBody>
      </p:sp>
      <p:sp>
        <p:nvSpPr>
          <p:cNvPr id="14339" name="Content Placeholder 1"/>
          <p:cNvSpPr>
            <a:spLocks noGrp="1"/>
          </p:cNvSpPr>
          <p:nvPr>
            <p:ph idx="1"/>
          </p:nvPr>
        </p:nvSpPr>
        <p:spPr bwMode="auto">
          <a:xfrm>
            <a:off x="791369" y="1077437"/>
            <a:ext cx="7561262" cy="49688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marL="342900" indent="-342900">
              <a:defRPr/>
            </a:pPr>
            <a:r>
              <a:rPr lang="en-US" sz="2400" dirty="0"/>
              <a:t>always consider and evaluate all aspects of the aims of the school’s curriculum, including the degree to which the school’s overall curriculum is coherently sequenced and structured</a:t>
            </a:r>
          </a:p>
          <a:p>
            <a:pPr marL="342900" indent="-342900">
              <a:defRPr/>
            </a:pPr>
            <a:r>
              <a:rPr lang="en-US" sz="2400" dirty="0"/>
              <a:t> consider the extent to which teachers have good knowledge of the subjects they teach, present subject matter clearly, check pupils’ understanding systematically, identify misconceptions accurately and provide clear, direct feedback to pupils </a:t>
            </a:r>
          </a:p>
          <a:p>
            <a:pPr marL="342900" indent="-342900">
              <a:defRPr/>
            </a:pPr>
            <a:r>
              <a:rPr lang="en-US" sz="2400" dirty="0"/>
              <a:t>consider the extent to which pupils develop detailed knowledge and skills across the curriculum and, as a result, achieve well and are ready for the next stage of education, employment or training</a:t>
            </a:r>
            <a:r>
              <a:rPr lang="en-US" altLang="en-US" sz="2400" dirty="0"/>
              <a:t/>
            </a:r>
            <a:br>
              <a:rPr lang="en-US" altLang="en-US" sz="2400" dirty="0"/>
            </a:br>
            <a:endParaRPr lang="en-GB" altLang="en-US" sz="2400" dirty="0"/>
          </a:p>
        </p:txBody>
      </p:sp>
    </p:spTree>
    <p:extLst>
      <p:ext uri="{BB962C8B-B14F-4D97-AF65-F5344CB8AC3E}">
        <p14:creationId xmlns:p14="http://schemas.microsoft.com/office/powerpoint/2010/main" val="998087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p:cNvSpPr>
          <p:nvPr>
            <p:ph type="title"/>
          </p:nvPr>
        </p:nvSpPr>
        <p:spPr bwMode="auto">
          <a:xfrm>
            <a:off x="0" y="333375"/>
            <a:ext cx="9144000" cy="719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GB" altLang="en-US" dirty="0"/>
              <a:t>Deep Dives – context matters</a:t>
            </a:r>
          </a:p>
        </p:txBody>
      </p:sp>
      <p:sp>
        <p:nvSpPr>
          <p:cNvPr id="2" name="Rectangle 1"/>
          <p:cNvSpPr/>
          <p:nvPr/>
        </p:nvSpPr>
        <p:spPr>
          <a:xfrm>
            <a:off x="323528" y="1859340"/>
            <a:ext cx="8568952" cy="1200329"/>
          </a:xfrm>
          <a:prstGeom prst="rect">
            <a:avLst/>
          </a:prstGeom>
        </p:spPr>
        <p:txBody>
          <a:bodyPr wrap="square">
            <a:spAutoFit/>
          </a:bodyPr>
          <a:lstStyle/>
          <a:p>
            <a:pPr lvl="0" fontAlgn="auto">
              <a:spcBef>
                <a:spcPct val="20000"/>
              </a:spcBef>
              <a:spcAft>
                <a:spcPts val="0"/>
              </a:spcAft>
            </a:pPr>
            <a:r>
              <a:rPr lang="en-GB" sz="2400" dirty="0">
                <a:solidFill>
                  <a:prstClr val="black"/>
                </a:solidFill>
                <a:latin typeface="Calibri"/>
              </a:rPr>
              <a:t>Inspectors need to know the </a:t>
            </a:r>
            <a:r>
              <a:rPr lang="en-GB" sz="2400" b="1" dirty="0">
                <a:solidFill>
                  <a:prstClr val="black"/>
                </a:solidFill>
                <a:latin typeface="Calibri"/>
              </a:rPr>
              <a:t>purpose </a:t>
            </a:r>
            <a:r>
              <a:rPr lang="en-GB" sz="2400" dirty="0">
                <a:solidFill>
                  <a:prstClr val="black"/>
                </a:solidFill>
                <a:latin typeface="Calibri"/>
              </a:rPr>
              <a:t>of the lesson (or the task in a workbook), </a:t>
            </a:r>
            <a:r>
              <a:rPr lang="en-GB" sz="2400" b="1" dirty="0">
                <a:solidFill>
                  <a:prstClr val="black"/>
                </a:solidFill>
                <a:latin typeface="Calibri"/>
              </a:rPr>
              <a:t>how it fits into a sequence of lessons over time, and what pupils already know and understand. </a:t>
            </a:r>
            <a:endParaRPr lang="en-GB" sz="2400" dirty="0">
              <a:solidFill>
                <a:prstClr val="black"/>
              </a:solidFill>
              <a:latin typeface="Calibri"/>
            </a:endParaRPr>
          </a:p>
        </p:txBody>
      </p:sp>
    </p:spTree>
    <p:extLst>
      <p:ext uri="{BB962C8B-B14F-4D97-AF65-F5344CB8AC3E}">
        <p14:creationId xmlns:p14="http://schemas.microsoft.com/office/powerpoint/2010/main" val="3210164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p:cNvSpPr>
          <p:nvPr>
            <p:ph type="title"/>
          </p:nvPr>
        </p:nvSpPr>
        <p:spPr bwMode="auto">
          <a:xfrm>
            <a:off x="0" y="333375"/>
            <a:ext cx="9144000" cy="719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GB" altLang="en-US" dirty="0"/>
              <a:t>Deep Dives (CPD)</a:t>
            </a:r>
          </a:p>
        </p:txBody>
      </p:sp>
      <p:sp>
        <p:nvSpPr>
          <p:cNvPr id="2" name="Rectangle 1"/>
          <p:cNvSpPr/>
          <p:nvPr/>
        </p:nvSpPr>
        <p:spPr>
          <a:xfrm>
            <a:off x="251520" y="1471541"/>
            <a:ext cx="8640960" cy="3268587"/>
          </a:xfrm>
          <a:prstGeom prst="rect">
            <a:avLst/>
          </a:prstGeom>
        </p:spPr>
        <p:txBody>
          <a:bodyPr wrap="square">
            <a:spAutoFit/>
          </a:bodyPr>
          <a:lstStyle/>
          <a:p>
            <a:pPr marL="342900" lvl="0" indent="-342900" fontAlgn="auto">
              <a:spcBef>
                <a:spcPct val="20000"/>
              </a:spcBef>
              <a:spcAft>
                <a:spcPts val="0"/>
              </a:spcAft>
              <a:buClr>
                <a:srgbClr val="FF6600"/>
              </a:buClr>
              <a:buFont typeface="Arial" panose="020B0604020202020204" pitchFamily="34" charset="0"/>
              <a:buChar char="•"/>
            </a:pPr>
            <a:r>
              <a:rPr lang="en-GB" sz="2400" dirty="0">
                <a:solidFill>
                  <a:prstClr val="black"/>
                </a:solidFill>
                <a:latin typeface="Calibri"/>
              </a:rPr>
              <a:t>How are teachers supported to develop their subject knowledge alongside their pedagogical knowledge?</a:t>
            </a:r>
          </a:p>
          <a:p>
            <a:pPr marL="342900" lvl="0" indent="-342900" fontAlgn="auto">
              <a:spcBef>
                <a:spcPct val="20000"/>
              </a:spcBef>
              <a:spcAft>
                <a:spcPts val="0"/>
              </a:spcAft>
              <a:buClr>
                <a:srgbClr val="FF6600"/>
              </a:buClr>
              <a:buFont typeface="Arial" panose="020B0604020202020204" pitchFamily="34" charset="0"/>
              <a:buChar char="•"/>
            </a:pPr>
            <a:r>
              <a:rPr lang="en-GB" sz="2400" dirty="0">
                <a:solidFill>
                  <a:prstClr val="black"/>
                </a:solidFill>
                <a:latin typeface="Calibri"/>
              </a:rPr>
              <a:t>How are teachers supported to teach the component knowledge leading to NC outcomes</a:t>
            </a:r>
          </a:p>
          <a:p>
            <a:pPr marL="342900" lvl="0" indent="-342900" fontAlgn="auto">
              <a:spcBef>
                <a:spcPct val="20000"/>
              </a:spcBef>
              <a:spcAft>
                <a:spcPts val="0"/>
              </a:spcAft>
              <a:buClr>
                <a:srgbClr val="FF6600"/>
              </a:buClr>
              <a:buFont typeface="Arial" panose="020B0604020202020204" pitchFamily="34" charset="0"/>
              <a:buChar char="•"/>
            </a:pPr>
            <a:r>
              <a:rPr lang="en-GB" sz="2400" dirty="0">
                <a:solidFill>
                  <a:prstClr val="black"/>
                </a:solidFill>
                <a:latin typeface="Calibri"/>
              </a:rPr>
              <a:t>Inspectors to ask specific questions related to the school curriculum content or ‘give me an examples of something that is a taught in Y2 that is built on in Y4 and Y6?</a:t>
            </a:r>
          </a:p>
          <a:p>
            <a:pPr marL="342900" lvl="0" indent="-342900" fontAlgn="auto">
              <a:spcBef>
                <a:spcPct val="20000"/>
              </a:spcBef>
              <a:spcAft>
                <a:spcPts val="0"/>
              </a:spcAft>
              <a:buClr>
                <a:srgbClr val="FF6600"/>
              </a:buClr>
              <a:buFont typeface="Arial" panose="020B0604020202020204" pitchFamily="34" charset="0"/>
              <a:buChar char="•"/>
            </a:pPr>
            <a:r>
              <a:rPr lang="en-GB" sz="2400" dirty="0">
                <a:solidFill>
                  <a:prstClr val="black"/>
                </a:solidFill>
                <a:latin typeface="Calibri"/>
              </a:rPr>
              <a:t>How have you built on learning in Y3 in Y5? </a:t>
            </a:r>
          </a:p>
        </p:txBody>
      </p:sp>
    </p:spTree>
    <p:extLst>
      <p:ext uri="{BB962C8B-B14F-4D97-AF65-F5344CB8AC3E}">
        <p14:creationId xmlns:p14="http://schemas.microsoft.com/office/powerpoint/2010/main" val="3521166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p:cNvSpPr>
          <p:nvPr>
            <p:ph type="title"/>
          </p:nvPr>
        </p:nvSpPr>
        <p:spPr bwMode="auto">
          <a:xfrm>
            <a:off x="0" y="333375"/>
            <a:ext cx="9144000" cy="719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GB" altLang="en-US" dirty="0"/>
              <a:t>Deep Dives – work scrutiny</a:t>
            </a:r>
          </a:p>
        </p:txBody>
      </p:sp>
      <p:sp>
        <p:nvSpPr>
          <p:cNvPr id="3" name="Rectangle 2"/>
          <p:cNvSpPr/>
          <p:nvPr/>
        </p:nvSpPr>
        <p:spPr>
          <a:xfrm>
            <a:off x="107504" y="1004090"/>
            <a:ext cx="9036496" cy="5484578"/>
          </a:xfrm>
          <a:prstGeom prst="rect">
            <a:avLst/>
          </a:prstGeom>
        </p:spPr>
        <p:txBody>
          <a:bodyPr wrap="square">
            <a:spAutoFit/>
          </a:bodyPr>
          <a:lstStyle/>
          <a:p>
            <a:pPr lvl="0" fontAlgn="auto">
              <a:spcBef>
                <a:spcPct val="20000"/>
              </a:spcBef>
              <a:spcAft>
                <a:spcPts val="0"/>
              </a:spcAft>
            </a:pPr>
            <a:r>
              <a:rPr lang="en-GB" sz="2400" b="1" dirty="0">
                <a:solidFill>
                  <a:prstClr val="black"/>
                </a:solidFill>
                <a:latin typeface="Calibri"/>
              </a:rPr>
              <a:t>Work scrutiny will form a part of the evidence we use to judge whether the intended curriculum is being enacted.</a:t>
            </a:r>
          </a:p>
          <a:p>
            <a:pPr lvl="0" fontAlgn="auto">
              <a:spcBef>
                <a:spcPct val="20000"/>
              </a:spcBef>
              <a:spcAft>
                <a:spcPts val="0"/>
              </a:spcAft>
            </a:pPr>
            <a:r>
              <a:rPr lang="en-GB" sz="2400" b="1" dirty="0">
                <a:solidFill>
                  <a:prstClr val="black"/>
                </a:solidFill>
                <a:latin typeface="Calibri"/>
              </a:rPr>
              <a:t> </a:t>
            </a:r>
            <a:r>
              <a:rPr lang="en-GB" sz="2400" dirty="0">
                <a:solidFill>
                  <a:prstClr val="black"/>
                </a:solidFill>
                <a:latin typeface="Calibri"/>
              </a:rPr>
              <a:t>Do the pupils’ books support other evidence that what the school set out to teach has, indeed, been covered? </a:t>
            </a:r>
          </a:p>
          <a:p>
            <a:pPr lvl="0" fontAlgn="auto">
              <a:spcBef>
                <a:spcPct val="20000"/>
              </a:spcBef>
              <a:spcAft>
                <a:spcPts val="0"/>
              </a:spcAft>
            </a:pPr>
            <a:r>
              <a:rPr lang="en-GB" sz="2400" dirty="0">
                <a:solidFill>
                  <a:prstClr val="black"/>
                </a:solidFill>
                <a:latin typeface="Calibri"/>
              </a:rPr>
              <a:t>Work </a:t>
            </a:r>
            <a:r>
              <a:rPr lang="en-GB" sz="2400" dirty="0" err="1">
                <a:solidFill>
                  <a:prstClr val="black"/>
                </a:solidFill>
                <a:latin typeface="Calibri"/>
              </a:rPr>
              <a:t>scrutinies</a:t>
            </a:r>
            <a:r>
              <a:rPr lang="en-GB" sz="2400" dirty="0">
                <a:solidFill>
                  <a:prstClr val="black"/>
                </a:solidFill>
                <a:latin typeface="Calibri"/>
              </a:rPr>
              <a:t> can provide part of the evidence to show whether pupils know more, remember more and can do more, but only as </a:t>
            </a:r>
            <a:r>
              <a:rPr lang="en-GB" sz="2400" b="1" dirty="0">
                <a:solidFill>
                  <a:prstClr val="black"/>
                </a:solidFill>
                <a:latin typeface="Calibri"/>
              </a:rPr>
              <a:t>one</a:t>
            </a:r>
            <a:r>
              <a:rPr lang="en-GB" sz="2400" dirty="0">
                <a:solidFill>
                  <a:prstClr val="black"/>
                </a:solidFill>
                <a:latin typeface="Calibri"/>
              </a:rPr>
              <a:t> component of the deep dive which includes lesson visits and conversations with leaders, teachers and pupils. </a:t>
            </a:r>
          </a:p>
          <a:p>
            <a:pPr lvl="0" fontAlgn="auto">
              <a:spcBef>
                <a:spcPct val="20000"/>
              </a:spcBef>
              <a:spcAft>
                <a:spcPts val="0"/>
              </a:spcAft>
            </a:pPr>
            <a:r>
              <a:rPr lang="en-GB" sz="2400" dirty="0">
                <a:solidFill>
                  <a:prstClr val="black"/>
                </a:solidFill>
                <a:latin typeface="Calibri"/>
              </a:rPr>
              <a:t>Coverage is a prerequisite for learning, but simply having covered a part of the curriculum does not in itself indicate that pupils know or remember more. Work </a:t>
            </a:r>
            <a:r>
              <a:rPr lang="en-GB" sz="2400" dirty="0" err="1">
                <a:solidFill>
                  <a:prstClr val="black"/>
                </a:solidFill>
                <a:latin typeface="Calibri"/>
              </a:rPr>
              <a:t>scrutinies</a:t>
            </a:r>
            <a:r>
              <a:rPr lang="en-GB" sz="2400" dirty="0">
                <a:solidFill>
                  <a:prstClr val="black"/>
                </a:solidFill>
                <a:latin typeface="Calibri"/>
              </a:rPr>
              <a:t> cannot be used to demonstrate that an individual pupil is working ‘at the expected standard’ or similar, and it is not valid to attempt to judge an individual pupil’s individual progress by comparing books from that pupil at two points in time. </a:t>
            </a:r>
          </a:p>
        </p:txBody>
      </p:sp>
    </p:spTree>
    <p:extLst>
      <p:ext uri="{BB962C8B-B14F-4D97-AF65-F5344CB8AC3E}">
        <p14:creationId xmlns:p14="http://schemas.microsoft.com/office/powerpoint/2010/main" val="1964413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p:cNvSpPr>
          <p:nvPr>
            <p:ph type="title"/>
          </p:nvPr>
        </p:nvSpPr>
        <p:spPr bwMode="auto">
          <a:xfrm>
            <a:off x="0" y="333375"/>
            <a:ext cx="9144000" cy="719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GB" altLang="en-US" dirty="0"/>
              <a:t>Deep Dives – work scrutiny</a:t>
            </a:r>
          </a:p>
        </p:txBody>
      </p:sp>
      <p:pic>
        <p:nvPicPr>
          <p:cNvPr id="4" name="Picture 3"/>
          <p:cNvPicPr>
            <a:picLocks noChangeAspect="1"/>
          </p:cNvPicPr>
          <p:nvPr/>
        </p:nvPicPr>
        <p:blipFill>
          <a:blip r:embed="rId3"/>
          <a:stretch>
            <a:fillRect/>
          </a:stretch>
        </p:blipFill>
        <p:spPr>
          <a:xfrm>
            <a:off x="196119" y="1700808"/>
            <a:ext cx="8751762" cy="4420686"/>
          </a:xfrm>
          <a:prstGeom prst="rect">
            <a:avLst/>
          </a:prstGeom>
        </p:spPr>
      </p:pic>
    </p:spTree>
    <p:extLst>
      <p:ext uri="{BB962C8B-B14F-4D97-AF65-F5344CB8AC3E}">
        <p14:creationId xmlns:p14="http://schemas.microsoft.com/office/powerpoint/2010/main" val="54040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3858" y="980728"/>
            <a:ext cx="8282598" cy="4819781"/>
          </a:xfrm>
          <a:prstGeom prst="rect">
            <a:avLst/>
          </a:prstGeom>
          <a:noFill/>
        </p:spPr>
        <p:txBody>
          <a:bodyPr wrap="square" rtlCol="0">
            <a:spAutoFit/>
          </a:bodyPr>
          <a:lstStyle/>
          <a:p>
            <a:pPr marL="342900" indent="-342900">
              <a:buFont typeface="Arial" panose="020B0604020202020204" pitchFamily="34" charset="0"/>
              <a:buChar char="•"/>
            </a:pPr>
            <a:r>
              <a:rPr lang="en-US" i="1" dirty="0">
                <a:solidFill>
                  <a:srgbClr val="080A0C"/>
                </a:solidFill>
                <a:latin typeface="+mn-lt"/>
              </a:rPr>
              <a:t>Progress is defined as “knowing more, remembering more”</a:t>
            </a:r>
          </a:p>
          <a:p>
            <a:endParaRPr lang="en-US" i="1" dirty="0">
              <a:solidFill>
                <a:srgbClr val="080A0C"/>
              </a:solidFill>
              <a:latin typeface="+mn-lt"/>
            </a:endParaRPr>
          </a:p>
          <a:p>
            <a:pPr marL="342900" indent="-342900" fontAlgn="auto">
              <a:spcBef>
                <a:spcPct val="20000"/>
              </a:spcBef>
              <a:spcAft>
                <a:spcPts val="0"/>
              </a:spcAft>
              <a:buFont typeface="Arial" panose="020B0604020202020204" pitchFamily="34" charset="0"/>
              <a:buChar char="•"/>
            </a:pPr>
            <a:r>
              <a:rPr lang="en-US" dirty="0">
                <a:solidFill>
                  <a:prstClr val="black"/>
                </a:solidFill>
                <a:latin typeface="+mn-lt"/>
              </a:rPr>
              <a:t>Inspectors will be referencing the NC more to evaluate content</a:t>
            </a:r>
          </a:p>
          <a:p>
            <a:pPr marL="342900" indent="-342900" fontAlgn="auto">
              <a:spcBef>
                <a:spcPct val="20000"/>
              </a:spcBef>
              <a:spcAft>
                <a:spcPts val="0"/>
              </a:spcAft>
              <a:buFont typeface="Arial" panose="020B0604020202020204" pitchFamily="34" charset="0"/>
              <a:buChar char="•"/>
            </a:pPr>
            <a:endParaRPr lang="en-GB" dirty="0">
              <a:solidFill>
                <a:prstClr val="black"/>
              </a:solidFill>
              <a:latin typeface="+mn-lt"/>
            </a:endParaRPr>
          </a:p>
          <a:p>
            <a:pPr marL="342900" lvl="0" indent="-342900" fontAlgn="auto">
              <a:spcBef>
                <a:spcPct val="20000"/>
              </a:spcBef>
              <a:spcAft>
                <a:spcPts val="0"/>
              </a:spcAft>
              <a:buFont typeface="Arial" panose="020B0604020202020204" pitchFamily="34" charset="0"/>
              <a:buChar char="•"/>
            </a:pPr>
            <a:r>
              <a:rPr lang="en-GB" dirty="0">
                <a:solidFill>
                  <a:prstClr val="black"/>
                </a:solidFill>
                <a:latin typeface="+mn-lt"/>
              </a:rPr>
              <a:t>There will be consideration of appropriate content choices, depth of content and sequencing across the curriculum </a:t>
            </a:r>
          </a:p>
          <a:p>
            <a:pPr lvl="0" fontAlgn="auto">
              <a:spcBef>
                <a:spcPct val="20000"/>
              </a:spcBef>
              <a:spcAft>
                <a:spcPts val="0"/>
              </a:spcAft>
            </a:pPr>
            <a:r>
              <a:rPr lang="en-GB" dirty="0">
                <a:solidFill>
                  <a:prstClr val="black"/>
                </a:solidFill>
                <a:latin typeface="+mn-lt"/>
              </a:rPr>
              <a:t>      e.g. </a:t>
            </a:r>
            <a:r>
              <a:rPr lang="en-GB" i="1" dirty="0">
                <a:solidFill>
                  <a:prstClr val="black"/>
                </a:solidFill>
                <a:latin typeface="+mn-lt"/>
              </a:rPr>
              <a:t>Can this progression be seen from the Early Years    	through KS1,2 and from Yr7 through to 6</a:t>
            </a:r>
            <a:r>
              <a:rPr lang="en-GB" i="1" baseline="30000" dirty="0">
                <a:solidFill>
                  <a:prstClr val="black"/>
                </a:solidFill>
                <a:latin typeface="+mn-lt"/>
              </a:rPr>
              <a:t>th</a:t>
            </a:r>
            <a:r>
              <a:rPr lang="en-GB" i="1" dirty="0">
                <a:solidFill>
                  <a:prstClr val="black"/>
                </a:solidFill>
                <a:latin typeface="+mn-lt"/>
              </a:rPr>
              <a:t> Form?</a:t>
            </a:r>
          </a:p>
          <a:p>
            <a:endParaRPr lang="en-GB" i="1" dirty="0">
              <a:solidFill>
                <a:srgbClr val="080A0C"/>
              </a:solidFill>
              <a:latin typeface="+mj-lt"/>
            </a:endParaRPr>
          </a:p>
        </p:txBody>
      </p:sp>
      <p:sp>
        <p:nvSpPr>
          <p:cNvPr id="2" name="TextBox 1"/>
          <p:cNvSpPr txBox="1"/>
          <p:nvPr/>
        </p:nvSpPr>
        <p:spPr>
          <a:xfrm>
            <a:off x="395536" y="476672"/>
            <a:ext cx="4248472" cy="461665"/>
          </a:xfrm>
          <a:prstGeom prst="rect">
            <a:avLst/>
          </a:prstGeom>
          <a:noFill/>
        </p:spPr>
        <p:txBody>
          <a:bodyPr wrap="square" rtlCol="0">
            <a:spAutoFit/>
          </a:bodyPr>
          <a:lstStyle/>
          <a:p>
            <a:r>
              <a:rPr lang="en-US" b="1" dirty="0">
                <a:solidFill>
                  <a:srgbClr val="080A0C"/>
                </a:solidFill>
                <a:latin typeface="+mn-lt"/>
              </a:rPr>
              <a:t>Work Scrutiny</a:t>
            </a:r>
            <a:endParaRPr lang="en-GB" b="1" dirty="0">
              <a:solidFill>
                <a:srgbClr val="080A0C"/>
              </a:solidFill>
              <a:latin typeface="+mn-lt"/>
            </a:endParaRPr>
          </a:p>
        </p:txBody>
      </p:sp>
      <p:sp>
        <p:nvSpPr>
          <p:cNvPr id="4" name="Rectangle 3"/>
          <p:cNvSpPr/>
          <p:nvPr/>
        </p:nvSpPr>
        <p:spPr>
          <a:xfrm>
            <a:off x="3995936" y="5847655"/>
            <a:ext cx="5148064" cy="461665"/>
          </a:xfrm>
          <a:prstGeom prst="rect">
            <a:avLst/>
          </a:prstGeom>
        </p:spPr>
        <p:txBody>
          <a:bodyPr wrap="square">
            <a:spAutoFit/>
          </a:bodyPr>
          <a:lstStyle/>
          <a:p>
            <a:r>
              <a:rPr lang="en-GB" b="1" dirty="0">
                <a:solidFill>
                  <a:srgbClr val="FF6600"/>
                </a:solidFill>
                <a:latin typeface="+mn-lt"/>
              </a:rPr>
              <a:t>Ofsted Inspection Handbook 2019</a:t>
            </a:r>
          </a:p>
        </p:txBody>
      </p:sp>
    </p:spTree>
    <p:extLst>
      <p:ext uri="{BB962C8B-B14F-4D97-AF65-F5344CB8AC3E}">
        <p14:creationId xmlns:p14="http://schemas.microsoft.com/office/powerpoint/2010/main" val="162962101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30030" y="908720"/>
            <a:ext cx="6017490" cy="3988405"/>
          </a:xfrm>
          <a:prstGeom prst="rect">
            <a:avLst/>
          </a:prstGeom>
        </p:spPr>
      </p:pic>
      <p:sp>
        <p:nvSpPr>
          <p:cNvPr id="5" name="TextBox 4"/>
          <p:cNvSpPr txBox="1"/>
          <p:nvPr/>
        </p:nvSpPr>
        <p:spPr>
          <a:xfrm>
            <a:off x="1619672" y="5517232"/>
            <a:ext cx="7056784" cy="338554"/>
          </a:xfrm>
          <a:prstGeom prst="rect">
            <a:avLst/>
          </a:prstGeom>
          <a:noFill/>
        </p:spPr>
        <p:txBody>
          <a:bodyPr wrap="square" rtlCol="0">
            <a:spAutoFit/>
          </a:bodyPr>
          <a:lstStyle/>
          <a:p>
            <a:r>
              <a:rPr lang="en-US" sz="1600" dirty="0">
                <a:latin typeface="+mn-lt"/>
              </a:rPr>
              <a:t>Workbook scrutiny: Ensuring validity and reliability in inspections June 2019</a:t>
            </a:r>
            <a:endParaRPr lang="en-GB" sz="1600" dirty="0">
              <a:latin typeface="+mn-lt"/>
            </a:endParaRPr>
          </a:p>
        </p:txBody>
      </p:sp>
    </p:spTree>
    <p:extLst>
      <p:ext uri="{BB962C8B-B14F-4D97-AF65-F5344CB8AC3E}">
        <p14:creationId xmlns:p14="http://schemas.microsoft.com/office/powerpoint/2010/main" val="353726677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9512" y="1340768"/>
            <a:ext cx="8683269" cy="2768733"/>
          </a:xfrm>
          <a:prstGeom prst="rect">
            <a:avLst/>
          </a:prstGeom>
        </p:spPr>
      </p:pic>
      <p:sp>
        <p:nvSpPr>
          <p:cNvPr id="5" name="TextBox 4"/>
          <p:cNvSpPr txBox="1"/>
          <p:nvPr/>
        </p:nvSpPr>
        <p:spPr>
          <a:xfrm>
            <a:off x="1619672" y="5517232"/>
            <a:ext cx="7056784" cy="338554"/>
          </a:xfrm>
          <a:prstGeom prst="rect">
            <a:avLst/>
          </a:prstGeom>
          <a:noFill/>
        </p:spPr>
        <p:txBody>
          <a:bodyPr wrap="square" rtlCol="0">
            <a:spAutoFit/>
          </a:bodyPr>
          <a:lstStyle/>
          <a:p>
            <a:r>
              <a:rPr lang="en-US" sz="1600" dirty="0">
                <a:latin typeface="+mn-lt"/>
              </a:rPr>
              <a:t>Workbook scrutiny: Ensuring validity and reliability in inspections June 2019</a:t>
            </a:r>
            <a:endParaRPr lang="en-GB" sz="1600" dirty="0">
              <a:latin typeface="+mn-lt"/>
            </a:endParaRPr>
          </a:p>
        </p:txBody>
      </p:sp>
    </p:spTree>
    <p:extLst>
      <p:ext uri="{BB962C8B-B14F-4D97-AF65-F5344CB8AC3E}">
        <p14:creationId xmlns:p14="http://schemas.microsoft.com/office/powerpoint/2010/main" val="372623175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8640"/>
            <a:ext cx="8128000" cy="568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47308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7014" y="620688"/>
            <a:ext cx="8949482" cy="4752528"/>
          </a:xfrm>
          <a:prstGeom prst="rect">
            <a:avLst/>
          </a:prstGeom>
        </p:spPr>
      </p:pic>
    </p:spTree>
    <p:extLst>
      <p:ext uri="{BB962C8B-B14F-4D97-AF65-F5344CB8AC3E}">
        <p14:creationId xmlns:p14="http://schemas.microsoft.com/office/powerpoint/2010/main" val="46750005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bwMode="auto">
          <a:xfrm>
            <a:off x="0" y="1125538"/>
            <a:ext cx="91440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endParaRPr lang="en-GB" altLang="en-US" dirty="0"/>
          </a:p>
          <a:p>
            <a:r>
              <a:rPr lang="en-GB" altLang="en-US" b="1" dirty="0"/>
              <a:t>Intent</a:t>
            </a:r>
            <a:r>
              <a:rPr lang="en-GB" altLang="en-US" dirty="0"/>
              <a:t>: the way the curriculum sets out the knowledge and skills that pupils will gain at each stage</a:t>
            </a:r>
          </a:p>
          <a:p>
            <a:r>
              <a:rPr lang="en-GB" altLang="en-US" b="1" dirty="0"/>
              <a:t>Implementation</a:t>
            </a:r>
            <a:r>
              <a:rPr lang="en-GB" altLang="en-US" dirty="0"/>
              <a:t>: the way the curriculum developed or adopted by the school is taught and assessed</a:t>
            </a:r>
          </a:p>
          <a:p>
            <a:r>
              <a:rPr lang="en-GB" altLang="en-US" b="1" dirty="0"/>
              <a:t>Impact</a:t>
            </a:r>
            <a:r>
              <a:rPr lang="en-GB" altLang="en-US" dirty="0"/>
              <a:t>: the outcomes pupils achieve as a result of the education they have received</a:t>
            </a:r>
          </a:p>
          <a:p>
            <a:r>
              <a:rPr lang="en-GB" altLang="en-US" dirty="0"/>
              <a:t>How do leaders judge the </a:t>
            </a:r>
            <a:r>
              <a:rPr lang="en-GB" altLang="en-US" dirty="0" err="1"/>
              <a:t>QoE</a:t>
            </a:r>
            <a:r>
              <a:rPr lang="en-GB" altLang="en-US" dirty="0"/>
              <a:t>?</a:t>
            </a:r>
          </a:p>
          <a:p>
            <a:r>
              <a:rPr lang="en-GB" altLang="en-US" dirty="0"/>
              <a:t>How do they know?</a:t>
            </a:r>
          </a:p>
          <a:p>
            <a:endParaRPr lang="en-GB" altLang="en-US" dirty="0"/>
          </a:p>
        </p:txBody>
      </p:sp>
      <p:sp>
        <p:nvSpPr>
          <p:cNvPr id="155651" name="Title 1"/>
          <p:cNvSpPr>
            <a:spLocks noGrp="1"/>
          </p:cNvSpPr>
          <p:nvPr>
            <p:ph type="title"/>
          </p:nvPr>
        </p:nvSpPr>
        <p:spPr bwMode="auto">
          <a:xfrm>
            <a:off x="0" y="322263"/>
            <a:ext cx="9144000" cy="803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GB" altLang="en-US"/>
              <a:t>The Quality of Education </a:t>
            </a:r>
            <a:br>
              <a:rPr lang="en-GB" altLang="en-US"/>
            </a:br>
            <a:r>
              <a:rPr lang="en-GB" altLang="en-US"/>
              <a:t/>
            </a:r>
            <a:br>
              <a:rPr lang="en-GB" altLang="en-US"/>
            </a:br>
            <a:endParaRPr lang="en-GB" altLang="en-US"/>
          </a:p>
        </p:txBody>
      </p:sp>
      <p:pic>
        <p:nvPicPr>
          <p:cNvPr id="155652"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3888" y="95250"/>
            <a:ext cx="67945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7657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heel(1)">
                                      <p:cBhvr>
                                        <p:cTn id="7" dur="2000"/>
                                        <p:tgtEl>
                                          <p:spTgt spid="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heel(1)">
                                      <p:cBhvr>
                                        <p:cTn id="12" dur="2000"/>
                                        <p:tgtEl>
                                          <p:spTgt spid="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heel(1)">
                                      <p:cBhvr>
                                        <p:cTn id="17" dur="2000"/>
                                        <p:tgtEl>
                                          <p:spTgt spid="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heel(1)">
                                      <p:cBhvr>
                                        <p:cTn id="22" dur="2000"/>
                                        <p:tgtEl>
                                          <p:spTgt spid="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wheel(1)">
                                      <p:cBhvr>
                                        <p:cTn id="27" dur="2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p:cNvSpPr>
          <p:nvPr>
            <p:ph type="title"/>
          </p:nvPr>
        </p:nvSpPr>
        <p:spPr bwMode="auto">
          <a:xfrm>
            <a:off x="0" y="333375"/>
            <a:ext cx="9144000" cy="719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GB" altLang="en-US" dirty="0"/>
              <a:t>Focus – section 8</a:t>
            </a:r>
          </a:p>
        </p:txBody>
      </p:sp>
      <p:sp>
        <p:nvSpPr>
          <p:cNvPr id="14339" name="Content Placeholder 1"/>
          <p:cNvSpPr>
            <a:spLocks noGrp="1"/>
          </p:cNvSpPr>
          <p:nvPr>
            <p:ph idx="1"/>
          </p:nvPr>
        </p:nvSpPr>
        <p:spPr bwMode="auto">
          <a:xfrm>
            <a:off x="791369" y="1077437"/>
            <a:ext cx="7561262" cy="49688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GB" sz="4000" dirty="0"/>
              <a:t>quality of education</a:t>
            </a:r>
          </a:p>
          <a:p>
            <a:r>
              <a:rPr lang="en-GB" sz="4000" dirty="0"/>
              <a:t>safeguarding</a:t>
            </a:r>
          </a:p>
          <a:p>
            <a:r>
              <a:rPr lang="en-GB" sz="4000" dirty="0"/>
              <a:t>‘spotlights’ on behaviour / bullying, gaming/ off-rolling, staff workload and protection from bullying and harassment</a:t>
            </a:r>
            <a:endParaRPr lang="en-GB" altLang="en-US" sz="4000" dirty="0"/>
          </a:p>
        </p:txBody>
      </p:sp>
    </p:spTree>
    <p:extLst>
      <p:ext uri="{BB962C8B-B14F-4D97-AF65-F5344CB8AC3E}">
        <p14:creationId xmlns:p14="http://schemas.microsoft.com/office/powerpoint/2010/main" val="663994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tle 1"/>
          <p:cNvSpPr>
            <a:spLocks noGrp="1"/>
          </p:cNvSpPr>
          <p:nvPr>
            <p:ph type="title"/>
          </p:nvPr>
        </p:nvSpPr>
        <p:spPr bwMode="auto">
          <a:xfrm>
            <a:off x="0" y="347663"/>
            <a:ext cx="9144000" cy="652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600" dirty="0" err="1"/>
              <a:t>Mythbuster</a:t>
            </a:r>
            <a:r>
              <a:rPr lang="en-GB" altLang="en-US" sz="3600" dirty="0"/>
              <a:t> – curriculum intent</a:t>
            </a:r>
          </a:p>
        </p:txBody>
      </p:sp>
      <p:sp>
        <p:nvSpPr>
          <p:cNvPr id="2" name="Rectangle 1"/>
          <p:cNvSpPr/>
          <p:nvPr/>
        </p:nvSpPr>
        <p:spPr>
          <a:xfrm>
            <a:off x="107504" y="1412776"/>
            <a:ext cx="9036496" cy="5379934"/>
          </a:xfrm>
          <a:prstGeom prst="rect">
            <a:avLst/>
          </a:prstGeom>
        </p:spPr>
        <p:txBody>
          <a:bodyPr wrap="square">
            <a:spAutoFit/>
          </a:bodyPr>
          <a:lstStyle/>
          <a:p>
            <a:pPr lvl="0">
              <a:spcBef>
                <a:spcPct val="20000"/>
              </a:spcBef>
              <a:spcAft>
                <a:spcPts val="0"/>
              </a:spcAft>
            </a:pPr>
            <a:r>
              <a:rPr lang="en-GB" dirty="0">
                <a:solidFill>
                  <a:prstClr val="black"/>
                </a:solidFill>
                <a:latin typeface="Calibri"/>
              </a:rPr>
              <a:t>Intent is about what leaders intend pupils to learn. Good intent, according to the Ofsted handbook, has the following features:</a:t>
            </a:r>
          </a:p>
          <a:p>
            <a:pPr marL="342900" lvl="0" indent="-342900">
              <a:spcBef>
                <a:spcPct val="20000"/>
              </a:spcBef>
              <a:spcAft>
                <a:spcPts val="0"/>
              </a:spcAft>
              <a:buFont typeface="Arial" panose="020B0604020202020204" pitchFamily="34" charset="0"/>
              <a:buChar char="•"/>
            </a:pPr>
            <a:r>
              <a:rPr lang="en-GB" dirty="0">
                <a:solidFill>
                  <a:prstClr val="black"/>
                </a:solidFill>
                <a:latin typeface="Calibri"/>
              </a:rPr>
              <a:t>a curriculum that is ambitious for all pupils</a:t>
            </a:r>
          </a:p>
          <a:p>
            <a:pPr marL="342900" lvl="0" indent="-342900">
              <a:spcBef>
                <a:spcPct val="20000"/>
              </a:spcBef>
              <a:spcAft>
                <a:spcPts val="0"/>
              </a:spcAft>
              <a:buFont typeface="Arial" panose="020B0604020202020204" pitchFamily="34" charset="0"/>
              <a:buChar char="•"/>
            </a:pPr>
            <a:r>
              <a:rPr lang="en-GB" dirty="0">
                <a:solidFill>
                  <a:prstClr val="black"/>
                </a:solidFill>
                <a:latin typeface="Calibri"/>
              </a:rPr>
              <a:t>a curriculum that is coherently planned and sequenced</a:t>
            </a:r>
          </a:p>
          <a:p>
            <a:pPr marL="342900" lvl="0" indent="-342900">
              <a:spcBef>
                <a:spcPct val="20000"/>
              </a:spcBef>
              <a:spcAft>
                <a:spcPts val="0"/>
              </a:spcAft>
              <a:buFont typeface="Arial" panose="020B0604020202020204" pitchFamily="34" charset="0"/>
              <a:buChar char="•"/>
            </a:pPr>
            <a:r>
              <a:rPr lang="en-GB" dirty="0">
                <a:solidFill>
                  <a:prstClr val="black"/>
                </a:solidFill>
                <a:latin typeface="Calibri"/>
              </a:rPr>
              <a:t>a curriculum that is successfully adapted, designed and developed for pupils with special educational needs and/or disabilities</a:t>
            </a:r>
          </a:p>
          <a:p>
            <a:pPr marL="342900" lvl="0" indent="-342900">
              <a:spcBef>
                <a:spcPct val="20000"/>
              </a:spcBef>
              <a:spcAft>
                <a:spcPts val="0"/>
              </a:spcAft>
              <a:buFont typeface="Arial" panose="020B0604020202020204" pitchFamily="34" charset="0"/>
              <a:buChar char="•"/>
            </a:pPr>
            <a:r>
              <a:rPr lang="en-GB" dirty="0">
                <a:solidFill>
                  <a:prstClr val="black"/>
                </a:solidFill>
                <a:latin typeface="Calibri"/>
              </a:rPr>
              <a:t>a curriculum that is broad and balanced for all pupils </a:t>
            </a:r>
          </a:p>
          <a:p>
            <a:pPr lvl="0">
              <a:spcBef>
                <a:spcPct val="20000"/>
              </a:spcBef>
              <a:spcAft>
                <a:spcPts val="0"/>
              </a:spcAft>
            </a:pPr>
            <a:r>
              <a:rPr lang="en-GB" sz="2400" dirty="0">
                <a:solidFill>
                  <a:prstClr val="black"/>
                </a:solidFill>
                <a:latin typeface="Calibri"/>
              </a:rPr>
              <a:t>Intent is all the curriculum planning that happens before a teacher teaches the knowledge that pupils need to learn the next thing in the curriculum</a:t>
            </a:r>
          </a:p>
          <a:p>
            <a:pPr lvl="0">
              <a:spcBef>
                <a:spcPct val="20000"/>
              </a:spcBef>
              <a:spcAft>
                <a:spcPts val="0"/>
              </a:spcAft>
            </a:pPr>
            <a:endParaRPr lang="en-GB" dirty="0">
              <a:solidFill>
                <a:prstClr val="black"/>
              </a:solidFill>
              <a:latin typeface="Calibri"/>
            </a:endParaRPr>
          </a:p>
          <a:p>
            <a:pPr lvl="0">
              <a:spcBef>
                <a:spcPct val="20000"/>
              </a:spcBef>
              <a:spcAft>
                <a:spcPts val="0"/>
              </a:spcAft>
            </a:pPr>
            <a:r>
              <a:rPr lang="en-GB" sz="2400" dirty="0">
                <a:solidFill>
                  <a:prstClr val="black"/>
                </a:solidFill>
                <a:latin typeface="Calibri"/>
              </a:rPr>
              <a:t>So, intent is nothing new. </a:t>
            </a:r>
            <a:r>
              <a:rPr lang="en-GB" sz="2400" b="1" dirty="0">
                <a:solidFill>
                  <a:prstClr val="black"/>
                </a:solidFill>
                <a:latin typeface="Calibri"/>
              </a:rPr>
              <a:t>There’s no need to write new statements, adapt websites or restructure staffing to cover intent. </a:t>
            </a:r>
            <a:r>
              <a:rPr lang="en-GB" sz="2400" dirty="0">
                <a:solidFill>
                  <a:prstClr val="black"/>
                </a:solidFill>
                <a:latin typeface="Calibri"/>
              </a:rPr>
              <a:t>Intent is not the next big thing.</a:t>
            </a:r>
            <a:r>
              <a:rPr lang="en-GB" sz="1600" b="1" dirty="0">
                <a:solidFill>
                  <a:prstClr val="black"/>
                </a:solidFill>
                <a:latin typeface="Calibri"/>
              </a:rPr>
              <a:t/>
            </a:r>
            <a:br>
              <a:rPr lang="en-GB" sz="1600" b="1" dirty="0">
                <a:solidFill>
                  <a:prstClr val="black"/>
                </a:solidFill>
                <a:latin typeface="Calibri"/>
              </a:rPr>
            </a:br>
            <a:endParaRPr lang="en-GB" sz="2800" dirty="0"/>
          </a:p>
        </p:txBody>
      </p:sp>
    </p:spTree>
    <p:extLst>
      <p:ext uri="{BB962C8B-B14F-4D97-AF65-F5344CB8AC3E}">
        <p14:creationId xmlns:p14="http://schemas.microsoft.com/office/powerpoint/2010/main" val="1851220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tle 1"/>
          <p:cNvSpPr>
            <a:spLocks noGrp="1"/>
          </p:cNvSpPr>
          <p:nvPr>
            <p:ph type="title"/>
          </p:nvPr>
        </p:nvSpPr>
        <p:spPr bwMode="auto">
          <a:xfrm>
            <a:off x="0" y="347663"/>
            <a:ext cx="9144000" cy="652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600" dirty="0"/>
              <a:t>Curriculum Design-Quality of Education-’Intent’</a:t>
            </a:r>
          </a:p>
        </p:txBody>
      </p:sp>
      <p:sp>
        <p:nvSpPr>
          <p:cNvPr id="2" name="Rectangle 1"/>
          <p:cNvSpPr/>
          <p:nvPr/>
        </p:nvSpPr>
        <p:spPr>
          <a:xfrm>
            <a:off x="107504" y="1124744"/>
            <a:ext cx="9036496" cy="5293757"/>
          </a:xfrm>
          <a:prstGeom prst="rect">
            <a:avLst/>
          </a:prstGeom>
        </p:spPr>
        <p:txBody>
          <a:bodyPr wrap="square">
            <a:spAutoFit/>
          </a:bodyPr>
          <a:lstStyle/>
          <a:p>
            <a:endParaRPr lang="en-GB" dirty="0">
              <a:solidFill>
                <a:srgbClr val="000000"/>
              </a:solidFill>
              <a:latin typeface="Tahoma" panose="020B0604030504040204" pitchFamily="34" charset="0"/>
            </a:endParaRPr>
          </a:p>
          <a:p>
            <a:pPr marL="285750" indent="-285750">
              <a:buClr>
                <a:srgbClr val="FF6600"/>
              </a:buClr>
              <a:buFont typeface="Arial" panose="020B0604020202020204" pitchFamily="34" charset="0"/>
              <a:buChar char="•"/>
            </a:pPr>
            <a:r>
              <a:rPr lang="en-US" sz="2000" dirty="0">
                <a:solidFill>
                  <a:srgbClr val="000000"/>
                </a:solidFill>
                <a:latin typeface="Calibri" panose="020F0502020204030204" pitchFamily="34" charset="0"/>
                <a:cs typeface="Calibri" panose="020F0502020204030204" pitchFamily="34" charset="0"/>
              </a:rPr>
              <a:t>Leaders adopt or construct a curriculum that is ambitious and designed to give all pupils, particularly disadvantaged pupils and including pupils with SEND, the knowledge and cultural capital they need to succeed in life. This is either the national curriculum or a curriculum of comparable breadth and ambition. </a:t>
            </a:r>
          </a:p>
          <a:p>
            <a:pPr marL="285750" indent="-285750">
              <a:buClr>
                <a:srgbClr val="FF6600"/>
              </a:buClr>
              <a:buFont typeface="Arial" panose="020B0604020202020204" pitchFamily="34" charset="0"/>
              <a:buChar char="•"/>
            </a:pPr>
            <a:endParaRPr lang="en-US" sz="2000" dirty="0">
              <a:solidFill>
                <a:srgbClr val="000000"/>
              </a:solidFill>
              <a:latin typeface="Calibri" panose="020F0502020204030204" pitchFamily="34" charset="0"/>
              <a:cs typeface="Calibri" panose="020F0502020204030204" pitchFamily="34" charset="0"/>
            </a:endParaRPr>
          </a:p>
          <a:p>
            <a:pPr marL="285750" indent="-285750">
              <a:buClr>
                <a:srgbClr val="FF6600"/>
              </a:buClr>
              <a:buFont typeface="Arial" panose="020B0604020202020204" pitchFamily="34" charset="0"/>
              <a:buChar char="•"/>
            </a:pPr>
            <a:r>
              <a:rPr lang="en-US" sz="2000" dirty="0">
                <a:solidFill>
                  <a:srgbClr val="000000"/>
                </a:solidFill>
                <a:latin typeface="Calibri" panose="020F0502020204030204" pitchFamily="34" charset="0"/>
                <a:cs typeface="Calibri" panose="020F0502020204030204" pitchFamily="34" charset="0"/>
              </a:rPr>
              <a:t>The school’s curriculum is coherently planned and sequenced towards cumulatively sufficient knowledge and skills for future learning and employment</a:t>
            </a:r>
          </a:p>
          <a:p>
            <a:pPr marL="285750" indent="-285750">
              <a:buClr>
                <a:srgbClr val="FF6600"/>
              </a:buClr>
              <a:buFont typeface="Arial" panose="020B0604020202020204" pitchFamily="34" charset="0"/>
              <a:buChar char="•"/>
            </a:pPr>
            <a:endParaRPr lang="en-US" sz="2000" dirty="0">
              <a:solidFill>
                <a:srgbClr val="000000"/>
              </a:solidFill>
              <a:latin typeface="Calibri" panose="020F0502020204030204" pitchFamily="34" charset="0"/>
              <a:cs typeface="Calibri" panose="020F0502020204030204" pitchFamily="34" charset="0"/>
            </a:endParaRPr>
          </a:p>
          <a:p>
            <a:pPr marL="285750" indent="-285750">
              <a:buClr>
                <a:srgbClr val="FF6600"/>
              </a:buClr>
              <a:buFont typeface="Arial" panose="020B0604020202020204" pitchFamily="34" charset="0"/>
              <a:buChar char="•"/>
            </a:pPr>
            <a:r>
              <a:rPr lang="en-US" sz="2000" dirty="0">
                <a:solidFill>
                  <a:srgbClr val="000000"/>
                </a:solidFill>
                <a:latin typeface="Calibri" panose="020F0502020204030204" pitchFamily="34" charset="0"/>
                <a:cs typeface="Calibri" panose="020F0502020204030204" pitchFamily="34" charset="0"/>
              </a:rPr>
              <a:t>The curriculum is successfully adapted, designed or developed to be ambitious and meet the needs of pupils with SEND, developing their knowledge, skills and abilities to apply what they know and can do with increasing fluency and independence. </a:t>
            </a:r>
          </a:p>
          <a:p>
            <a:pPr marL="285750" indent="-285750">
              <a:buClr>
                <a:srgbClr val="FF6600"/>
              </a:buClr>
              <a:buFont typeface="Arial" panose="020B0604020202020204" pitchFamily="34" charset="0"/>
              <a:buChar char="•"/>
            </a:pPr>
            <a:endParaRPr lang="en-US" sz="2000" dirty="0">
              <a:solidFill>
                <a:srgbClr val="000000"/>
              </a:solidFill>
              <a:latin typeface="Calibri" panose="020F0502020204030204" pitchFamily="34" charset="0"/>
              <a:cs typeface="Calibri" panose="020F0502020204030204" pitchFamily="34" charset="0"/>
            </a:endParaRPr>
          </a:p>
          <a:p>
            <a:pPr marL="285750" indent="-285750">
              <a:buClr>
                <a:srgbClr val="FF6600"/>
              </a:buClr>
              <a:buFont typeface="Arial" panose="020B0604020202020204" pitchFamily="34" charset="0"/>
              <a:buChar char="•"/>
            </a:pPr>
            <a:r>
              <a:rPr lang="en-US" sz="2000" dirty="0">
                <a:solidFill>
                  <a:srgbClr val="000000"/>
                </a:solidFill>
                <a:latin typeface="Calibri" panose="020F0502020204030204" pitchFamily="34" charset="0"/>
                <a:cs typeface="Calibri" panose="020F0502020204030204" pitchFamily="34" charset="0"/>
              </a:rPr>
              <a:t>Pupils study the full curriculum; it is not narrowed. In primary schools, a broad range of subjects (exemplified by the national curriculum) is taught in key stage 2 throughout each and all of Y3-Y6.</a:t>
            </a:r>
          </a:p>
        </p:txBody>
      </p:sp>
    </p:spTree>
    <p:extLst>
      <p:ext uri="{BB962C8B-B14F-4D97-AF65-F5344CB8AC3E}">
        <p14:creationId xmlns:p14="http://schemas.microsoft.com/office/powerpoint/2010/main" val="843005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tle 1"/>
          <p:cNvSpPr>
            <a:spLocks noGrp="1"/>
          </p:cNvSpPr>
          <p:nvPr>
            <p:ph type="title"/>
          </p:nvPr>
        </p:nvSpPr>
        <p:spPr bwMode="auto">
          <a:xfrm>
            <a:off x="0" y="347663"/>
            <a:ext cx="9144000" cy="652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600" dirty="0"/>
              <a:t>In a nutshell– curriculum intent</a:t>
            </a:r>
          </a:p>
        </p:txBody>
      </p:sp>
      <p:sp>
        <p:nvSpPr>
          <p:cNvPr id="3" name="Rectangle 2"/>
          <p:cNvSpPr/>
          <p:nvPr/>
        </p:nvSpPr>
        <p:spPr>
          <a:xfrm>
            <a:off x="287016" y="1340768"/>
            <a:ext cx="8856984" cy="6278642"/>
          </a:xfrm>
          <a:prstGeom prst="rect">
            <a:avLst/>
          </a:prstGeom>
        </p:spPr>
        <p:txBody>
          <a:bodyPr wrap="square">
            <a:spAutoFit/>
          </a:bodyPr>
          <a:lstStyle/>
          <a:p>
            <a:pPr marL="342900" indent="-342900">
              <a:buClr>
                <a:srgbClr val="FF6600"/>
              </a:buClr>
              <a:buFont typeface="Arial" panose="020B0604020202020204" pitchFamily="34" charset="0"/>
              <a:buChar char="•"/>
            </a:pPr>
            <a:r>
              <a:rPr lang="en-GB" sz="2400" dirty="0">
                <a:solidFill>
                  <a:schemeClr val="tx1">
                    <a:lumMod val="50000"/>
                  </a:schemeClr>
                </a:solidFill>
                <a:latin typeface="Calibri" panose="020F0502020204030204" pitchFamily="34" charset="0"/>
                <a:cs typeface="Calibri" panose="020F0502020204030204" pitchFamily="34" charset="0"/>
              </a:rPr>
              <a:t>In evaluating the school’s educational intent, inspectors will primarily consider the curriculum leadership provided by senior, subject and curriculum leaders.</a:t>
            </a:r>
          </a:p>
          <a:p>
            <a:pPr marL="342900" indent="-342900">
              <a:buClr>
                <a:srgbClr val="FF6600"/>
              </a:buClr>
              <a:buFont typeface="Arial" panose="020B0604020202020204" pitchFamily="34" charset="0"/>
              <a:buChar char="•"/>
            </a:pPr>
            <a:endParaRPr lang="en-GB" sz="2400" dirty="0">
              <a:solidFill>
                <a:schemeClr val="tx1">
                  <a:lumMod val="50000"/>
                </a:schemeClr>
              </a:solidFill>
              <a:latin typeface="Calibri" panose="020F0502020204030204" pitchFamily="34" charset="0"/>
              <a:cs typeface="Calibri" panose="020F0502020204030204" pitchFamily="34" charset="0"/>
            </a:endParaRPr>
          </a:p>
          <a:p>
            <a:pPr marL="342900" indent="-342900">
              <a:buClr>
                <a:srgbClr val="FF6600"/>
              </a:buClr>
              <a:buFont typeface="Arial" panose="020B0604020202020204" pitchFamily="34" charset="0"/>
              <a:buChar char="•"/>
            </a:pPr>
            <a:r>
              <a:rPr lang="en-GB" sz="2400" dirty="0">
                <a:solidFill>
                  <a:schemeClr val="tx1">
                    <a:lumMod val="50000"/>
                  </a:schemeClr>
                </a:solidFill>
                <a:latin typeface="Calibri" panose="020F0502020204030204" pitchFamily="34" charset="0"/>
                <a:cs typeface="Calibri" panose="020F0502020204030204" pitchFamily="34" charset="0"/>
              </a:rPr>
              <a:t>Inspectors will talk to senior leaders to find out whether the curriculum is broad and balanced. </a:t>
            </a:r>
          </a:p>
          <a:p>
            <a:pPr marL="342900" indent="-342900">
              <a:buClr>
                <a:srgbClr val="FF6600"/>
              </a:buClr>
              <a:buFont typeface="Arial" panose="020B0604020202020204" pitchFamily="34" charset="0"/>
              <a:buChar char="•"/>
            </a:pPr>
            <a:endParaRPr lang="en-GB" sz="2400" dirty="0">
              <a:solidFill>
                <a:schemeClr val="tx1">
                  <a:lumMod val="50000"/>
                </a:schemeClr>
              </a:solidFill>
              <a:latin typeface="Calibri" panose="020F0502020204030204" pitchFamily="34" charset="0"/>
              <a:cs typeface="Calibri" panose="020F0502020204030204" pitchFamily="34" charset="0"/>
            </a:endParaRPr>
          </a:p>
          <a:p>
            <a:pPr marL="342900" indent="-342900">
              <a:buClr>
                <a:srgbClr val="FF6600"/>
              </a:buClr>
              <a:buFont typeface="Arial" panose="020B0604020202020204" pitchFamily="34" charset="0"/>
              <a:buChar char="•"/>
            </a:pPr>
            <a:r>
              <a:rPr lang="en-GB" sz="2400" dirty="0">
                <a:solidFill>
                  <a:schemeClr val="tx1">
                    <a:lumMod val="50000"/>
                  </a:schemeClr>
                </a:solidFill>
                <a:latin typeface="Calibri" panose="020F0502020204030204" pitchFamily="34" charset="0"/>
                <a:cs typeface="Calibri" panose="020F0502020204030204" pitchFamily="34" charset="0"/>
              </a:rPr>
              <a:t>Is it at least as ambitious as the national curriculum?</a:t>
            </a:r>
          </a:p>
          <a:p>
            <a:pPr marL="342900" indent="-342900">
              <a:buClr>
                <a:srgbClr val="FF6600"/>
              </a:buClr>
              <a:buFont typeface="Arial" panose="020B0604020202020204" pitchFamily="34" charset="0"/>
              <a:buChar char="•"/>
            </a:pPr>
            <a:endParaRPr lang="en-GB" sz="2400" dirty="0">
              <a:solidFill>
                <a:schemeClr val="tx1">
                  <a:lumMod val="50000"/>
                </a:schemeClr>
              </a:solidFill>
              <a:latin typeface="Calibri" panose="020F0502020204030204" pitchFamily="34" charset="0"/>
              <a:cs typeface="Calibri" panose="020F0502020204030204" pitchFamily="34" charset="0"/>
            </a:endParaRPr>
          </a:p>
          <a:p>
            <a:pPr marL="342900" indent="-342900">
              <a:buClr>
                <a:srgbClr val="FF6600"/>
              </a:buClr>
              <a:buFont typeface="Arial" panose="020B0604020202020204" pitchFamily="34" charset="0"/>
              <a:buChar char="•"/>
            </a:pPr>
            <a:r>
              <a:rPr lang="en-GB" sz="2400" b="1" dirty="0">
                <a:solidFill>
                  <a:schemeClr val="tx1">
                    <a:lumMod val="50000"/>
                  </a:schemeClr>
                </a:solidFill>
                <a:latin typeface="Calibri" panose="020F0502020204030204" pitchFamily="34" charset="0"/>
                <a:cs typeface="Calibri" panose="020F0502020204030204" pitchFamily="34" charset="0"/>
              </a:rPr>
              <a:t>Does it contain the right knowledge in the right order? Is the curriculum providing pupils with the building blocks of what they need to know and be able to do to succeed in each subject?</a:t>
            </a:r>
            <a:r>
              <a:rPr lang="en-GB" sz="2400" dirty="0">
                <a:solidFill>
                  <a:schemeClr val="tx1">
                    <a:lumMod val="50000"/>
                  </a:schemeClr>
                </a:solidFill>
              </a:rPr>
              <a:t/>
            </a:r>
            <a:br>
              <a:rPr lang="en-GB" sz="2400" dirty="0">
                <a:solidFill>
                  <a:schemeClr val="tx1">
                    <a:lumMod val="50000"/>
                  </a:schemeClr>
                </a:solidFill>
              </a:rPr>
            </a:br>
            <a:r>
              <a:rPr lang="en-GB" sz="2400" dirty="0">
                <a:solidFill>
                  <a:schemeClr val="tx1">
                    <a:lumMod val="50000"/>
                  </a:schemeClr>
                </a:solidFill>
              </a:rPr>
              <a:t/>
            </a:r>
            <a:br>
              <a:rPr lang="en-GB" sz="2400" dirty="0">
                <a:solidFill>
                  <a:schemeClr val="tx1">
                    <a:lumMod val="50000"/>
                  </a:schemeClr>
                </a:solidFill>
              </a:rPr>
            </a:br>
            <a:r>
              <a:rPr lang="en-GB" dirty="0">
                <a:solidFill>
                  <a:schemeClr val="tx1">
                    <a:lumMod val="50000"/>
                  </a:schemeClr>
                </a:solidFill>
              </a:rPr>
              <a:t/>
            </a:r>
            <a:br>
              <a:rPr lang="en-GB" dirty="0">
                <a:solidFill>
                  <a:schemeClr val="tx1">
                    <a:lumMod val="50000"/>
                  </a:schemeClr>
                </a:solidFill>
              </a:rPr>
            </a:br>
            <a:r>
              <a:rPr lang="en-GB" dirty="0">
                <a:solidFill>
                  <a:schemeClr val="tx1">
                    <a:lumMod val="50000"/>
                  </a:schemeClr>
                </a:solidFill>
              </a:rPr>
              <a:t/>
            </a:r>
            <a:br>
              <a:rPr lang="en-GB" dirty="0">
                <a:solidFill>
                  <a:schemeClr val="tx1">
                    <a:lumMod val="50000"/>
                  </a:schemeClr>
                </a:solidFill>
              </a:rPr>
            </a:br>
            <a:r>
              <a:rPr lang="en-GB" dirty="0">
                <a:solidFill>
                  <a:schemeClr val="tx1">
                    <a:lumMod val="50000"/>
                  </a:schemeClr>
                </a:solidFill>
              </a:rPr>
              <a:t/>
            </a:r>
            <a:br>
              <a:rPr lang="en-GB" dirty="0">
                <a:solidFill>
                  <a:schemeClr val="tx1">
                    <a:lumMod val="50000"/>
                  </a:schemeClr>
                </a:solidFill>
              </a:rPr>
            </a:br>
            <a:r>
              <a:rPr lang="en-GB" dirty="0">
                <a:solidFill>
                  <a:schemeClr val="tx1">
                    <a:lumMod val="50000"/>
                  </a:schemeClr>
                </a:solidFill>
              </a:rPr>
              <a:t/>
            </a:r>
            <a:br>
              <a:rPr lang="en-GB" dirty="0">
                <a:solidFill>
                  <a:schemeClr val="tx1">
                    <a:lumMod val="50000"/>
                  </a:schemeClr>
                </a:solidFill>
              </a:rPr>
            </a:br>
            <a:endParaRPr lang="en-GB" dirty="0">
              <a:solidFill>
                <a:schemeClr val="tx1">
                  <a:lumMod val="50000"/>
                </a:schemeClr>
              </a:solidFill>
            </a:endParaRPr>
          </a:p>
        </p:txBody>
      </p:sp>
    </p:spTree>
    <p:extLst>
      <p:ext uri="{BB962C8B-B14F-4D97-AF65-F5344CB8AC3E}">
        <p14:creationId xmlns:p14="http://schemas.microsoft.com/office/powerpoint/2010/main" val="2288399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tle 1"/>
          <p:cNvSpPr>
            <a:spLocks noGrp="1"/>
          </p:cNvSpPr>
          <p:nvPr>
            <p:ph type="title"/>
          </p:nvPr>
        </p:nvSpPr>
        <p:spPr bwMode="auto">
          <a:xfrm>
            <a:off x="0" y="347663"/>
            <a:ext cx="9144000" cy="652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600" dirty="0"/>
              <a:t>In a nutshell– curriculum intent</a:t>
            </a:r>
          </a:p>
        </p:txBody>
      </p:sp>
      <p:sp>
        <p:nvSpPr>
          <p:cNvPr id="3" name="Rectangle 2"/>
          <p:cNvSpPr/>
          <p:nvPr/>
        </p:nvSpPr>
        <p:spPr>
          <a:xfrm>
            <a:off x="287016" y="1340768"/>
            <a:ext cx="8856984" cy="6721840"/>
          </a:xfrm>
          <a:prstGeom prst="rect">
            <a:avLst/>
          </a:prstGeom>
        </p:spPr>
        <p:txBody>
          <a:bodyPr wrap="square">
            <a:spAutoFit/>
          </a:bodyPr>
          <a:lstStyle/>
          <a:p>
            <a:pPr marL="342900" indent="-342900" fontAlgn="auto">
              <a:spcBef>
                <a:spcPct val="20000"/>
              </a:spcBef>
              <a:spcAft>
                <a:spcPts val="0"/>
              </a:spcAft>
              <a:buClr>
                <a:srgbClr val="FF6600"/>
              </a:buClr>
              <a:buFont typeface="Arial" panose="020B0604020202020204" pitchFamily="34" charset="0"/>
              <a:buChar char="•"/>
            </a:pPr>
            <a:r>
              <a:rPr lang="en-GB" sz="2400" dirty="0">
                <a:solidFill>
                  <a:prstClr val="black"/>
                </a:solidFill>
                <a:latin typeface="Calibri"/>
              </a:rPr>
              <a:t>To what extent do leaders understand that the ‘curriculum is the progression model’? </a:t>
            </a:r>
          </a:p>
          <a:p>
            <a:pPr marL="342900" lvl="0" indent="-342900" fontAlgn="auto">
              <a:spcBef>
                <a:spcPct val="20000"/>
              </a:spcBef>
              <a:spcAft>
                <a:spcPts val="0"/>
              </a:spcAft>
              <a:buClr>
                <a:srgbClr val="FF6600"/>
              </a:buClr>
              <a:buFont typeface="Arial" panose="020B0604020202020204" pitchFamily="34" charset="0"/>
              <a:buChar char="•"/>
            </a:pPr>
            <a:r>
              <a:rPr lang="en-GB" sz="2400" dirty="0">
                <a:solidFill>
                  <a:prstClr val="black"/>
                </a:solidFill>
                <a:latin typeface="Calibri"/>
              </a:rPr>
              <a:t>What does the school want pupils to learn and why?</a:t>
            </a:r>
          </a:p>
          <a:p>
            <a:pPr marL="342900" lvl="0" indent="-342900" fontAlgn="auto">
              <a:spcBef>
                <a:spcPct val="20000"/>
              </a:spcBef>
              <a:spcAft>
                <a:spcPts val="0"/>
              </a:spcAft>
              <a:buClr>
                <a:srgbClr val="FF6600"/>
              </a:buClr>
              <a:buFont typeface="Arial" panose="020B0604020202020204" pitchFamily="34" charset="0"/>
              <a:buChar char="•"/>
            </a:pPr>
            <a:r>
              <a:rPr lang="en-GB" sz="2400" dirty="0">
                <a:solidFill>
                  <a:prstClr val="black"/>
                </a:solidFill>
                <a:latin typeface="Calibri"/>
              </a:rPr>
              <a:t>How is this put into practice in the school curriculum planning?</a:t>
            </a:r>
          </a:p>
          <a:p>
            <a:pPr marL="342900" lvl="0" indent="-342900" fontAlgn="auto">
              <a:spcBef>
                <a:spcPct val="20000"/>
              </a:spcBef>
              <a:spcAft>
                <a:spcPts val="0"/>
              </a:spcAft>
              <a:buClr>
                <a:srgbClr val="FF6600"/>
              </a:buClr>
              <a:buFont typeface="Arial" panose="020B0604020202020204" pitchFamily="34" charset="0"/>
              <a:buChar char="•"/>
            </a:pPr>
            <a:r>
              <a:rPr lang="en-GB" sz="2400" dirty="0">
                <a:solidFill>
                  <a:prstClr val="black"/>
                </a:solidFill>
                <a:latin typeface="Calibri"/>
              </a:rPr>
              <a:t>EYFS to KS2 – how do teachers know what to teach and when to teach it?</a:t>
            </a:r>
          </a:p>
          <a:p>
            <a:pPr marL="342900" lvl="0" indent="-342900" fontAlgn="auto">
              <a:spcBef>
                <a:spcPct val="20000"/>
              </a:spcBef>
              <a:spcAft>
                <a:spcPts val="0"/>
              </a:spcAft>
              <a:buClr>
                <a:srgbClr val="FF6600"/>
              </a:buClr>
              <a:buFont typeface="Arial" panose="020B0604020202020204" pitchFamily="34" charset="0"/>
              <a:buChar char="•"/>
            </a:pPr>
            <a:r>
              <a:rPr lang="en-GB" sz="2400" dirty="0">
                <a:solidFill>
                  <a:prstClr val="black"/>
                </a:solidFill>
                <a:latin typeface="Calibri"/>
              </a:rPr>
              <a:t>Appropriate content choices and sequencing. Depth of content &amp; sequencing across the key stages.  Can this progression be seen from the Early Years through KS1 and KS2.</a:t>
            </a:r>
          </a:p>
          <a:p>
            <a:pPr marL="342900" lvl="0" indent="-342900" fontAlgn="auto">
              <a:spcBef>
                <a:spcPct val="20000"/>
              </a:spcBef>
              <a:spcAft>
                <a:spcPts val="0"/>
              </a:spcAft>
              <a:buClr>
                <a:srgbClr val="FF6600"/>
              </a:buClr>
              <a:buFont typeface="Arial" panose="020B0604020202020204" pitchFamily="34" charset="0"/>
              <a:buChar char="•"/>
            </a:pPr>
            <a:r>
              <a:rPr lang="en-US" sz="2400" dirty="0">
                <a:solidFill>
                  <a:prstClr val="black"/>
                </a:solidFill>
                <a:latin typeface="Calibri"/>
              </a:rPr>
              <a:t>Inspectors will be referencing the NC more.</a:t>
            </a:r>
          </a:p>
          <a:p>
            <a:pPr lvl="0" fontAlgn="auto">
              <a:spcBef>
                <a:spcPct val="20000"/>
              </a:spcBef>
              <a:spcAft>
                <a:spcPts val="0"/>
              </a:spcAft>
              <a:buClr>
                <a:srgbClr val="FF6600"/>
              </a:buClr>
            </a:pPr>
            <a:endParaRPr lang="en-GB" sz="2400" dirty="0">
              <a:solidFill>
                <a:prstClr val="black"/>
              </a:solidFill>
              <a:latin typeface="Calibri"/>
            </a:endParaRPr>
          </a:p>
          <a:p>
            <a:pPr>
              <a:buClr>
                <a:srgbClr val="FF6600"/>
              </a:buClr>
            </a:pPr>
            <a:r>
              <a:rPr lang="en-GB" sz="2400" dirty="0">
                <a:solidFill>
                  <a:schemeClr val="tx1">
                    <a:lumMod val="50000"/>
                  </a:schemeClr>
                </a:solidFill>
              </a:rPr>
              <a:t/>
            </a:r>
            <a:br>
              <a:rPr lang="en-GB" sz="2400" dirty="0">
                <a:solidFill>
                  <a:schemeClr val="tx1">
                    <a:lumMod val="50000"/>
                  </a:schemeClr>
                </a:solidFill>
              </a:rPr>
            </a:br>
            <a:r>
              <a:rPr lang="en-GB" sz="2400" dirty="0">
                <a:solidFill>
                  <a:schemeClr val="tx1">
                    <a:lumMod val="50000"/>
                  </a:schemeClr>
                </a:solidFill>
              </a:rPr>
              <a:t/>
            </a:r>
            <a:br>
              <a:rPr lang="en-GB" sz="2400" dirty="0">
                <a:solidFill>
                  <a:schemeClr val="tx1">
                    <a:lumMod val="50000"/>
                  </a:schemeClr>
                </a:solidFill>
              </a:rPr>
            </a:br>
            <a:r>
              <a:rPr lang="en-GB" dirty="0">
                <a:solidFill>
                  <a:schemeClr val="tx1">
                    <a:lumMod val="50000"/>
                  </a:schemeClr>
                </a:solidFill>
              </a:rPr>
              <a:t/>
            </a:r>
            <a:br>
              <a:rPr lang="en-GB" dirty="0">
                <a:solidFill>
                  <a:schemeClr val="tx1">
                    <a:lumMod val="50000"/>
                  </a:schemeClr>
                </a:solidFill>
              </a:rPr>
            </a:br>
            <a:r>
              <a:rPr lang="en-GB" dirty="0">
                <a:solidFill>
                  <a:schemeClr val="tx1">
                    <a:lumMod val="50000"/>
                  </a:schemeClr>
                </a:solidFill>
              </a:rPr>
              <a:t/>
            </a:r>
            <a:br>
              <a:rPr lang="en-GB" dirty="0">
                <a:solidFill>
                  <a:schemeClr val="tx1">
                    <a:lumMod val="50000"/>
                  </a:schemeClr>
                </a:solidFill>
              </a:rPr>
            </a:br>
            <a:r>
              <a:rPr lang="en-GB" dirty="0">
                <a:solidFill>
                  <a:schemeClr val="tx1">
                    <a:lumMod val="50000"/>
                  </a:schemeClr>
                </a:solidFill>
              </a:rPr>
              <a:t/>
            </a:r>
            <a:br>
              <a:rPr lang="en-GB" dirty="0">
                <a:solidFill>
                  <a:schemeClr val="tx1">
                    <a:lumMod val="50000"/>
                  </a:schemeClr>
                </a:solidFill>
              </a:rPr>
            </a:br>
            <a:r>
              <a:rPr lang="en-GB" dirty="0">
                <a:solidFill>
                  <a:schemeClr val="tx1">
                    <a:lumMod val="50000"/>
                  </a:schemeClr>
                </a:solidFill>
              </a:rPr>
              <a:t/>
            </a:r>
            <a:br>
              <a:rPr lang="en-GB" dirty="0">
                <a:solidFill>
                  <a:schemeClr val="tx1">
                    <a:lumMod val="50000"/>
                  </a:schemeClr>
                </a:solidFill>
              </a:rPr>
            </a:br>
            <a:endParaRPr lang="en-GB" dirty="0">
              <a:solidFill>
                <a:schemeClr val="tx1">
                  <a:lumMod val="50000"/>
                </a:schemeClr>
              </a:solidFill>
            </a:endParaRPr>
          </a:p>
        </p:txBody>
      </p:sp>
    </p:spTree>
    <p:extLst>
      <p:ext uri="{BB962C8B-B14F-4D97-AF65-F5344CB8AC3E}">
        <p14:creationId xmlns:p14="http://schemas.microsoft.com/office/powerpoint/2010/main" val="512879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39552" y="836712"/>
            <a:ext cx="8110912" cy="4543032"/>
          </a:xfrm>
          <a:prstGeom prst="rect">
            <a:avLst/>
          </a:prstGeom>
        </p:spPr>
      </p:pic>
    </p:spTree>
    <p:extLst>
      <p:ext uri="{BB962C8B-B14F-4D97-AF65-F5344CB8AC3E}">
        <p14:creationId xmlns:p14="http://schemas.microsoft.com/office/powerpoint/2010/main" val="311715930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bwMode="auto">
          <a:xfrm>
            <a:off x="179388" y="1341438"/>
            <a:ext cx="8856662" cy="457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p>
            <a:r>
              <a:rPr lang="en-GB" altLang="en-US" dirty="0"/>
              <a:t>Teachers have </a:t>
            </a:r>
            <a:r>
              <a:rPr lang="en-GB" altLang="en-US" b="1" dirty="0"/>
              <a:t>expert</a:t>
            </a:r>
            <a:r>
              <a:rPr lang="en-GB" altLang="en-US" dirty="0"/>
              <a:t> knowledge of the subjects they teach</a:t>
            </a:r>
          </a:p>
          <a:p>
            <a:r>
              <a:rPr lang="en-GB" altLang="en-US" dirty="0"/>
              <a:t>Teachers enable pupils to understand key concepts, </a:t>
            </a:r>
            <a:r>
              <a:rPr lang="en-GB" altLang="en-US" b="1" dirty="0"/>
              <a:t>check for understanding systematically</a:t>
            </a:r>
            <a:r>
              <a:rPr lang="en-GB" altLang="en-US" dirty="0"/>
              <a:t>, ensure pupils embed key concepts</a:t>
            </a:r>
          </a:p>
          <a:p>
            <a:r>
              <a:rPr lang="en-GB" altLang="en-US" dirty="0"/>
              <a:t>Are pupils making progress in lessons? What about </a:t>
            </a:r>
            <a:r>
              <a:rPr lang="en-GB" altLang="en-US" b="1" dirty="0"/>
              <a:t>all </a:t>
            </a:r>
            <a:r>
              <a:rPr lang="en-GB" altLang="en-US" dirty="0"/>
              <a:t>groups, particularly disadvantaged, most able and SEND</a:t>
            </a:r>
          </a:p>
          <a:p>
            <a:r>
              <a:rPr lang="en-GB" altLang="en-US" dirty="0"/>
              <a:t>Teachers use assessment to check pupils’ understanding in order to </a:t>
            </a:r>
            <a:r>
              <a:rPr lang="en-GB" altLang="en-US" b="1" dirty="0"/>
              <a:t>inform teaching.  </a:t>
            </a:r>
          </a:p>
          <a:p>
            <a:endParaRPr lang="en-GB" altLang="en-US" dirty="0"/>
          </a:p>
        </p:txBody>
      </p:sp>
      <p:sp>
        <p:nvSpPr>
          <p:cNvPr id="172035" name="Title 1"/>
          <p:cNvSpPr>
            <a:spLocks noGrp="1"/>
          </p:cNvSpPr>
          <p:nvPr>
            <p:ph type="title"/>
          </p:nvPr>
        </p:nvSpPr>
        <p:spPr bwMode="auto">
          <a:xfrm>
            <a:off x="-107950" y="541338"/>
            <a:ext cx="9144000" cy="803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200"/>
              <a:t>Teaching-The Quality of Education-’Implementation’</a:t>
            </a:r>
          </a:p>
        </p:txBody>
      </p:sp>
      <p:pic>
        <p:nvPicPr>
          <p:cNvPr id="172036"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3888" y="95250"/>
            <a:ext cx="67945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3875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388" y="836613"/>
            <a:ext cx="9323388" cy="4729162"/>
          </a:xfrm>
        </p:spPr>
        <p:txBody>
          <a:bodyPr>
            <a:normAutofit lnSpcReduction="10000"/>
          </a:bodyPr>
          <a:lstStyle/>
          <a:p>
            <a:pPr marL="363538" indent="0">
              <a:buFont typeface="Arial" pitchFamily="34" charset="0"/>
              <a:buNone/>
              <a:defRPr/>
            </a:pPr>
            <a:r>
              <a:rPr lang="en-GB" b="1" dirty="0"/>
              <a:t>To Consider: </a:t>
            </a:r>
          </a:p>
          <a:p>
            <a:pPr>
              <a:defRPr/>
            </a:pPr>
            <a:r>
              <a:rPr lang="en-GB" sz="2400" dirty="0"/>
              <a:t>Learning through pupils’ eyes; do they</a:t>
            </a:r>
            <a:r>
              <a:rPr lang="en-GB" sz="2400" b="1" dirty="0"/>
              <a:t> really </a:t>
            </a:r>
            <a:r>
              <a:rPr lang="en-GB" sz="2400" dirty="0"/>
              <a:t>know what they’re learning and </a:t>
            </a:r>
            <a:r>
              <a:rPr lang="en-GB" sz="2400" dirty="0" err="1"/>
              <a:t>and</a:t>
            </a:r>
            <a:r>
              <a:rPr lang="en-GB" sz="2400" dirty="0"/>
              <a:t> why they are leaning. What evidence demonstrates this?</a:t>
            </a:r>
          </a:p>
          <a:p>
            <a:pPr>
              <a:defRPr/>
            </a:pPr>
            <a:r>
              <a:rPr lang="en-GB" sz="2400" dirty="0"/>
              <a:t>How do teachers make sure knowledge ‘sticks’?</a:t>
            </a:r>
          </a:p>
          <a:p>
            <a:pPr>
              <a:defRPr/>
            </a:pPr>
            <a:r>
              <a:rPr lang="en-GB" sz="2400" dirty="0"/>
              <a:t>Are children making progress in lessons? What about </a:t>
            </a:r>
            <a:r>
              <a:rPr lang="en-GB" sz="2400" b="1" dirty="0"/>
              <a:t>all </a:t>
            </a:r>
            <a:r>
              <a:rPr lang="en-GB" sz="2400" dirty="0"/>
              <a:t>groups, particularly, disadvantaged and SEND?</a:t>
            </a:r>
          </a:p>
          <a:p>
            <a:pPr>
              <a:defRPr/>
            </a:pPr>
            <a:r>
              <a:rPr lang="en-GB" sz="2400" dirty="0"/>
              <a:t>Is learning behaviour/are attitudes strong?</a:t>
            </a:r>
          </a:p>
          <a:p>
            <a:pPr>
              <a:defRPr/>
            </a:pPr>
            <a:r>
              <a:rPr lang="en-GB" sz="2400" dirty="0"/>
              <a:t>Do resources maximise progress (including support staff)?</a:t>
            </a:r>
          </a:p>
          <a:p>
            <a:pPr>
              <a:defRPr/>
            </a:pPr>
            <a:r>
              <a:rPr lang="en-GB" sz="2400" dirty="0"/>
              <a:t>How skilled and knowledgeable are staff?</a:t>
            </a:r>
          </a:p>
          <a:p>
            <a:pPr>
              <a:defRPr/>
            </a:pPr>
            <a:r>
              <a:rPr lang="en-GB" sz="2400" dirty="0"/>
              <a:t>Do staff know their children well – how is this demonstrated in lessons? </a:t>
            </a:r>
          </a:p>
          <a:p>
            <a:pPr>
              <a:defRPr/>
            </a:pPr>
            <a:endParaRPr lang="en-GB" dirty="0"/>
          </a:p>
        </p:txBody>
      </p:sp>
      <p:sp>
        <p:nvSpPr>
          <p:cNvPr id="176131" name="Title 1"/>
          <p:cNvSpPr>
            <a:spLocks noGrp="1"/>
          </p:cNvSpPr>
          <p:nvPr>
            <p:ph type="title"/>
          </p:nvPr>
        </p:nvSpPr>
        <p:spPr bwMode="auto">
          <a:xfrm>
            <a:off x="-179388" y="188913"/>
            <a:ext cx="9144001" cy="803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Quality of Education</a:t>
            </a:r>
          </a:p>
        </p:txBody>
      </p:sp>
    </p:spTree>
    <p:extLst>
      <p:ext uri="{BB962C8B-B14F-4D97-AF65-F5344CB8AC3E}">
        <p14:creationId xmlns:p14="http://schemas.microsoft.com/office/powerpoint/2010/main" val="2989307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p:cNvSpPr>
          <p:nvPr>
            <p:ph type="title"/>
          </p:nvPr>
        </p:nvSpPr>
        <p:spPr bwMode="auto">
          <a:xfrm>
            <a:off x="-15406" y="0"/>
            <a:ext cx="9144000" cy="719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GB" altLang="en-US" dirty="0"/>
              <a:t>Evaluating the quality of the curriculum - implementation</a:t>
            </a:r>
          </a:p>
        </p:txBody>
      </p:sp>
      <p:sp>
        <p:nvSpPr>
          <p:cNvPr id="14339" name="Content Placeholder 1"/>
          <p:cNvSpPr>
            <a:spLocks noGrp="1"/>
          </p:cNvSpPr>
          <p:nvPr>
            <p:ph idx="1"/>
          </p:nvPr>
        </p:nvSpPr>
        <p:spPr bwMode="auto">
          <a:xfrm>
            <a:off x="272118" y="1412776"/>
            <a:ext cx="8568952" cy="52562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defRPr/>
            </a:pPr>
            <a:r>
              <a:rPr lang="en-US" altLang="en-US" sz="2400" dirty="0"/>
              <a:t/>
            </a:r>
            <a:br>
              <a:rPr lang="en-US" altLang="en-US" sz="2400" dirty="0"/>
            </a:br>
            <a:endParaRPr lang="en-GB" altLang="en-US" sz="2400" dirty="0"/>
          </a:p>
        </p:txBody>
      </p:sp>
      <p:sp>
        <p:nvSpPr>
          <p:cNvPr id="5" name="Rectangle 4"/>
          <p:cNvSpPr/>
          <p:nvPr/>
        </p:nvSpPr>
        <p:spPr>
          <a:xfrm>
            <a:off x="272118" y="1610041"/>
            <a:ext cx="8692370" cy="4081117"/>
          </a:xfrm>
          <a:prstGeom prst="rect">
            <a:avLst/>
          </a:prstGeom>
        </p:spPr>
        <p:txBody>
          <a:bodyPr wrap="square">
            <a:spAutoFit/>
          </a:bodyPr>
          <a:lstStyle/>
          <a:p>
            <a:pPr marL="342900" lvl="0" indent="-342900" fontAlgn="auto">
              <a:spcBef>
                <a:spcPct val="20000"/>
              </a:spcBef>
              <a:spcAft>
                <a:spcPts val="0"/>
              </a:spcAft>
              <a:buClr>
                <a:srgbClr val="FF6600"/>
              </a:buClr>
              <a:buFont typeface="Arial" panose="020B0604020202020204" pitchFamily="34" charset="0"/>
              <a:buChar char="•"/>
            </a:pPr>
            <a:r>
              <a:rPr lang="en-GB" sz="2400" dirty="0">
                <a:solidFill>
                  <a:prstClr val="black"/>
                </a:solidFill>
                <a:latin typeface="Calibri"/>
              </a:rPr>
              <a:t>What are the reasons for differences in subject effectiveness across the school? </a:t>
            </a:r>
          </a:p>
          <a:p>
            <a:pPr marL="342900" lvl="0" indent="-342900" fontAlgn="auto">
              <a:spcBef>
                <a:spcPct val="20000"/>
              </a:spcBef>
              <a:spcAft>
                <a:spcPts val="0"/>
              </a:spcAft>
              <a:buClr>
                <a:srgbClr val="FF6600"/>
              </a:buClr>
              <a:buFont typeface="Arial" panose="020B0604020202020204" pitchFamily="34" charset="0"/>
              <a:buChar char="•"/>
            </a:pPr>
            <a:r>
              <a:rPr lang="en-GB" sz="2400" dirty="0">
                <a:solidFill>
                  <a:prstClr val="black"/>
                </a:solidFill>
                <a:latin typeface="Calibri"/>
              </a:rPr>
              <a:t>How do leaders quality assure the curriculum and in what ways and what difference is it making? </a:t>
            </a:r>
          </a:p>
          <a:p>
            <a:pPr marL="342900" lvl="0" indent="-342900" fontAlgn="auto">
              <a:spcBef>
                <a:spcPct val="20000"/>
              </a:spcBef>
              <a:spcAft>
                <a:spcPts val="0"/>
              </a:spcAft>
              <a:buClr>
                <a:srgbClr val="FF6600"/>
              </a:buClr>
              <a:buFont typeface="Arial" panose="020B0604020202020204" pitchFamily="34" charset="0"/>
              <a:buChar char="•"/>
            </a:pPr>
            <a:r>
              <a:rPr lang="en-GB" sz="2400" dirty="0">
                <a:solidFill>
                  <a:prstClr val="black"/>
                </a:solidFill>
                <a:latin typeface="Calibri"/>
              </a:rPr>
              <a:t>Can leaders explain the focus, rationale and impact of staff training on the curriculum?</a:t>
            </a:r>
          </a:p>
          <a:p>
            <a:pPr marL="342900" lvl="0" indent="-342900" fontAlgn="auto">
              <a:spcBef>
                <a:spcPct val="20000"/>
              </a:spcBef>
              <a:spcAft>
                <a:spcPts val="0"/>
              </a:spcAft>
              <a:buClr>
                <a:srgbClr val="FF6600"/>
              </a:buClr>
              <a:buFont typeface="Arial" panose="020B0604020202020204" pitchFamily="34" charset="0"/>
              <a:buChar char="•"/>
            </a:pPr>
            <a:r>
              <a:rPr lang="en-GB" sz="2400" dirty="0">
                <a:solidFill>
                  <a:prstClr val="black"/>
                </a:solidFill>
                <a:latin typeface="Calibri"/>
              </a:rPr>
              <a:t>How do leaders ensure pupils can remember the curriculum long term?</a:t>
            </a:r>
          </a:p>
          <a:p>
            <a:pPr marL="342900" lvl="0" indent="-342900" fontAlgn="auto">
              <a:spcBef>
                <a:spcPct val="20000"/>
              </a:spcBef>
              <a:spcAft>
                <a:spcPts val="0"/>
              </a:spcAft>
              <a:buClr>
                <a:srgbClr val="FF6600"/>
              </a:buClr>
              <a:buFont typeface="Arial" panose="020B0604020202020204" pitchFamily="34" charset="0"/>
              <a:buChar char="•"/>
            </a:pPr>
            <a:r>
              <a:rPr lang="en-GB" sz="2400" dirty="0">
                <a:solidFill>
                  <a:prstClr val="black"/>
                </a:solidFill>
                <a:latin typeface="Calibri"/>
              </a:rPr>
              <a:t>Does the curriculum remain as broad as possible  for as long as possible?</a:t>
            </a:r>
          </a:p>
        </p:txBody>
      </p:sp>
    </p:spTree>
    <p:extLst>
      <p:ext uri="{BB962C8B-B14F-4D97-AF65-F5344CB8AC3E}">
        <p14:creationId xmlns:p14="http://schemas.microsoft.com/office/powerpoint/2010/main" val="3015300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p:cNvSpPr>
          <p:nvPr>
            <p:ph type="title"/>
          </p:nvPr>
        </p:nvSpPr>
        <p:spPr bwMode="auto">
          <a:xfrm>
            <a:off x="-15406" y="0"/>
            <a:ext cx="9144000" cy="719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GB" altLang="en-US" dirty="0"/>
              <a:t>Evaluating the quality of the curriculum - implementation</a:t>
            </a:r>
          </a:p>
        </p:txBody>
      </p:sp>
      <p:sp>
        <p:nvSpPr>
          <p:cNvPr id="14339" name="Content Placeholder 1"/>
          <p:cNvSpPr>
            <a:spLocks noGrp="1"/>
          </p:cNvSpPr>
          <p:nvPr>
            <p:ph idx="1"/>
          </p:nvPr>
        </p:nvSpPr>
        <p:spPr bwMode="auto">
          <a:xfrm>
            <a:off x="272118" y="1412776"/>
            <a:ext cx="8568952" cy="52562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defRPr/>
            </a:pPr>
            <a:r>
              <a:rPr lang="en-US" altLang="en-US" sz="2400" dirty="0"/>
              <a:t/>
            </a:r>
            <a:br>
              <a:rPr lang="en-US" altLang="en-US" sz="2400" dirty="0"/>
            </a:br>
            <a:endParaRPr lang="en-GB" altLang="en-US" sz="2400" dirty="0"/>
          </a:p>
        </p:txBody>
      </p:sp>
      <p:sp>
        <p:nvSpPr>
          <p:cNvPr id="2" name="Rectangle 1"/>
          <p:cNvSpPr/>
          <p:nvPr/>
        </p:nvSpPr>
        <p:spPr>
          <a:xfrm>
            <a:off x="16850" y="1772816"/>
            <a:ext cx="9144000" cy="3370153"/>
          </a:xfrm>
          <a:prstGeom prst="rect">
            <a:avLst/>
          </a:prstGeom>
        </p:spPr>
        <p:txBody>
          <a:bodyPr wrap="square">
            <a:spAutoFit/>
          </a:bodyPr>
          <a:lstStyle/>
          <a:p>
            <a:pPr marL="342900" indent="-342900" fontAlgn="auto">
              <a:spcBef>
                <a:spcPct val="20000"/>
              </a:spcBef>
              <a:spcAft>
                <a:spcPts val="0"/>
              </a:spcAft>
              <a:buClr>
                <a:srgbClr val="FF6600"/>
              </a:buClr>
              <a:buFont typeface="Arial" panose="020B0604020202020204" pitchFamily="34" charset="0"/>
              <a:buChar char="•"/>
            </a:pPr>
            <a:r>
              <a:rPr lang="en-GB" sz="2400" dirty="0">
                <a:solidFill>
                  <a:prstClr val="black"/>
                </a:solidFill>
                <a:latin typeface="Calibri"/>
              </a:rPr>
              <a:t>Curriculum leaders not middle leaders</a:t>
            </a:r>
          </a:p>
          <a:p>
            <a:pPr marL="342900" lvl="0" indent="-342900" fontAlgn="auto">
              <a:spcBef>
                <a:spcPct val="20000"/>
              </a:spcBef>
              <a:spcAft>
                <a:spcPts val="0"/>
              </a:spcAft>
              <a:buClr>
                <a:srgbClr val="FF6600"/>
              </a:buClr>
              <a:buFont typeface="Arial" panose="020B0604020202020204" pitchFamily="34" charset="0"/>
              <a:buChar char="•"/>
            </a:pPr>
            <a:r>
              <a:rPr lang="en-GB" sz="2400" dirty="0">
                <a:solidFill>
                  <a:prstClr val="black"/>
                </a:solidFill>
                <a:latin typeface="Calibri"/>
              </a:rPr>
              <a:t>Quality of Education: How do we evaluate &amp; develop the quality of middle leadership? Early Reading</a:t>
            </a:r>
          </a:p>
          <a:p>
            <a:pPr marL="342900" lvl="0" indent="-342900" fontAlgn="auto">
              <a:spcBef>
                <a:spcPct val="20000"/>
              </a:spcBef>
              <a:spcAft>
                <a:spcPts val="0"/>
              </a:spcAft>
              <a:buClr>
                <a:srgbClr val="FF6600"/>
              </a:buClr>
              <a:buFont typeface="Arial" panose="020B0604020202020204" pitchFamily="34" charset="0"/>
              <a:buChar char="•"/>
            </a:pPr>
            <a:r>
              <a:rPr lang="en-GB" sz="2400" dirty="0">
                <a:solidFill>
                  <a:prstClr val="black"/>
                </a:solidFill>
                <a:latin typeface="Calibri"/>
              </a:rPr>
              <a:t>How do you use research to support teaching? E.g. pedagogical discussions using research. Next steps to support HT with articulating this.</a:t>
            </a:r>
          </a:p>
          <a:p>
            <a:pPr marL="342900" lvl="0" indent="-342900" fontAlgn="auto">
              <a:spcBef>
                <a:spcPct val="20000"/>
              </a:spcBef>
              <a:spcAft>
                <a:spcPts val="0"/>
              </a:spcAft>
              <a:buClr>
                <a:srgbClr val="FF6600"/>
              </a:buClr>
              <a:buFont typeface="Arial" panose="020B0604020202020204" pitchFamily="34" charset="0"/>
              <a:buChar char="•"/>
            </a:pPr>
            <a:r>
              <a:rPr lang="en-GB" sz="2400" dirty="0">
                <a:solidFill>
                  <a:prstClr val="black"/>
                </a:solidFill>
                <a:latin typeface="Calibri"/>
              </a:rPr>
              <a:t>Knowing more and remembering more. </a:t>
            </a:r>
          </a:p>
          <a:p>
            <a:pPr marL="342900" lvl="0" indent="-342900" fontAlgn="auto">
              <a:lnSpc>
                <a:spcPct val="150000"/>
              </a:lnSpc>
              <a:spcBef>
                <a:spcPct val="20000"/>
              </a:spcBef>
              <a:spcAft>
                <a:spcPts val="0"/>
              </a:spcAft>
              <a:buClr>
                <a:srgbClr val="FF6600"/>
              </a:buClr>
              <a:buFont typeface="Arial" panose="020B0604020202020204" pitchFamily="34" charset="0"/>
              <a:buChar char="•"/>
            </a:pPr>
            <a:endParaRPr lang="en-GB" dirty="0">
              <a:solidFill>
                <a:prstClr val="black"/>
              </a:solidFill>
              <a:latin typeface="Calibri"/>
            </a:endParaRPr>
          </a:p>
        </p:txBody>
      </p:sp>
    </p:spTree>
    <p:extLst>
      <p:ext uri="{BB962C8B-B14F-4D97-AF65-F5344CB8AC3E}">
        <p14:creationId xmlns:p14="http://schemas.microsoft.com/office/powerpoint/2010/main" val="3174349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itle 1"/>
          <p:cNvSpPr>
            <a:spLocks noGrp="1"/>
          </p:cNvSpPr>
          <p:nvPr>
            <p:ph type="title"/>
          </p:nvPr>
        </p:nvSpPr>
        <p:spPr bwMode="auto">
          <a:xfrm>
            <a:off x="0" y="347663"/>
            <a:ext cx="9144000" cy="652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GB" altLang="en-US"/>
              <a:t>Over to you</a:t>
            </a:r>
          </a:p>
        </p:txBody>
      </p:sp>
      <p:graphicFrame>
        <p:nvGraphicFramePr>
          <p:cNvPr id="5" name="Content Placeholder 4"/>
          <p:cNvGraphicFramePr>
            <a:graphicFrameLocks noGrp="1"/>
          </p:cNvGraphicFramePr>
          <p:nvPr>
            <p:ph idx="1"/>
          </p:nvPr>
        </p:nvGraphicFramePr>
        <p:xfrm>
          <a:off x="1336675" y="1627188"/>
          <a:ext cx="6470650" cy="4221162"/>
        </p:xfrm>
        <a:graphic>
          <a:graphicData uri="http://schemas.openxmlformats.org/drawingml/2006/table">
            <a:tbl>
              <a:tblPr firstRow="1" firstCol="1" bandRow="1" bandCol="1">
                <a:tableStyleId>{5C22544A-7EE6-4342-B048-85BDC9FD1C3A}</a:tableStyleId>
              </a:tblPr>
              <a:tblGrid>
                <a:gridCol w="5519065">
                  <a:extLst>
                    <a:ext uri="{9D8B030D-6E8A-4147-A177-3AD203B41FA5}">
                      <a16:colId xmlns="" xmlns:a16="http://schemas.microsoft.com/office/drawing/2014/main" val="20000"/>
                    </a:ext>
                  </a:extLst>
                </a:gridCol>
                <a:gridCol w="629735">
                  <a:extLst>
                    <a:ext uri="{9D8B030D-6E8A-4147-A177-3AD203B41FA5}">
                      <a16:colId xmlns="" xmlns:a16="http://schemas.microsoft.com/office/drawing/2014/main" val="20001"/>
                    </a:ext>
                  </a:extLst>
                </a:gridCol>
                <a:gridCol w="321850">
                  <a:extLst>
                    <a:ext uri="{9D8B030D-6E8A-4147-A177-3AD203B41FA5}">
                      <a16:colId xmlns="" xmlns:a16="http://schemas.microsoft.com/office/drawing/2014/main" val="20002"/>
                    </a:ext>
                  </a:extLst>
                </a:gridCol>
              </a:tblGrid>
              <a:tr h="784062">
                <a:tc>
                  <a:txBody>
                    <a:bodyPr/>
                    <a:lstStyle/>
                    <a:p>
                      <a:pPr algn="l">
                        <a:lnSpc>
                          <a:spcPct val="115000"/>
                        </a:lnSpc>
                        <a:spcBef>
                          <a:spcPts val="300"/>
                        </a:spcBef>
                        <a:spcAft>
                          <a:spcPts val="300"/>
                        </a:spcAft>
                      </a:pPr>
                      <a:r>
                        <a:rPr lang="en-GB" sz="1000" kern="1600" dirty="0">
                          <a:effectLst/>
                        </a:rPr>
                        <a:t/>
                      </a:r>
                      <a:br>
                        <a:rPr lang="en-GB" sz="1000" kern="1600" dirty="0">
                          <a:effectLst/>
                        </a:rPr>
                      </a:br>
                      <a:r>
                        <a:rPr lang="en-GB" sz="1000" kern="1600" dirty="0">
                          <a:effectLst/>
                          <a:sym typeface="Wingdings" panose="05000000000000000000" pitchFamily="2" charset="2"/>
                        </a:rPr>
                        <a:t></a:t>
                      </a:r>
                      <a:r>
                        <a:rPr lang="en-GB" sz="1000" kern="1600" dirty="0">
                          <a:effectLst/>
                        </a:rPr>
                        <a:t> The Quality of Education</a:t>
                      </a:r>
                      <a:endParaRPr lang="en-GB" sz="2000" b="1" kern="1600" dirty="0">
                        <a:solidFill>
                          <a:srgbClr val="00206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93" marR="68593" marT="0" marB="0" anchor="ctr"/>
                </a:tc>
                <a:tc>
                  <a:txBody>
                    <a:bodyPr/>
                    <a:lstStyle/>
                    <a:p>
                      <a:pPr algn="ctr">
                        <a:lnSpc>
                          <a:spcPct val="115000"/>
                        </a:lnSpc>
                        <a:spcBef>
                          <a:spcPts val="300"/>
                        </a:spcBef>
                        <a:spcAft>
                          <a:spcPts val="300"/>
                        </a:spcAft>
                      </a:pPr>
                      <a:r>
                        <a:rPr lang="en-GB" sz="1000">
                          <a:effectLst/>
                        </a:rPr>
                        <a:t>Grade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93" marR="68593" marT="0" marB="0" anchor="ctr"/>
                </a:tc>
                <a:tc>
                  <a:txBody>
                    <a:bodyPr/>
                    <a:lstStyle/>
                    <a:p>
                      <a:pPr algn="ctr">
                        <a:lnSpc>
                          <a:spcPct val="115000"/>
                        </a:lnSpc>
                        <a:spcBef>
                          <a:spcPts val="300"/>
                        </a:spcBef>
                        <a:spcAft>
                          <a:spcPts val="300"/>
                        </a:spcAft>
                      </a:pPr>
                      <a:r>
                        <a:rPr lang="en-GB" sz="1000">
                          <a:effectLst/>
                        </a:rPr>
                        <a: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93" marR="68593" marT="0" marB="0" anchor="ctr"/>
                </a:tc>
                <a:extLst>
                  <a:ext uri="{0D108BD9-81ED-4DB2-BD59-A6C34878D82A}">
                    <a16:rowId xmlns="" xmlns:a16="http://schemas.microsoft.com/office/drawing/2014/main" val="10000"/>
                  </a:ext>
                </a:extLst>
              </a:tr>
              <a:tr h="3437100">
                <a:tc gridSpan="3">
                  <a:txBody>
                    <a:bodyPr/>
                    <a:lstStyle/>
                    <a:p>
                      <a:pPr>
                        <a:lnSpc>
                          <a:spcPct val="115000"/>
                        </a:lnSpc>
                        <a:spcBef>
                          <a:spcPts val="300"/>
                        </a:spcBef>
                        <a:spcAft>
                          <a:spcPts val="300"/>
                        </a:spcAft>
                      </a:pPr>
                      <a:r>
                        <a:rPr lang="en-GB" sz="1800" dirty="0">
                          <a:solidFill>
                            <a:srgbClr val="002060"/>
                          </a:solidFill>
                          <a:effectLst/>
                        </a:rPr>
                        <a:t>Implementation</a:t>
                      </a:r>
                    </a:p>
                    <a:p>
                      <a:pPr marL="342900" lvl="0" indent="-342900">
                        <a:lnSpc>
                          <a:spcPct val="115000"/>
                        </a:lnSpc>
                        <a:spcBef>
                          <a:spcPts val="300"/>
                        </a:spcBef>
                        <a:spcAft>
                          <a:spcPts val="300"/>
                        </a:spcAft>
                        <a:buFont typeface="Arial" panose="020B0604020202020204" pitchFamily="34" charset="0"/>
                        <a:buChar char="•"/>
                        <a:tabLst>
                          <a:tab pos="457200" algn="l"/>
                        </a:tabLst>
                      </a:pPr>
                      <a:r>
                        <a:rPr lang="en-GB" sz="1800" dirty="0">
                          <a:solidFill>
                            <a:srgbClr val="002060"/>
                          </a:solidFill>
                          <a:effectLst/>
                        </a:rPr>
                        <a:t>Curriculum delivery-sequencing of learning</a:t>
                      </a:r>
                    </a:p>
                    <a:p>
                      <a:pPr marL="342900" lvl="0" indent="-342900">
                        <a:lnSpc>
                          <a:spcPct val="115000"/>
                        </a:lnSpc>
                        <a:spcBef>
                          <a:spcPts val="300"/>
                        </a:spcBef>
                        <a:spcAft>
                          <a:spcPts val="300"/>
                        </a:spcAft>
                        <a:buFont typeface="Arial" panose="020B0604020202020204" pitchFamily="34" charset="0"/>
                        <a:buChar char="•"/>
                        <a:tabLst>
                          <a:tab pos="457200" algn="l"/>
                        </a:tabLst>
                      </a:pPr>
                      <a:r>
                        <a:rPr lang="en-GB" sz="1800" dirty="0">
                          <a:solidFill>
                            <a:srgbClr val="002060"/>
                          </a:solidFill>
                          <a:effectLst/>
                        </a:rPr>
                        <a:t>Teaching (pedagogy)-learning that sticks </a:t>
                      </a:r>
                    </a:p>
                    <a:p>
                      <a:pPr marL="342900" lvl="0" indent="-342900">
                        <a:lnSpc>
                          <a:spcPct val="115000"/>
                        </a:lnSpc>
                        <a:spcBef>
                          <a:spcPts val="300"/>
                        </a:spcBef>
                        <a:spcAft>
                          <a:spcPts val="300"/>
                        </a:spcAft>
                        <a:buFont typeface="Arial" panose="020B0604020202020204" pitchFamily="34" charset="0"/>
                        <a:buChar char="•"/>
                        <a:tabLst>
                          <a:tab pos="457200" algn="l"/>
                        </a:tabLst>
                      </a:pPr>
                      <a:r>
                        <a:rPr lang="en-GB" sz="1800" dirty="0">
                          <a:solidFill>
                            <a:srgbClr val="002060"/>
                          </a:solidFill>
                          <a:effectLst/>
                        </a:rPr>
                        <a:t>Impact of CPD-improving teaching</a:t>
                      </a:r>
                    </a:p>
                    <a:p>
                      <a:pPr marL="342900" lvl="0" indent="-342900">
                        <a:lnSpc>
                          <a:spcPct val="115000"/>
                        </a:lnSpc>
                        <a:spcBef>
                          <a:spcPts val="300"/>
                        </a:spcBef>
                        <a:spcAft>
                          <a:spcPts val="300"/>
                        </a:spcAft>
                        <a:buFont typeface="Arial" panose="020B0604020202020204" pitchFamily="34" charset="0"/>
                        <a:buChar char="•"/>
                        <a:tabLst>
                          <a:tab pos="457200" algn="l"/>
                        </a:tabLst>
                      </a:pPr>
                      <a:r>
                        <a:rPr lang="en-GB" sz="1800" dirty="0">
                          <a:solidFill>
                            <a:srgbClr val="002060"/>
                          </a:solidFill>
                          <a:effectLst/>
                        </a:rPr>
                        <a:t>New to teaching</a:t>
                      </a:r>
                    </a:p>
                    <a:p>
                      <a:pPr marL="342900" lvl="0" indent="-342900">
                        <a:lnSpc>
                          <a:spcPct val="115000"/>
                        </a:lnSpc>
                        <a:spcBef>
                          <a:spcPts val="300"/>
                        </a:spcBef>
                        <a:spcAft>
                          <a:spcPts val="300"/>
                        </a:spcAft>
                        <a:buFont typeface="Arial" panose="020B0604020202020204" pitchFamily="34" charset="0"/>
                        <a:buChar char="•"/>
                        <a:tabLst>
                          <a:tab pos="457200" algn="l"/>
                        </a:tabLst>
                      </a:pPr>
                      <a:r>
                        <a:rPr lang="en-GB" sz="1800" dirty="0">
                          <a:solidFill>
                            <a:srgbClr val="002060"/>
                          </a:solidFill>
                          <a:effectLst/>
                        </a:rPr>
                        <a:t>Impact</a:t>
                      </a:r>
                      <a:r>
                        <a:rPr lang="en-GB" sz="1800" baseline="0" dirty="0">
                          <a:solidFill>
                            <a:srgbClr val="002060"/>
                          </a:solidFill>
                          <a:effectLst/>
                        </a:rPr>
                        <a:t> of coaching techniques</a:t>
                      </a:r>
                    </a:p>
                    <a:p>
                      <a:pPr marL="342900" lvl="0" indent="-342900">
                        <a:lnSpc>
                          <a:spcPct val="115000"/>
                        </a:lnSpc>
                        <a:spcBef>
                          <a:spcPts val="300"/>
                        </a:spcBef>
                        <a:spcAft>
                          <a:spcPts val="300"/>
                        </a:spcAft>
                        <a:buFont typeface="Arial" panose="020B0604020202020204" pitchFamily="34" charset="0"/>
                        <a:buChar char="•"/>
                        <a:tabLst>
                          <a:tab pos="457200" algn="l"/>
                        </a:tabLst>
                      </a:pPr>
                      <a:r>
                        <a:rPr lang="en-GB" sz="1800" baseline="0" dirty="0">
                          <a:solidFill>
                            <a:srgbClr val="002060"/>
                          </a:solidFill>
                          <a:effectLst/>
                        </a:rPr>
                        <a:t>Use of assessment</a:t>
                      </a:r>
                    </a:p>
                    <a:p>
                      <a:pPr marL="342900" lvl="0" indent="-342900">
                        <a:lnSpc>
                          <a:spcPct val="115000"/>
                        </a:lnSpc>
                        <a:spcBef>
                          <a:spcPts val="300"/>
                        </a:spcBef>
                        <a:spcAft>
                          <a:spcPts val="300"/>
                        </a:spcAft>
                        <a:buFont typeface="Arial" panose="020B0604020202020204" pitchFamily="34" charset="0"/>
                        <a:buChar char="•"/>
                        <a:tabLst>
                          <a:tab pos="457200" algn="l"/>
                        </a:tabLst>
                      </a:pPr>
                      <a:endParaRPr lang="en-GB" sz="900" baseline="0" dirty="0">
                        <a:solidFill>
                          <a:srgbClr val="002060"/>
                        </a:solidFill>
                        <a:effectLst/>
                      </a:endParaRPr>
                    </a:p>
                    <a:p>
                      <a:pPr marL="342900" lvl="0" indent="-342900">
                        <a:lnSpc>
                          <a:spcPct val="115000"/>
                        </a:lnSpc>
                        <a:spcBef>
                          <a:spcPts val="300"/>
                        </a:spcBef>
                        <a:spcAft>
                          <a:spcPts val="300"/>
                        </a:spcAft>
                        <a:buFont typeface="Arial" panose="020B0604020202020204" pitchFamily="34" charset="0"/>
                        <a:buChar char="•"/>
                        <a:tabLst>
                          <a:tab pos="457200" algn="l"/>
                        </a:tabLst>
                      </a:pPr>
                      <a:endParaRPr lang="en-GB" sz="1100" dirty="0">
                        <a:solidFill>
                          <a:srgbClr val="002060"/>
                        </a:solidFill>
                        <a:effectLst/>
                      </a:endParaRPr>
                    </a:p>
                    <a:p>
                      <a:pPr>
                        <a:lnSpc>
                          <a:spcPct val="115000"/>
                        </a:lnSpc>
                        <a:spcBef>
                          <a:spcPts val="300"/>
                        </a:spcBef>
                        <a:spcAft>
                          <a:spcPts val="300"/>
                        </a:spcAft>
                      </a:pP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3" marR="68593" marT="0" marB="0">
                    <a:noFill/>
                  </a:tcPr>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4265214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p:cNvSpPr>
          <p:nvPr>
            <p:ph type="title"/>
          </p:nvPr>
        </p:nvSpPr>
        <p:spPr bwMode="auto">
          <a:xfrm>
            <a:off x="0" y="333375"/>
            <a:ext cx="9144000" cy="719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GB" altLang="en-US" dirty="0"/>
              <a:t>Focus – section 8(ii)</a:t>
            </a:r>
          </a:p>
        </p:txBody>
      </p:sp>
      <p:sp>
        <p:nvSpPr>
          <p:cNvPr id="14339" name="Content Placeholder 1"/>
          <p:cNvSpPr>
            <a:spLocks noGrp="1"/>
          </p:cNvSpPr>
          <p:nvPr>
            <p:ph idx="1"/>
          </p:nvPr>
        </p:nvSpPr>
        <p:spPr bwMode="auto">
          <a:xfrm>
            <a:off x="791369" y="1077437"/>
            <a:ext cx="7561262" cy="49688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342900" indent="-342900">
              <a:defRPr/>
            </a:pPr>
            <a:r>
              <a:rPr lang="en-US" sz="2400" dirty="0"/>
              <a:t>explore how well a broad range of subjects (exemplified by the national curriculum) is taught in key stage 2. Inspectors will focus first and foremost on the teaching of reading, particularly on how children gain access to the whole of the national curriculum through learning to read fluently and with comprehension</a:t>
            </a:r>
          </a:p>
          <a:p>
            <a:pPr marL="342900" indent="-342900">
              <a:defRPr/>
            </a:pPr>
            <a:r>
              <a:rPr lang="en-US" sz="2400" dirty="0"/>
              <a:t>Inspectors will gather evidence about the implementation of the curriculum so that they can form a view about the degree to which series of lessons follow the curriculum intent of the school.  They will also look at the degree to which these series of lessons are well sequenced within the intended curriculum and how well they provide purposeful opportunities for pupils’ progression through it.</a:t>
            </a:r>
            <a:r>
              <a:rPr lang="en-US" altLang="en-US" sz="2400" dirty="0"/>
              <a:t/>
            </a:r>
            <a:br>
              <a:rPr lang="en-US" altLang="en-US" sz="2400" dirty="0"/>
            </a:br>
            <a:endParaRPr lang="en-GB" altLang="en-US" sz="2400" dirty="0"/>
          </a:p>
        </p:txBody>
      </p:sp>
    </p:spTree>
    <p:extLst>
      <p:ext uri="{BB962C8B-B14F-4D97-AF65-F5344CB8AC3E}">
        <p14:creationId xmlns:p14="http://schemas.microsoft.com/office/powerpoint/2010/main" val="1841450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750" y="1196975"/>
            <a:ext cx="7920038" cy="6340197"/>
          </a:xfrm>
          <a:prstGeom prst="rect">
            <a:avLst/>
          </a:prstGeom>
        </p:spPr>
        <p:txBody>
          <a:bodyPr>
            <a:spAutoFit/>
          </a:bodyPr>
          <a:lstStyle/>
          <a:p>
            <a:pPr eaLnBrk="1" hangingPunct="1">
              <a:buClr>
                <a:srgbClr val="FF6600"/>
              </a:buClr>
              <a:defRPr/>
            </a:pPr>
            <a:endParaRPr lang="en-GB" sz="2500" dirty="0">
              <a:solidFill>
                <a:srgbClr val="000000"/>
              </a:solidFill>
              <a:latin typeface="Calibri" panose="020F0502020204030204" pitchFamily="34" charset="0"/>
              <a:ea typeface="MS PGothic" pitchFamily="34" charset="-128"/>
              <a:cs typeface="+mn-cs"/>
            </a:endParaRPr>
          </a:p>
          <a:p>
            <a:pPr eaLnBrk="1" hangingPunct="1">
              <a:buClr>
                <a:srgbClr val="FF6600"/>
              </a:buClr>
              <a:defRPr/>
            </a:pPr>
            <a:r>
              <a:rPr lang="en-GB" sz="2000" b="1" dirty="0">
                <a:solidFill>
                  <a:srgbClr val="000000"/>
                </a:solidFill>
                <a:latin typeface="Calibri" panose="020F0502020204030204" pitchFamily="34" charset="0"/>
                <a:ea typeface="MS PGothic" pitchFamily="34" charset="-128"/>
                <a:cs typeface="Calibri" panose="020F0502020204030204" pitchFamily="34" charset="0"/>
              </a:rPr>
              <a:t>Quality of Education Grade Descriptors: Outstanding</a:t>
            </a:r>
          </a:p>
          <a:p>
            <a:pPr eaLnBrk="1" hangingPunct="1">
              <a:buClr>
                <a:srgbClr val="FF6600"/>
              </a:buClr>
              <a:defRPr/>
            </a:pPr>
            <a:endParaRPr lang="en-GB" sz="2000" dirty="0">
              <a:solidFill>
                <a:srgbClr val="000000"/>
              </a:solidFill>
              <a:latin typeface="Calibri" panose="020F0502020204030204" pitchFamily="34" charset="0"/>
              <a:ea typeface="MS PGothic" pitchFamily="34" charset="-128"/>
              <a:cs typeface="Calibri" panose="020F0502020204030204" pitchFamily="34" charset="0"/>
            </a:endParaRPr>
          </a:p>
          <a:p>
            <a:pPr marL="342900" indent="-342900" eaLnBrk="1" hangingPunct="1">
              <a:buClr>
                <a:srgbClr val="FF6600"/>
              </a:buClr>
              <a:buFont typeface="Arial" panose="020B0604020202020204" pitchFamily="34" charset="0"/>
              <a:buChar char="•"/>
              <a:defRPr/>
            </a:pPr>
            <a:r>
              <a:rPr lang="en-GB" sz="2000" dirty="0">
                <a:latin typeface="Calibri" panose="020F0502020204030204" pitchFamily="34" charset="0"/>
                <a:cs typeface="Calibri" panose="020F0502020204030204" pitchFamily="34" charset="0"/>
              </a:rPr>
              <a:t>Pupils consistently </a:t>
            </a:r>
            <a:r>
              <a:rPr lang="en-GB" sz="2000" b="1" dirty="0">
                <a:latin typeface="Calibri" panose="020F0502020204030204" pitchFamily="34" charset="0"/>
                <a:cs typeface="Calibri" panose="020F0502020204030204" pitchFamily="34" charset="0"/>
              </a:rPr>
              <a:t>achieve highly</a:t>
            </a:r>
            <a:r>
              <a:rPr lang="en-GB" sz="2000" dirty="0">
                <a:latin typeface="Calibri" panose="020F0502020204030204" pitchFamily="34" charset="0"/>
                <a:cs typeface="Calibri" panose="020F0502020204030204" pitchFamily="34" charset="0"/>
              </a:rPr>
              <a:t>, particularly the most disadvantaged. Pupils with SEND achieve the </a:t>
            </a:r>
            <a:r>
              <a:rPr lang="en-GB" sz="2000" b="1" dirty="0">
                <a:latin typeface="Calibri" panose="020F0502020204030204" pitchFamily="34" charset="0"/>
                <a:cs typeface="Calibri" panose="020F0502020204030204" pitchFamily="34" charset="0"/>
              </a:rPr>
              <a:t>best possible </a:t>
            </a:r>
            <a:r>
              <a:rPr lang="en-GB" sz="2000" dirty="0">
                <a:latin typeface="Calibri" panose="020F0502020204030204" pitchFamily="34" charset="0"/>
                <a:cs typeface="Calibri" panose="020F0502020204030204" pitchFamily="34" charset="0"/>
              </a:rPr>
              <a:t>outcomes.  </a:t>
            </a:r>
          </a:p>
          <a:p>
            <a:pPr marL="342900" indent="-342900" eaLnBrk="1" hangingPunct="1">
              <a:buClr>
                <a:srgbClr val="FF6600"/>
              </a:buClr>
              <a:buFont typeface="Arial" panose="020B0604020202020204" pitchFamily="34" charset="0"/>
              <a:buChar char="•"/>
              <a:defRPr/>
            </a:pPr>
            <a:endParaRPr lang="en-GB" sz="2000" b="1" dirty="0">
              <a:solidFill>
                <a:srgbClr val="000000"/>
              </a:solidFill>
              <a:latin typeface="Calibri" panose="020F0502020204030204" pitchFamily="34" charset="0"/>
              <a:ea typeface="MS PGothic" pitchFamily="34" charset="-128"/>
              <a:cs typeface="Calibri" panose="020F0502020204030204" pitchFamily="34" charset="0"/>
            </a:endParaRPr>
          </a:p>
          <a:p>
            <a:pPr eaLnBrk="1" hangingPunct="1">
              <a:buClr>
                <a:srgbClr val="FF6600"/>
              </a:buClr>
              <a:defRPr/>
            </a:pPr>
            <a:r>
              <a:rPr lang="en-GB" sz="2000" b="1" dirty="0">
                <a:solidFill>
                  <a:srgbClr val="000000"/>
                </a:solidFill>
                <a:latin typeface="Calibri" panose="020F0502020204030204" pitchFamily="34" charset="0"/>
                <a:ea typeface="MS PGothic" pitchFamily="34" charset="-128"/>
                <a:cs typeface="Calibri" panose="020F0502020204030204" pitchFamily="34" charset="0"/>
              </a:rPr>
              <a:t>Quality of Education Grade Descriptors: Good</a:t>
            </a:r>
            <a:endParaRPr lang="en-GB" sz="2000" dirty="0">
              <a:latin typeface="Calibri" panose="020F0502020204030204" pitchFamily="34" charset="0"/>
              <a:cs typeface="Calibri" panose="020F0502020204030204" pitchFamily="34" charset="0"/>
            </a:endParaRPr>
          </a:p>
          <a:p>
            <a:pPr marL="342900" indent="-342900" eaLnBrk="1" hangingPunct="1">
              <a:buClr>
                <a:srgbClr val="FF6600"/>
              </a:buClr>
              <a:buFont typeface="Arial" panose="020B0604020202020204" pitchFamily="34" charset="0"/>
              <a:buChar char="•"/>
              <a:defRPr/>
            </a:pPr>
            <a:endParaRPr lang="en-GB" sz="2000" dirty="0">
              <a:latin typeface="Calibri" panose="020F0502020204030204" pitchFamily="34" charset="0"/>
              <a:cs typeface="Calibri" panose="020F0502020204030204" pitchFamily="34" charset="0"/>
            </a:endParaRPr>
          </a:p>
          <a:p>
            <a:pPr marL="342900" indent="-342900">
              <a:buClr>
                <a:schemeClr val="accent1"/>
              </a:buClr>
              <a:buFont typeface="Arial" panose="020B0604020202020204" pitchFamily="34" charset="0"/>
              <a:buChar char="•"/>
              <a:defRPr/>
            </a:pPr>
            <a:r>
              <a:rPr lang="en-GB" sz="2000" dirty="0">
                <a:solidFill>
                  <a:srgbClr val="000000"/>
                </a:solidFill>
                <a:latin typeface="Calibri" panose="020F0502020204030204" pitchFamily="34" charset="0"/>
                <a:cs typeface="Calibri" panose="020F0502020204030204" pitchFamily="34" charset="0"/>
              </a:rPr>
              <a:t>Pupils develop </a:t>
            </a:r>
            <a:r>
              <a:rPr lang="en-GB" sz="2000" b="1" dirty="0">
                <a:solidFill>
                  <a:srgbClr val="000000"/>
                </a:solidFill>
                <a:latin typeface="Calibri" panose="020F0502020204030204" pitchFamily="34" charset="0"/>
                <a:cs typeface="Calibri" panose="020F0502020204030204" pitchFamily="34" charset="0"/>
              </a:rPr>
              <a:t>detailed </a:t>
            </a:r>
            <a:r>
              <a:rPr lang="en-GB" sz="2000" dirty="0">
                <a:solidFill>
                  <a:srgbClr val="000000"/>
                </a:solidFill>
                <a:latin typeface="Calibri" panose="020F0502020204030204" pitchFamily="34" charset="0"/>
                <a:cs typeface="Calibri" panose="020F0502020204030204" pitchFamily="34" charset="0"/>
              </a:rPr>
              <a:t>knowledge and skills </a:t>
            </a:r>
            <a:r>
              <a:rPr lang="en-GB" sz="2000" b="1" dirty="0">
                <a:solidFill>
                  <a:srgbClr val="000000"/>
                </a:solidFill>
                <a:latin typeface="Calibri" panose="020F0502020204030204" pitchFamily="34" charset="0"/>
                <a:cs typeface="Calibri" panose="020F0502020204030204" pitchFamily="34" charset="0"/>
              </a:rPr>
              <a:t>across</a:t>
            </a:r>
            <a:r>
              <a:rPr lang="en-GB" sz="2000" dirty="0">
                <a:solidFill>
                  <a:srgbClr val="000000"/>
                </a:solidFill>
                <a:latin typeface="Calibri" panose="020F0502020204030204" pitchFamily="34" charset="0"/>
                <a:cs typeface="Calibri" panose="020F0502020204030204" pitchFamily="34" charset="0"/>
              </a:rPr>
              <a:t> the curriculum and, as a result, </a:t>
            </a:r>
            <a:r>
              <a:rPr lang="en-GB" sz="2000" b="1" dirty="0">
                <a:solidFill>
                  <a:srgbClr val="000000"/>
                </a:solidFill>
                <a:latin typeface="Calibri" panose="020F0502020204030204" pitchFamily="34" charset="0"/>
                <a:cs typeface="Calibri" panose="020F0502020204030204" pitchFamily="34" charset="0"/>
              </a:rPr>
              <a:t>achieve well</a:t>
            </a:r>
          </a:p>
          <a:p>
            <a:pPr marL="342900" indent="-342900">
              <a:buClr>
                <a:schemeClr val="accent1"/>
              </a:buClr>
              <a:buFont typeface="Arial" panose="020B0604020202020204" pitchFamily="34" charset="0"/>
              <a:buChar char="•"/>
              <a:defRPr/>
            </a:pPr>
            <a:r>
              <a:rPr lang="en-GB" sz="2000" dirty="0">
                <a:solidFill>
                  <a:srgbClr val="000000"/>
                </a:solidFill>
                <a:latin typeface="Calibri" panose="020F0502020204030204" pitchFamily="34" charset="0"/>
                <a:cs typeface="Calibri" panose="020F0502020204030204" pitchFamily="34" charset="0"/>
              </a:rPr>
              <a:t>Reflected in results from </a:t>
            </a:r>
            <a:r>
              <a:rPr lang="en-GB" sz="2000" b="1" dirty="0">
                <a:solidFill>
                  <a:srgbClr val="000000"/>
                </a:solidFill>
                <a:latin typeface="Calibri" panose="020F0502020204030204" pitchFamily="34" charset="0"/>
                <a:cs typeface="Calibri" panose="020F0502020204030204" pitchFamily="34" charset="0"/>
              </a:rPr>
              <a:t>national tests </a:t>
            </a:r>
            <a:r>
              <a:rPr lang="en-GB" sz="2000" dirty="0">
                <a:solidFill>
                  <a:srgbClr val="000000"/>
                </a:solidFill>
                <a:latin typeface="Calibri" panose="020F0502020204030204" pitchFamily="34" charset="0"/>
                <a:cs typeface="Calibri" panose="020F0502020204030204" pitchFamily="34" charset="0"/>
              </a:rPr>
              <a:t>and examinations that meet government expectations</a:t>
            </a:r>
          </a:p>
          <a:p>
            <a:pPr marL="342900" indent="-342900">
              <a:buClr>
                <a:schemeClr val="accent1"/>
              </a:buClr>
              <a:buFont typeface="Arial" panose="020B0604020202020204" pitchFamily="34" charset="0"/>
              <a:buChar char="•"/>
              <a:defRPr/>
            </a:pPr>
            <a:r>
              <a:rPr lang="en-GB" sz="2000" dirty="0">
                <a:solidFill>
                  <a:srgbClr val="000000"/>
                </a:solidFill>
                <a:latin typeface="Calibri" panose="020F0502020204030204" pitchFamily="34" charset="0"/>
                <a:cs typeface="Calibri" panose="020F0502020204030204" pitchFamily="34" charset="0"/>
              </a:rPr>
              <a:t>Pupils with SEND achieve the </a:t>
            </a:r>
            <a:r>
              <a:rPr lang="en-GB" sz="2000" b="1" dirty="0">
                <a:solidFill>
                  <a:srgbClr val="000000"/>
                </a:solidFill>
                <a:latin typeface="Calibri" panose="020F0502020204030204" pitchFamily="34" charset="0"/>
                <a:cs typeface="Calibri" panose="020F0502020204030204" pitchFamily="34" charset="0"/>
              </a:rPr>
              <a:t>best possible </a:t>
            </a:r>
            <a:r>
              <a:rPr lang="en-GB" sz="2000" dirty="0">
                <a:solidFill>
                  <a:srgbClr val="000000"/>
                </a:solidFill>
                <a:latin typeface="Calibri" panose="020F0502020204030204" pitchFamily="34" charset="0"/>
                <a:cs typeface="Calibri" panose="020F0502020204030204" pitchFamily="34" charset="0"/>
              </a:rPr>
              <a:t>outcomes</a:t>
            </a:r>
          </a:p>
          <a:p>
            <a:pPr marL="342900" indent="-342900">
              <a:buClr>
                <a:schemeClr val="accent1"/>
              </a:buClr>
              <a:buFont typeface="Arial" panose="020B0604020202020204" pitchFamily="34" charset="0"/>
              <a:buChar char="•"/>
              <a:defRPr/>
            </a:pPr>
            <a:r>
              <a:rPr lang="en-GB" sz="2000" dirty="0">
                <a:solidFill>
                  <a:srgbClr val="000000"/>
                </a:solidFill>
                <a:latin typeface="Calibri" panose="020F0502020204030204" pitchFamily="34" charset="0"/>
                <a:cs typeface="Calibri" panose="020F0502020204030204" pitchFamily="34" charset="0"/>
              </a:rPr>
              <a:t>Pupils work </a:t>
            </a:r>
            <a:r>
              <a:rPr lang="en-GB" sz="2000" b="1" dirty="0">
                <a:solidFill>
                  <a:srgbClr val="000000"/>
                </a:solidFill>
                <a:latin typeface="Calibri" panose="020F0502020204030204" pitchFamily="34" charset="0"/>
                <a:cs typeface="Calibri" panose="020F0502020204030204" pitchFamily="34" charset="0"/>
              </a:rPr>
              <a:t>across</a:t>
            </a:r>
            <a:r>
              <a:rPr lang="en-GB" sz="2000" dirty="0">
                <a:solidFill>
                  <a:srgbClr val="000000"/>
                </a:solidFill>
                <a:latin typeface="Calibri" panose="020F0502020204030204" pitchFamily="34" charset="0"/>
                <a:cs typeface="Calibri" panose="020F0502020204030204" pitchFamily="34" charset="0"/>
              </a:rPr>
              <a:t> the curriculum is of </a:t>
            </a:r>
            <a:r>
              <a:rPr lang="en-GB" sz="2000" b="1" dirty="0">
                <a:solidFill>
                  <a:srgbClr val="000000"/>
                </a:solidFill>
                <a:latin typeface="Calibri" panose="020F0502020204030204" pitchFamily="34" charset="0"/>
                <a:cs typeface="Calibri" panose="020F0502020204030204" pitchFamily="34" charset="0"/>
              </a:rPr>
              <a:t>good quality</a:t>
            </a:r>
          </a:p>
          <a:p>
            <a:pPr marL="342900" indent="-342900" eaLnBrk="1" hangingPunct="1">
              <a:buClr>
                <a:srgbClr val="FF6600"/>
              </a:buClr>
              <a:buFont typeface="Arial" panose="020B0604020202020204" pitchFamily="34" charset="0"/>
              <a:buChar char="•"/>
              <a:defRPr/>
            </a:pPr>
            <a:endParaRPr lang="en-GB" dirty="0"/>
          </a:p>
          <a:p>
            <a:pPr eaLnBrk="1" hangingPunct="1">
              <a:buClr>
                <a:srgbClr val="FF6600"/>
              </a:buClr>
              <a:defRPr/>
            </a:pPr>
            <a:endParaRPr lang="en-GB" sz="2800" b="1" dirty="0">
              <a:solidFill>
                <a:srgbClr val="000000"/>
              </a:solidFill>
              <a:latin typeface="Calibri" panose="020F0502020204030204" pitchFamily="34" charset="0"/>
              <a:ea typeface="MS PGothic" pitchFamily="34" charset="-128"/>
              <a:cs typeface="+mn-cs"/>
            </a:endParaRPr>
          </a:p>
          <a:p>
            <a:pPr algn="r" eaLnBrk="1" hangingPunct="1">
              <a:buClr>
                <a:srgbClr val="FF6600"/>
              </a:buClr>
              <a:defRPr/>
            </a:pPr>
            <a:endParaRPr lang="en-GB" sz="2500" b="1" dirty="0">
              <a:solidFill>
                <a:srgbClr val="000000"/>
              </a:solidFill>
              <a:latin typeface="Calibri" panose="020F0502020204030204" pitchFamily="34" charset="0"/>
              <a:ea typeface="MS PGothic" pitchFamily="34" charset="-128"/>
              <a:cs typeface="+mn-cs"/>
            </a:endParaRPr>
          </a:p>
          <a:p>
            <a:pPr eaLnBrk="1" hangingPunct="1">
              <a:buClr>
                <a:srgbClr val="FF6600"/>
              </a:buClr>
              <a:defRPr/>
            </a:pPr>
            <a:r>
              <a:rPr lang="en-GB" sz="2500" b="1" dirty="0">
                <a:solidFill>
                  <a:srgbClr val="000000"/>
                </a:solidFill>
                <a:latin typeface="Calibri" panose="020F0502020204030204" pitchFamily="34" charset="0"/>
                <a:ea typeface="MS PGothic" pitchFamily="34" charset="-128"/>
                <a:cs typeface="+mn-cs"/>
              </a:rPr>
              <a:t>    </a:t>
            </a:r>
          </a:p>
          <a:p>
            <a:pPr eaLnBrk="1" hangingPunct="1">
              <a:defRPr/>
            </a:pPr>
            <a:endParaRPr lang="en-GB" sz="2500" dirty="0">
              <a:solidFill>
                <a:srgbClr val="344855"/>
              </a:solidFill>
              <a:latin typeface="Calibri" panose="020F0502020204030204" pitchFamily="34" charset="0"/>
              <a:ea typeface="MS PGothic" pitchFamily="34" charset="-128"/>
              <a:cs typeface="+mn-cs"/>
            </a:endParaRPr>
          </a:p>
        </p:txBody>
      </p:sp>
      <p:sp>
        <p:nvSpPr>
          <p:cNvPr id="161795" name="Title 1"/>
          <p:cNvSpPr txBox="1">
            <a:spLocks/>
          </p:cNvSpPr>
          <p:nvPr/>
        </p:nvSpPr>
        <p:spPr bwMode="auto">
          <a:xfrm>
            <a:off x="0" y="363538"/>
            <a:ext cx="914400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ts val="600"/>
              </a:spcBef>
              <a:spcAft>
                <a:spcPts val="600"/>
              </a:spcAft>
              <a:buFont typeface="Arial" panose="020B0604020202020204" pitchFamily="34" charset="0"/>
              <a:defRPr sz="2500" b="1">
                <a:solidFill>
                  <a:schemeClr val="accent1"/>
                </a:solidFill>
                <a:latin typeface="Calibri" panose="020F0502020204030204" pitchFamily="34" charset="0"/>
                <a:ea typeface="MS PGothic" panose="020B0600070205080204" pitchFamily="34" charset="-128"/>
                <a:cs typeface="Calibri" panose="020F0502020204030204" pitchFamily="34" charset="0"/>
              </a:defRPr>
            </a:lvl1pPr>
            <a:lvl2pPr marL="984250" indent="-449263" defTabSz="457200">
              <a:spcBef>
                <a:spcPts val="600"/>
              </a:spcBef>
              <a:spcAft>
                <a:spcPts val="600"/>
              </a:spcAft>
              <a:buClr>
                <a:srgbClr val="FF6600"/>
              </a:buClr>
              <a:buFont typeface="Arial" panose="020B0604020202020204" pitchFamily="34" charset="0"/>
              <a:buChar char="•"/>
              <a:defRPr sz="2500">
                <a:solidFill>
                  <a:srgbClr val="1A242A"/>
                </a:solidFill>
                <a:latin typeface="Calibri" panose="020F0502020204030204" pitchFamily="34" charset="0"/>
                <a:ea typeface="MS PGothic" panose="020B0600070205080204" pitchFamily="34" charset="-128"/>
                <a:cs typeface="Calibri" panose="020F0502020204030204" pitchFamily="34" charset="0"/>
              </a:defRPr>
            </a:lvl2pPr>
            <a:lvl3pPr marL="1617663" indent="-449263" defTabSz="457200">
              <a:spcBef>
                <a:spcPts val="600"/>
              </a:spcBef>
              <a:spcAft>
                <a:spcPts val="600"/>
              </a:spcAft>
              <a:buClr>
                <a:srgbClr val="FF6600"/>
              </a:buClr>
              <a:buSzPct val="85000"/>
              <a:buFont typeface="Wingdings" panose="05000000000000000000" pitchFamily="2" charset="2"/>
              <a:buChar char="§"/>
              <a:defRPr sz="2500">
                <a:solidFill>
                  <a:srgbClr val="1A242A"/>
                </a:solidFill>
                <a:latin typeface="Calibri" panose="020F0502020204030204" pitchFamily="34" charset="0"/>
                <a:ea typeface="MS PGothic" panose="020B0600070205080204" pitchFamily="34" charset="-128"/>
                <a:cs typeface="Calibri" panose="020F0502020204030204" pitchFamily="34" charset="0"/>
              </a:defRPr>
            </a:lvl3pPr>
            <a:lvl4pPr marL="2236788" indent="-436563" defTabSz="457200">
              <a:spcBef>
                <a:spcPts val="600"/>
              </a:spcBef>
              <a:spcAft>
                <a:spcPts val="600"/>
              </a:spcAft>
              <a:buClr>
                <a:srgbClr val="FF6600"/>
              </a:buClr>
              <a:buSzPct val="85000"/>
              <a:buFont typeface="Courier New" panose="02070309020205020404" pitchFamily="49" charset="0"/>
              <a:buChar char="o"/>
              <a:defRPr sz="2500">
                <a:solidFill>
                  <a:srgbClr val="1A242A"/>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defTabSz="457200">
              <a:spcBef>
                <a:spcPct val="20000"/>
              </a:spcBef>
              <a:buFont typeface="Arial" panose="020B0604020202020204" pitchFamily="34" charset="0"/>
              <a:defRPr sz="2800">
                <a:solidFill>
                  <a:srgbClr val="1A242A"/>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sz="2800">
                <a:solidFill>
                  <a:srgbClr val="1A242A"/>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sz="2800">
                <a:solidFill>
                  <a:srgbClr val="1A242A"/>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sz="2800">
                <a:solidFill>
                  <a:srgbClr val="1A242A"/>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sz="2800">
                <a:solidFill>
                  <a:srgbClr val="1A242A"/>
                </a:solidFill>
                <a:latin typeface="Calibri" panose="020F0502020204030204" pitchFamily="34" charset="0"/>
                <a:ea typeface="MS PGothic" panose="020B0600070205080204" pitchFamily="34" charset="-128"/>
                <a:cs typeface="Calibri" panose="020F0502020204030204" pitchFamily="34" charset="0"/>
              </a:defRPr>
            </a:lvl9pPr>
          </a:lstStyle>
          <a:p>
            <a:pPr algn="ctr">
              <a:spcBef>
                <a:spcPct val="0"/>
              </a:spcBef>
              <a:spcAft>
                <a:spcPct val="0"/>
              </a:spcAft>
              <a:buFontTx/>
              <a:buNone/>
            </a:pPr>
            <a:r>
              <a:rPr lang="en-US" altLang="en-US" sz="3600">
                <a:solidFill>
                  <a:srgbClr val="FF6600"/>
                </a:solidFill>
              </a:rPr>
              <a:t>Outcomes Across the Curriculum-’Impact’ </a:t>
            </a:r>
            <a:endParaRPr lang="en-GB" altLang="en-US" sz="3600">
              <a:solidFill>
                <a:srgbClr val="FF6600"/>
              </a:solidFill>
            </a:endParaRPr>
          </a:p>
        </p:txBody>
      </p:sp>
    </p:spTree>
    <p:extLst>
      <p:ext uri="{BB962C8B-B14F-4D97-AF65-F5344CB8AC3E}">
        <p14:creationId xmlns:p14="http://schemas.microsoft.com/office/powerpoint/2010/main" val="3925904497"/>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p:cNvSpPr>
          <p:nvPr>
            <p:ph type="title"/>
          </p:nvPr>
        </p:nvSpPr>
        <p:spPr bwMode="auto">
          <a:xfrm>
            <a:off x="-15406" y="0"/>
            <a:ext cx="9144000" cy="719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GB" altLang="en-US" dirty="0"/>
              <a:t>Evaluating the quality of the curriculum - impact</a:t>
            </a:r>
          </a:p>
        </p:txBody>
      </p:sp>
      <p:sp>
        <p:nvSpPr>
          <p:cNvPr id="14339" name="Content Placeholder 1"/>
          <p:cNvSpPr>
            <a:spLocks noGrp="1"/>
          </p:cNvSpPr>
          <p:nvPr>
            <p:ph idx="1"/>
          </p:nvPr>
        </p:nvSpPr>
        <p:spPr bwMode="auto">
          <a:xfrm>
            <a:off x="272118" y="1412776"/>
            <a:ext cx="8568952" cy="52562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defRPr/>
            </a:pPr>
            <a:r>
              <a:rPr lang="en-US" altLang="en-US" sz="2400" dirty="0"/>
              <a:t/>
            </a:r>
            <a:br>
              <a:rPr lang="en-US" altLang="en-US" sz="2400" dirty="0"/>
            </a:br>
            <a:endParaRPr lang="en-GB" altLang="en-US" sz="2400" dirty="0"/>
          </a:p>
        </p:txBody>
      </p:sp>
      <p:sp>
        <p:nvSpPr>
          <p:cNvPr id="5" name="Rectangle 4"/>
          <p:cNvSpPr/>
          <p:nvPr/>
        </p:nvSpPr>
        <p:spPr>
          <a:xfrm>
            <a:off x="272118" y="1610041"/>
            <a:ext cx="8692370" cy="3046988"/>
          </a:xfrm>
          <a:prstGeom prst="rect">
            <a:avLst/>
          </a:prstGeom>
        </p:spPr>
        <p:txBody>
          <a:bodyPr wrap="square">
            <a:spAutoFit/>
          </a:bodyPr>
          <a:lstStyle/>
          <a:p>
            <a:pPr marL="342900" lvl="0" indent="-342900" fontAlgn="auto">
              <a:spcBef>
                <a:spcPct val="20000"/>
              </a:spcBef>
              <a:spcAft>
                <a:spcPts val="0"/>
              </a:spcAft>
              <a:buClr>
                <a:srgbClr val="FF6600"/>
              </a:buClr>
              <a:buFont typeface="Arial" panose="020B0604020202020204" pitchFamily="34" charset="0"/>
              <a:buChar char="•"/>
            </a:pPr>
            <a:r>
              <a:rPr lang="en-GB" sz="2400" dirty="0">
                <a:solidFill>
                  <a:prstClr val="black"/>
                </a:solidFill>
                <a:latin typeface="Calibri"/>
              </a:rPr>
              <a:t>How do you know that this curriculum is working?</a:t>
            </a:r>
          </a:p>
          <a:p>
            <a:pPr marL="342900" lvl="0" indent="-342900" fontAlgn="auto">
              <a:spcBef>
                <a:spcPct val="20000"/>
              </a:spcBef>
              <a:spcAft>
                <a:spcPts val="0"/>
              </a:spcAft>
              <a:buClr>
                <a:srgbClr val="FF6600"/>
              </a:buClr>
              <a:buFont typeface="Arial" panose="020B0604020202020204" pitchFamily="34" charset="0"/>
              <a:buChar char="•"/>
            </a:pPr>
            <a:r>
              <a:rPr lang="en-GB" sz="2400" dirty="0">
                <a:solidFill>
                  <a:prstClr val="black"/>
                </a:solidFill>
                <a:latin typeface="Calibri"/>
              </a:rPr>
              <a:t>What subjects are not as well planned?</a:t>
            </a:r>
          </a:p>
          <a:p>
            <a:pPr marL="342900" lvl="0" indent="-342900" fontAlgn="auto">
              <a:spcBef>
                <a:spcPct val="20000"/>
              </a:spcBef>
              <a:spcAft>
                <a:spcPts val="0"/>
              </a:spcAft>
              <a:buClr>
                <a:srgbClr val="FF6600"/>
              </a:buClr>
              <a:buFont typeface="Arial" panose="020B0604020202020204" pitchFamily="34" charset="0"/>
              <a:buChar char="•"/>
            </a:pPr>
            <a:r>
              <a:rPr lang="en-GB" sz="2400" dirty="0">
                <a:solidFill>
                  <a:prstClr val="black"/>
                </a:solidFill>
                <a:latin typeface="Calibri"/>
              </a:rPr>
              <a:t>Where is curriculum the strongest?</a:t>
            </a:r>
          </a:p>
          <a:p>
            <a:pPr marL="342900" lvl="0" indent="-342900" fontAlgn="auto">
              <a:spcBef>
                <a:spcPct val="20000"/>
              </a:spcBef>
              <a:spcAft>
                <a:spcPts val="0"/>
              </a:spcAft>
              <a:buClr>
                <a:srgbClr val="FF6600"/>
              </a:buClr>
              <a:buFont typeface="Arial" panose="020B0604020202020204" pitchFamily="34" charset="0"/>
              <a:buChar char="•"/>
            </a:pPr>
            <a:r>
              <a:rPr lang="en-GB" sz="2400" dirty="0">
                <a:solidFill>
                  <a:prstClr val="black"/>
                </a:solidFill>
                <a:latin typeface="Calibri"/>
              </a:rPr>
              <a:t>How do you know pupils know more and remember more?</a:t>
            </a:r>
          </a:p>
          <a:p>
            <a:pPr marL="342900" lvl="0" indent="-342900" fontAlgn="auto">
              <a:spcBef>
                <a:spcPct val="20000"/>
              </a:spcBef>
              <a:spcAft>
                <a:spcPts val="0"/>
              </a:spcAft>
              <a:buClr>
                <a:srgbClr val="FF6600"/>
              </a:buClr>
              <a:buFont typeface="Arial" panose="020B0604020202020204" pitchFamily="34" charset="0"/>
              <a:buChar char="•"/>
            </a:pPr>
            <a:r>
              <a:rPr lang="en-GB" sz="2400" dirty="0">
                <a:solidFill>
                  <a:prstClr val="black"/>
                </a:solidFill>
                <a:latin typeface="Calibri"/>
              </a:rPr>
              <a:t>How ambitious is your curriculum for pupils with SEND or who are disadvantaged?</a:t>
            </a:r>
          </a:p>
          <a:p>
            <a:pPr marL="342900" lvl="0" indent="-342900" fontAlgn="auto">
              <a:spcBef>
                <a:spcPct val="20000"/>
              </a:spcBef>
              <a:spcAft>
                <a:spcPts val="0"/>
              </a:spcAft>
              <a:buClr>
                <a:srgbClr val="FF6600"/>
              </a:buClr>
              <a:buFont typeface="Arial" panose="020B0604020202020204" pitchFamily="34" charset="0"/>
              <a:buChar char="•"/>
            </a:pPr>
            <a:endParaRPr lang="en-GB" sz="2400" dirty="0">
              <a:solidFill>
                <a:prstClr val="black"/>
              </a:solidFill>
              <a:latin typeface="Calibri"/>
            </a:endParaRPr>
          </a:p>
        </p:txBody>
      </p:sp>
    </p:spTree>
    <p:extLst>
      <p:ext uri="{BB962C8B-B14F-4D97-AF65-F5344CB8AC3E}">
        <p14:creationId xmlns:p14="http://schemas.microsoft.com/office/powerpoint/2010/main" val="3567186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p:cNvSpPr>
          <p:nvPr>
            <p:ph type="title"/>
          </p:nvPr>
        </p:nvSpPr>
        <p:spPr bwMode="auto">
          <a:xfrm>
            <a:off x="-15406" y="0"/>
            <a:ext cx="9144000" cy="719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GB" altLang="en-US" dirty="0"/>
              <a:t>Evaluating the quality of the curriculum - impact</a:t>
            </a:r>
          </a:p>
        </p:txBody>
      </p:sp>
      <p:sp>
        <p:nvSpPr>
          <p:cNvPr id="14339" name="Content Placeholder 1"/>
          <p:cNvSpPr>
            <a:spLocks noGrp="1"/>
          </p:cNvSpPr>
          <p:nvPr>
            <p:ph idx="1"/>
          </p:nvPr>
        </p:nvSpPr>
        <p:spPr bwMode="auto">
          <a:xfrm>
            <a:off x="272118" y="1412776"/>
            <a:ext cx="8568952" cy="52562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defRPr/>
            </a:pPr>
            <a:r>
              <a:rPr lang="en-US" altLang="en-US" sz="2400" dirty="0"/>
              <a:t/>
            </a:r>
            <a:br>
              <a:rPr lang="en-US" altLang="en-US" sz="2400" dirty="0"/>
            </a:br>
            <a:endParaRPr lang="en-GB" altLang="en-US" sz="2400" dirty="0"/>
          </a:p>
        </p:txBody>
      </p:sp>
      <p:sp>
        <p:nvSpPr>
          <p:cNvPr id="5" name="Rectangle 4"/>
          <p:cNvSpPr/>
          <p:nvPr/>
        </p:nvSpPr>
        <p:spPr>
          <a:xfrm>
            <a:off x="272118" y="1610041"/>
            <a:ext cx="8692370" cy="2603790"/>
          </a:xfrm>
          <a:prstGeom prst="rect">
            <a:avLst/>
          </a:prstGeom>
        </p:spPr>
        <p:txBody>
          <a:bodyPr wrap="square">
            <a:spAutoFit/>
          </a:bodyPr>
          <a:lstStyle/>
          <a:p>
            <a:pPr marL="342900" lvl="0" indent="-342900" fontAlgn="auto">
              <a:spcBef>
                <a:spcPct val="20000"/>
              </a:spcBef>
              <a:spcAft>
                <a:spcPts val="0"/>
              </a:spcAft>
              <a:buClr>
                <a:srgbClr val="FF6600"/>
              </a:buClr>
              <a:buFont typeface="Arial" panose="020B0604020202020204" pitchFamily="34" charset="0"/>
              <a:buChar char="•"/>
            </a:pPr>
            <a:r>
              <a:rPr lang="en-GB" sz="2400" dirty="0">
                <a:solidFill>
                  <a:prstClr val="black"/>
                </a:solidFill>
                <a:latin typeface="Calibri"/>
              </a:rPr>
              <a:t>What is the impact of CPD on teacher subject knowledge?</a:t>
            </a:r>
          </a:p>
          <a:p>
            <a:pPr marL="342900" lvl="0" indent="-342900" fontAlgn="auto">
              <a:spcBef>
                <a:spcPct val="20000"/>
              </a:spcBef>
              <a:spcAft>
                <a:spcPts val="0"/>
              </a:spcAft>
              <a:buClr>
                <a:srgbClr val="FF6600"/>
              </a:buClr>
              <a:buFont typeface="Arial" panose="020B0604020202020204" pitchFamily="34" charset="0"/>
              <a:buChar char="•"/>
            </a:pPr>
            <a:r>
              <a:rPr lang="en-GB" sz="2400" dirty="0">
                <a:solidFill>
                  <a:prstClr val="black"/>
                </a:solidFill>
                <a:latin typeface="Calibri"/>
              </a:rPr>
              <a:t>How do you use starting point s in Yr7 to avoid repetition?</a:t>
            </a:r>
          </a:p>
          <a:p>
            <a:pPr marL="342900" lvl="0" indent="-342900" fontAlgn="auto">
              <a:spcBef>
                <a:spcPct val="20000"/>
              </a:spcBef>
              <a:spcAft>
                <a:spcPts val="0"/>
              </a:spcAft>
              <a:buClr>
                <a:srgbClr val="FF6600"/>
              </a:buClr>
              <a:buFont typeface="Arial" panose="020B0604020202020204" pitchFamily="34" charset="0"/>
              <a:buChar char="•"/>
            </a:pPr>
            <a:r>
              <a:rPr lang="en-GB" sz="2400" dirty="0">
                <a:solidFill>
                  <a:prstClr val="black"/>
                </a:solidFill>
                <a:latin typeface="Calibri"/>
              </a:rPr>
              <a:t>‘What do you want pupils to know/what is your ambition for the end of KS3?</a:t>
            </a:r>
          </a:p>
          <a:p>
            <a:pPr marL="342900" lvl="0" indent="-342900" fontAlgn="auto">
              <a:spcBef>
                <a:spcPct val="20000"/>
              </a:spcBef>
              <a:spcAft>
                <a:spcPts val="0"/>
              </a:spcAft>
              <a:buClr>
                <a:srgbClr val="FF6600"/>
              </a:buClr>
              <a:buFont typeface="Arial" panose="020B0604020202020204" pitchFamily="34" charset="0"/>
              <a:buChar char="•"/>
            </a:pPr>
            <a:r>
              <a:rPr lang="en-GB" sz="2400" dirty="0">
                <a:solidFill>
                  <a:prstClr val="black"/>
                </a:solidFill>
                <a:latin typeface="Calibri"/>
              </a:rPr>
              <a:t>Choice of texts?</a:t>
            </a:r>
          </a:p>
          <a:p>
            <a:pPr marL="342900" lvl="0" indent="-342900" fontAlgn="auto">
              <a:spcBef>
                <a:spcPct val="20000"/>
              </a:spcBef>
              <a:spcAft>
                <a:spcPts val="0"/>
              </a:spcAft>
              <a:buClr>
                <a:srgbClr val="FF6600"/>
              </a:buClr>
              <a:buFont typeface="Arial" panose="020B0604020202020204" pitchFamily="34" charset="0"/>
              <a:buChar char="•"/>
            </a:pPr>
            <a:endParaRPr lang="en-GB" sz="2400" dirty="0">
              <a:solidFill>
                <a:prstClr val="black"/>
              </a:solidFill>
              <a:latin typeface="Calibri"/>
            </a:endParaRPr>
          </a:p>
        </p:txBody>
      </p:sp>
    </p:spTree>
    <p:extLst>
      <p:ext uri="{BB962C8B-B14F-4D97-AF65-F5344CB8AC3E}">
        <p14:creationId xmlns:p14="http://schemas.microsoft.com/office/powerpoint/2010/main" val="2374441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538" y="893763"/>
            <a:ext cx="8670925" cy="5694362"/>
          </a:xfrm>
          <a:prstGeom prst="rect">
            <a:avLst/>
          </a:prstGeom>
        </p:spPr>
        <p:txBody>
          <a:bodyPr>
            <a:spAutoFit/>
          </a:bodyPr>
          <a:lstStyle/>
          <a:p>
            <a:pPr eaLnBrk="1" hangingPunct="1">
              <a:buClr>
                <a:srgbClr val="FF6600"/>
              </a:buClr>
              <a:defRPr/>
            </a:pPr>
            <a:r>
              <a:rPr lang="en-GB" sz="2600" b="1" dirty="0">
                <a:solidFill>
                  <a:srgbClr val="000000"/>
                </a:solidFill>
                <a:latin typeface="Calibri" panose="020F0502020204030204" pitchFamily="34" charset="0"/>
                <a:ea typeface="MS PGothic" pitchFamily="34" charset="-128"/>
                <a:cs typeface="+mn-cs"/>
              </a:rPr>
              <a:t>Consider the impact of: </a:t>
            </a:r>
          </a:p>
          <a:p>
            <a:pPr eaLnBrk="1" hangingPunct="1">
              <a:buClr>
                <a:srgbClr val="FF6600"/>
              </a:buClr>
              <a:defRPr/>
            </a:pPr>
            <a:endParaRPr lang="en-GB" sz="2600" dirty="0">
              <a:solidFill>
                <a:srgbClr val="000000"/>
              </a:solidFill>
              <a:latin typeface="Calibri" panose="020F0502020204030204" pitchFamily="34" charset="0"/>
              <a:ea typeface="MS PGothic" pitchFamily="34" charset="-128"/>
              <a:cs typeface="+mn-cs"/>
            </a:endParaRPr>
          </a:p>
          <a:p>
            <a:pPr marL="457200" indent="-457200" eaLnBrk="1" hangingPunct="1">
              <a:buClr>
                <a:srgbClr val="FF6600"/>
              </a:buClr>
              <a:buFont typeface="Arial" panose="020B0604020202020204" pitchFamily="34" charset="0"/>
              <a:buChar char="•"/>
              <a:defRPr/>
            </a:pPr>
            <a:r>
              <a:rPr lang="en-GB" sz="2600" dirty="0">
                <a:solidFill>
                  <a:srgbClr val="000000"/>
                </a:solidFill>
                <a:latin typeface="Calibri" panose="020F0502020204030204" pitchFamily="34" charset="0"/>
                <a:ea typeface="MS PGothic" pitchFamily="34" charset="-128"/>
                <a:cs typeface="+mn-cs"/>
              </a:rPr>
              <a:t>Phonics</a:t>
            </a:r>
          </a:p>
          <a:p>
            <a:pPr marL="457200" indent="-457200" eaLnBrk="1" hangingPunct="1">
              <a:buClr>
                <a:srgbClr val="FF6600"/>
              </a:buClr>
              <a:buFont typeface="Arial" panose="020B0604020202020204" pitchFamily="34" charset="0"/>
              <a:buChar char="•"/>
              <a:defRPr/>
            </a:pPr>
            <a:r>
              <a:rPr lang="en-GB" sz="2600" dirty="0">
                <a:solidFill>
                  <a:srgbClr val="000000"/>
                </a:solidFill>
                <a:latin typeface="Calibri" panose="020F0502020204030204" pitchFamily="34" charset="0"/>
                <a:ea typeface="MS PGothic" pitchFamily="34" charset="-128"/>
                <a:cs typeface="+mn-cs"/>
              </a:rPr>
              <a:t>Reading</a:t>
            </a:r>
          </a:p>
          <a:p>
            <a:pPr marL="342900" indent="-342900" eaLnBrk="1" hangingPunct="1">
              <a:buClr>
                <a:srgbClr val="FF6600"/>
              </a:buClr>
              <a:buFont typeface="Arial" panose="020B0604020202020204" pitchFamily="34" charset="0"/>
              <a:buChar char="•"/>
              <a:defRPr/>
            </a:pPr>
            <a:r>
              <a:rPr lang="en-GB" sz="2600" dirty="0">
                <a:solidFill>
                  <a:srgbClr val="000000"/>
                </a:solidFill>
                <a:latin typeface="Calibri" panose="020F0502020204030204" pitchFamily="34" charset="0"/>
                <a:ea typeface="MS PGothic" pitchFamily="34" charset="-128"/>
                <a:cs typeface="+mn-cs"/>
              </a:rPr>
              <a:t> Maths knowledge, understanding and skills…. </a:t>
            </a:r>
          </a:p>
          <a:p>
            <a:pPr eaLnBrk="1" hangingPunct="1">
              <a:buClr>
                <a:srgbClr val="FF6600"/>
              </a:buClr>
              <a:defRPr/>
            </a:pPr>
            <a:endParaRPr lang="en-GB" sz="2600" dirty="0">
              <a:solidFill>
                <a:srgbClr val="000000"/>
              </a:solidFill>
              <a:latin typeface="Calibri" panose="020F0502020204030204" pitchFamily="34" charset="0"/>
              <a:ea typeface="MS PGothic" pitchFamily="34" charset="-128"/>
              <a:cs typeface="+mn-cs"/>
            </a:endParaRPr>
          </a:p>
          <a:p>
            <a:pPr eaLnBrk="1" hangingPunct="1">
              <a:buClr>
                <a:srgbClr val="FF6600"/>
              </a:buClr>
              <a:defRPr/>
            </a:pPr>
            <a:r>
              <a:rPr lang="en-GB" sz="2600" dirty="0">
                <a:solidFill>
                  <a:srgbClr val="000000"/>
                </a:solidFill>
                <a:latin typeface="Calibri" panose="020F0502020204030204" pitchFamily="34" charset="0"/>
                <a:ea typeface="MS PGothic" pitchFamily="34" charset="-128"/>
                <a:cs typeface="+mn-cs"/>
              </a:rPr>
              <a:t>….on achievement across the curriculum</a:t>
            </a:r>
          </a:p>
          <a:p>
            <a:pPr eaLnBrk="1" hangingPunct="1">
              <a:buClr>
                <a:srgbClr val="FF6600"/>
              </a:buClr>
              <a:defRPr/>
            </a:pPr>
            <a:endParaRPr lang="en-GB" sz="2600" dirty="0">
              <a:solidFill>
                <a:srgbClr val="000000"/>
              </a:solidFill>
              <a:latin typeface="Calibri" panose="020F0502020204030204" pitchFamily="34" charset="0"/>
              <a:ea typeface="MS PGothic" pitchFamily="34" charset="-128"/>
              <a:cs typeface="+mn-cs"/>
            </a:endParaRPr>
          </a:p>
          <a:p>
            <a:pPr algn="just" eaLnBrk="1" hangingPunct="1">
              <a:buClr>
                <a:srgbClr val="FF6600"/>
              </a:buClr>
              <a:defRPr/>
            </a:pPr>
            <a:r>
              <a:rPr lang="en-GB" sz="2600" dirty="0">
                <a:solidFill>
                  <a:srgbClr val="000000"/>
                </a:solidFill>
                <a:latin typeface="Calibri" panose="020F0502020204030204" pitchFamily="34" charset="0"/>
                <a:ea typeface="MS PGothic" pitchFamily="34" charset="-128"/>
                <a:cs typeface="+mn-cs"/>
              </a:rPr>
              <a:t>About ensuring that schools do the </a:t>
            </a:r>
            <a:r>
              <a:rPr lang="en-GB" sz="2600" b="1" dirty="0">
                <a:solidFill>
                  <a:srgbClr val="000000"/>
                </a:solidFill>
                <a:latin typeface="Calibri" panose="020F0502020204030204" pitchFamily="34" charset="0"/>
                <a:ea typeface="MS PGothic" pitchFamily="34" charset="-128"/>
                <a:cs typeface="+mn-cs"/>
              </a:rPr>
              <a:t>basics well </a:t>
            </a:r>
            <a:r>
              <a:rPr lang="en-GB" sz="2600" dirty="0">
                <a:solidFill>
                  <a:srgbClr val="000000"/>
                </a:solidFill>
                <a:latin typeface="Calibri" panose="020F0502020204030204" pitchFamily="34" charset="0"/>
                <a:ea typeface="MS PGothic" pitchFamily="34" charset="-128"/>
                <a:cs typeface="+mn-cs"/>
              </a:rPr>
              <a:t>against a shared and coherent vision for the curriculum</a:t>
            </a:r>
          </a:p>
          <a:p>
            <a:pPr algn="just" eaLnBrk="1" hangingPunct="1">
              <a:buClr>
                <a:srgbClr val="FF6600"/>
              </a:buClr>
              <a:defRPr/>
            </a:pPr>
            <a:endParaRPr lang="en-GB" sz="2600" dirty="0">
              <a:solidFill>
                <a:srgbClr val="000000"/>
              </a:solidFill>
              <a:latin typeface="Calibri" panose="020F0502020204030204" pitchFamily="34" charset="0"/>
              <a:ea typeface="MS PGothic" pitchFamily="34" charset="-128"/>
              <a:cs typeface="+mn-cs"/>
            </a:endParaRPr>
          </a:p>
          <a:p>
            <a:pPr algn="just" eaLnBrk="1" hangingPunct="1">
              <a:buClr>
                <a:srgbClr val="FF6600"/>
              </a:buClr>
              <a:defRPr/>
            </a:pPr>
            <a:r>
              <a:rPr lang="en-GB" sz="2600" dirty="0">
                <a:solidFill>
                  <a:srgbClr val="000000"/>
                </a:solidFill>
                <a:latin typeface="Calibri" panose="020F0502020204030204" pitchFamily="34" charset="0"/>
                <a:ea typeface="MS PGothic" pitchFamily="34" charset="-128"/>
                <a:cs typeface="+mn-cs"/>
              </a:rPr>
              <a:t>Progress must be strong in a </a:t>
            </a:r>
            <a:r>
              <a:rPr lang="en-GB" sz="2600" b="1" dirty="0">
                <a:solidFill>
                  <a:srgbClr val="000000"/>
                </a:solidFill>
                <a:latin typeface="Calibri" panose="020F0502020204030204" pitchFamily="34" charset="0"/>
                <a:ea typeface="MS PGothic" pitchFamily="34" charset="-128"/>
                <a:cs typeface="+mn-cs"/>
              </a:rPr>
              <a:t>wide range </a:t>
            </a:r>
            <a:r>
              <a:rPr lang="en-GB" sz="2600" dirty="0">
                <a:solidFill>
                  <a:srgbClr val="000000"/>
                </a:solidFill>
                <a:latin typeface="Calibri" panose="020F0502020204030204" pitchFamily="34" charset="0"/>
                <a:ea typeface="MS PGothic" pitchFamily="34" charset="-128"/>
                <a:cs typeface="+mn-cs"/>
              </a:rPr>
              <a:t>of subjects for outcomes to be good.</a:t>
            </a:r>
          </a:p>
          <a:p>
            <a:pPr eaLnBrk="1" hangingPunct="1">
              <a:defRPr/>
            </a:pPr>
            <a:endParaRPr lang="en-GB" sz="2600" dirty="0">
              <a:solidFill>
                <a:srgbClr val="344855"/>
              </a:solidFill>
              <a:latin typeface="Calibri" panose="020F0502020204030204" pitchFamily="34" charset="0"/>
              <a:ea typeface="MS PGothic" pitchFamily="34" charset="-128"/>
              <a:cs typeface="+mn-cs"/>
            </a:endParaRPr>
          </a:p>
        </p:txBody>
      </p:sp>
      <p:sp>
        <p:nvSpPr>
          <p:cNvPr id="165891" name="Title 1"/>
          <p:cNvSpPr txBox="1">
            <a:spLocks/>
          </p:cNvSpPr>
          <p:nvPr/>
        </p:nvSpPr>
        <p:spPr bwMode="auto">
          <a:xfrm>
            <a:off x="0" y="-26988"/>
            <a:ext cx="9144000" cy="803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ts val="600"/>
              </a:spcBef>
              <a:spcAft>
                <a:spcPts val="600"/>
              </a:spcAft>
              <a:buFont typeface="Arial" panose="020B0604020202020204" pitchFamily="34" charset="0"/>
              <a:defRPr sz="2500" b="1">
                <a:solidFill>
                  <a:schemeClr val="accent1"/>
                </a:solidFill>
                <a:latin typeface="Calibri" panose="020F0502020204030204" pitchFamily="34" charset="0"/>
                <a:ea typeface="MS PGothic" panose="020B0600070205080204" pitchFamily="34" charset="-128"/>
                <a:cs typeface="Calibri" panose="020F0502020204030204" pitchFamily="34" charset="0"/>
              </a:defRPr>
            </a:lvl1pPr>
            <a:lvl2pPr marL="984250" indent="-449263" defTabSz="457200">
              <a:spcBef>
                <a:spcPts val="600"/>
              </a:spcBef>
              <a:spcAft>
                <a:spcPts val="600"/>
              </a:spcAft>
              <a:buClr>
                <a:srgbClr val="FF6600"/>
              </a:buClr>
              <a:buFont typeface="Arial" panose="020B0604020202020204" pitchFamily="34" charset="0"/>
              <a:buChar char="•"/>
              <a:defRPr sz="2500">
                <a:solidFill>
                  <a:srgbClr val="1A242A"/>
                </a:solidFill>
                <a:latin typeface="Calibri" panose="020F0502020204030204" pitchFamily="34" charset="0"/>
                <a:ea typeface="MS PGothic" panose="020B0600070205080204" pitchFamily="34" charset="-128"/>
                <a:cs typeface="Calibri" panose="020F0502020204030204" pitchFamily="34" charset="0"/>
              </a:defRPr>
            </a:lvl2pPr>
            <a:lvl3pPr marL="1617663" indent="-449263" defTabSz="457200">
              <a:spcBef>
                <a:spcPts val="600"/>
              </a:spcBef>
              <a:spcAft>
                <a:spcPts val="600"/>
              </a:spcAft>
              <a:buClr>
                <a:srgbClr val="FF6600"/>
              </a:buClr>
              <a:buSzPct val="85000"/>
              <a:buFont typeface="Wingdings" panose="05000000000000000000" pitchFamily="2" charset="2"/>
              <a:buChar char="§"/>
              <a:defRPr sz="2500">
                <a:solidFill>
                  <a:srgbClr val="1A242A"/>
                </a:solidFill>
                <a:latin typeface="Calibri" panose="020F0502020204030204" pitchFamily="34" charset="0"/>
                <a:ea typeface="MS PGothic" panose="020B0600070205080204" pitchFamily="34" charset="-128"/>
                <a:cs typeface="Calibri" panose="020F0502020204030204" pitchFamily="34" charset="0"/>
              </a:defRPr>
            </a:lvl3pPr>
            <a:lvl4pPr marL="2236788" indent="-436563" defTabSz="457200">
              <a:spcBef>
                <a:spcPts val="600"/>
              </a:spcBef>
              <a:spcAft>
                <a:spcPts val="600"/>
              </a:spcAft>
              <a:buClr>
                <a:srgbClr val="FF6600"/>
              </a:buClr>
              <a:buSzPct val="85000"/>
              <a:buFont typeface="Courier New" panose="02070309020205020404" pitchFamily="49" charset="0"/>
              <a:buChar char="o"/>
              <a:defRPr sz="2500">
                <a:solidFill>
                  <a:srgbClr val="1A242A"/>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defTabSz="457200">
              <a:spcBef>
                <a:spcPct val="20000"/>
              </a:spcBef>
              <a:buFont typeface="Arial" panose="020B0604020202020204" pitchFamily="34" charset="0"/>
              <a:defRPr sz="2800">
                <a:solidFill>
                  <a:srgbClr val="1A242A"/>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sz="2800">
                <a:solidFill>
                  <a:srgbClr val="1A242A"/>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sz="2800">
                <a:solidFill>
                  <a:srgbClr val="1A242A"/>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sz="2800">
                <a:solidFill>
                  <a:srgbClr val="1A242A"/>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sz="2800">
                <a:solidFill>
                  <a:srgbClr val="1A242A"/>
                </a:solidFill>
                <a:latin typeface="Calibri" panose="020F0502020204030204" pitchFamily="34" charset="0"/>
                <a:ea typeface="MS PGothic" panose="020B0600070205080204" pitchFamily="34" charset="-128"/>
                <a:cs typeface="Calibri" panose="020F0502020204030204" pitchFamily="34" charset="0"/>
              </a:defRPr>
            </a:lvl9pPr>
          </a:lstStyle>
          <a:p>
            <a:pPr algn="ctr">
              <a:spcBef>
                <a:spcPct val="0"/>
              </a:spcBef>
              <a:spcAft>
                <a:spcPct val="0"/>
              </a:spcAft>
              <a:buFontTx/>
              <a:buNone/>
            </a:pPr>
            <a:r>
              <a:rPr lang="en-US" altLang="en-US" sz="4400">
                <a:solidFill>
                  <a:srgbClr val="FF6600"/>
                </a:solidFill>
              </a:rPr>
              <a:t>Outcomes-’Impact’</a:t>
            </a:r>
            <a:endParaRPr lang="en-GB" altLang="en-US" sz="4400">
              <a:solidFill>
                <a:srgbClr val="FF6600"/>
              </a:solidFill>
            </a:endParaRPr>
          </a:p>
        </p:txBody>
      </p:sp>
    </p:spTree>
    <p:extLst>
      <p:ext uri="{BB962C8B-B14F-4D97-AF65-F5344CB8AC3E}">
        <p14:creationId xmlns:p14="http://schemas.microsoft.com/office/powerpoint/2010/main" val="39563419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95536" y="908720"/>
            <a:ext cx="8045764" cy="4371750"/>
          </a:xfrm>
          <a:prstGeom prst="rect">
            <a:avLst/>
          </a:prstGeom>
        </p:spPr>
      </p:pic>
    </p:spTree>
    <p:extLst>
      <p:ext uri="{BB962C8B-B14F-4D97-AF65-F5344CB8AC3E}">
        <p14:creationId xmlns:p14="http://schemas.microsoft.com/office/powerpoint/2010/main" val="4177537724"/>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Content Placeholder 1"/>
          <p:cNvSpPr>
            <a:spLocks noGrp="1"/>
          </p:cNvSpPr>
          <p:nvPr>
            <p:ph idx="1"/>
          </p:nvPr>
        </p:nvSpPr>
        <p:spPr bwMode="auto">
          <a:xfrm>
            <a:off x="228600" y="908720"/>
            <a:ext cx="8735888" cy="52285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171450" lvl="0" indent="-171450" defTabSz="914400" fontAlgn="auto">
              <a:spcAft>
                <a:spcPts val="0"/>
              </a:spcAft>
              <a:buClr>
                <a:srgbClr val="FF6600"/>
              </a:buClr>
              <a:buFont typeface="Arial" panose="020B0604020202020204" pitchFamily="34" charset="0"/>
              <a:buChar char="•"/>
            </a:pPr>
            <a:r>
              <a:rPr lang="en-GB" sz="1200" dirty="0">
                <a:solidFill>
                  <a:prstClr val="black"/>
                </a:solidFill>
                <a:latin typeface="Calibri"/>
              </a:rPr>
              <a:t>Ofsted does not require schools to: </a:t>
            </a:r>
          </a:p>
          <a:p>
            <a:pPr lvl="0" defTabSz="914400" fontAlgn="auto">
              <a:spcAft>
                <a:spcPts val="0"/>
              </a:spcAft>
              <a:buClr>
                <a:srgbClr val="FF6600"/>
              </a:buClr>
              <a:buFont typeface="Arial" panose="020B0604020202020204" pitchFamily="34" charset="0"/>
              <a:buChar char="•"/>
            </a:pPr>
            <a:r>
              <a:rPr lang="en-GB" sz="1200" dirty="0">
                <a:solidFill>
                  <a:prstClr val="black"/>
                </a:solidFill>
                <a:latin typeface="Calibri"/>
              </a:rPr>
              <a:t>do additional work or to ask pupils to do work specifically for the inspection </a:t>
            </a:r>
          </a:p>
          <a:p>
            <a:pPr lvl="0" defTabSz="914400" fontAlgn="auto">
              <a:spcAft>
                <a:spcPts val="0"/>
              </a:spcAft>
              <a:buClr>
                <a:srgbClr val="FF6600"/>
              </a:buClr>
              <a:buFont typeface="Arial" panose="020B0604020202020204" pitchFamily="34" charset="0"/>
              <a:buChar char="•"/>
            </a:pPr>
            <a:r>
              <a:rPr lang="en-GB" sz="1200" dirty="0">
                <a:solidFill>
                  <a:prstClr val="black"/>
                </a:solidFill>
                <a:latin typeface="Calibri"/>
              </a:rPr>
              <a:t>carry out a specified amount of lesson observation or use the Ofsted evaluation schedule to grade teaching or individual lessons </a:t>
            </a:r>
          </a:p>
          <a:p>
            <a:pPr lvl="0" defTabSz="914400" fontAlgn="auto">
              <a:spcAft>
                <a:spcPts val="0"/>
              </a:spcAft>
              <a:buClr>
                <a:srgbClr val="FF6600"/>
              </a:buClr>
              <a:buFont typeface="Arial" panose="020B0604020202020204" pitchFamily="34" charset="0"/>
              <a:buChar char="•"/>
            </a:pPr>
            <a:r>
              <a:rPr lang="en-GB" sz="1200" dirty="0">
                <a:solidFill>
                  <a:prstClr val="black"/>
                </a:solidFill>
                <a:latin typeface="Calibri"/>
              </a:rPr>
              <a:t>ensure a particular frequency or quantity of work in pupils’ books or folders </a:t>
            </a:r>
          </a:p>
          <a:p>
            <a:pPr lvl="0" defTabSz="914400" fontAlgn="auto">
              <a:spcAft>
                <a:spcPts val="0"/>
              </a:spcAft>
              <a:buClr>
                <a:srgbClr val="FF6600"/>
              </a:buClr>
              <a:buFont typeface="Arial" panose="020B0604020202020204" pitchFamily="34" charset="0"/>
              <a:buChar char="•"/>
            </a:pPr>
            <a:r>
              <a:rPr lang="en-GB" sz="1200" dirty="0">
                <a:solidFill>
                  <a:prstClr val="black"/>
                </a:solidFill>
                <a:latin typeface="Calibri"/>
              </a:rPr>
              <a:t>include targets relating to the proportion of good or better teaching in </a:t>
            </a:r>
            <a:r>
              <a:rPr lang="en-GB" sz="1200" dirty="0" err="1">
                <a:solidFill>
                  <a:prstClr val="black"/>
                </a:solidFill>
                <a:latin typeface="Calibri"/>
              </a:rPr>
              <a:t>headteacher</a:t>
            </a:r>
            <a:r>
              <a:rPr lang="en-GB" sz="1200" dirty="0">
                <a:solidFill>
                  <a:prstClr val="black"/>
                </a:solidFill>
                <a:latin typeface="Calibri"/>
              </a:rPr>
              <a:t> objectives </a:t>
            </a:r>
          </a:p>
          <a:p>
            <a:pPr lvl="0" defTabSz="914400" fontAlgn="auto">
              <a:spcAft>
                <a:spcPts val="0"/>
              </a:spcAft>
              <a:buClr>
                <a:srgbClr val="FF6600"/>
              </a:buClr>
              <a:buFont typeface="Arial" panose="020B0604020202020204" pitchFamily="34" charset="0"/>
              <a:buChar char="•"/>
            </a:pPr>
            <a:r>
              <a:rPr lang="en-GB" sz="1200" dirty="0">
                <a:solidFill>
                  <a:prstClr val="black"/>
                </a:solidFill>
                <a:latin typeface="Calibri"/>
              </a:rPr>
              <a:t>set teachers’ performance targets based on commercially produced predictions of pupil achievement, or any other data set, from which it would then hold teachers to account </a:t>
            </a:r>
          </a:p>
          <a:p>
            <a:pPr lvl="0" defTabSz="914400" fontAlgn="auto">
              <a:spcAft>
                <a:spcPts val="0"/>
              </a:spcAft>
              <a:buClr>
                <a:srgbClr val="FF6600"/>
              </a:buClr>
              <a:buFont typeface="Arial" panose="020B0604020202020204" pitchFamily="34" charset="0"/>
              <a:buChar char="•"/>
            </a:pPr>
            <a:r>
              <a:rPr lang="en-GB" sz="1200" dirty="0">
                <a:solidFill>
                  <a:prstClr val="black"/>
                </a:solidFill>
                <a:latin typeface="Calibri"/>
              </a:rPr>
              <a:t>retrospectively apply for DBS and other pre-employment checks for staff appointed before and continuously employed since the introduction of the Disclosure and Barring Service requirements take any specific steps with regard to site security; in particular, inspectors do not have a view about the need for perimeter fences </a:t>
            </a:r>
          </a:p>
          <a:p>
            <a:pPr lvl="0" defTabSz="914400" fontAlgn="auto">
              <a:spcAft>
                <a:spcPts val="0"/>
              </a:spcAft>
              <a:buClr>
                <a:srgbClr val="FF6600"/>
              </a:buClr>
              <a:buFont typeface="Arial" panose="020B0604020202020204" pitchFamily="34" charset="0"/>
              <a:buChar char="•"/>
            </a:pPr>
            <a:r>
              <a:rPr lang="en-GB" sz="1200" dirty="0">
                <a:solidFill>
                  <a:prstClr val="black"/>
                </a:solidFill>
                <a:latin typeface="Calibri"/>
              </a:rPr>
              <a:t>take any specific </a:t>
            </a:r>
            <a:r>
              <a:rPr lang="en-GB" sz="1200" dirty="0" err="1">
                <a:solidFill>
                  <a:prstClr val="black"/>
                </a:solidFill>
                <a:latin typeface="Calibri"/>
              </a:rPr>
              <a:t>sps</a:t>
            </a:r>
            <a:r>
              <a:rPr lang="en-GB" sz="1200" dirty="0">
                <a:solidFill>
                  <a:prstClr val="black"/>
                </a:solidFill>
                <a:latin typeface="Calibri"/>
              </a:rPr>
              <a:t> to identify or track pupils or the work of individual pupils who would be included within the calculation of government pupil premium funding, other than that required for their pupil premium strategy </a:t>
            </a:r>
          </a:p>
          <a:p>
            <a:pPr lvl="0" defTabSz="914400" fontAlgn="auto">
              <a:spcAft>
                <a:spcPts val="0"/>
              </a:spcAft>
              <a:buClr>
                <a:srgbClr val="FF6600"/>
              </a:buClr>
              <a:buFont typeface="Arial" panose="020B0604020202020204" pitchFamily="34" charset="0"/>
              <a:buChar char="•"/>
            </a:pPr>
            <a:r>
              <a:rPr lang="en-GB" sz="1200" dirty="0">
                <a:solidFill>
                  <a:prstClr val="black"/>
                </a:solidFill>
                <a:latin typeface="Calibri"/>
              </a:rPr>
              <a:t>carry out assessment or record pupils’ achievements in any subject, including foundation subjects in primary schools, in a specific way, format or time </a:t>
            </a:r>
          </a:p>
          <a:p>
            <a:pPr lvl="0" defTabSz="914400" fontAlgn="auto">
              <a:spcAft>
                <a:spcPts val="0"/>
              </a:spcAft>
              <a:buClr>
                <a:srgbClr val="FF6600"/>
              </a:buClr>
              <a:buFont typeface="Arial" panose="020B0604020202020204" pitchFamily="34" charset="0"/>
              <a:buChar char="•"/>
            </a:pPr>
            <a:r>
              <a:rPr lang="en-GB" sz="1200" dirty="0">
                <a:solidFill>
                  <a:prstClr val="black"/>
                </a:solidFill>
                <a:latin typeface="Calibri"/>
              </a:rPr>
              <a:t>use any particular format for policies relating to staff behaviour or have a separate code of conduct document </a:t>
            </a:r>
          </a:p>
          <a:p>
            <a:pPr lvl="0" defTabSz="914400" fontAlgn="auto">
              <a:spcAft>
                <a:spcPts val="0"/>
              </a:spcAft>
              <a:buClr>
                <a:srgbClr val="FF6600"/>
              </a:buClr>
              <a:buFont typeface="Arial" panose="020B0604020202020204" pitchFamily="34" charset="0"/>
              <a:buChar char="•"/>
            </a:pPr>
            <a:r>
              <a:rPr lang="en-GB" sz="1200" dirty="0">
                <a:solidFill>
                  <a:prstClr val="black"/>
                </a:solidFill>
                <a:latin typeface="Calibri"/>
              </a:rPr>
              <a:t>be at similar stages of English Baccalaureate (</a:t>
            </a:r>
            <a:r>
              <a:rPr lang="en-GB" sz="1200" dirty="0" err="1">
                <a:solidFill>
                  <a:prstClr val="black"/>
                </a:solidFill>
                <a:latin typeface="Calibri"/>
              </a:rPr>
              <a:t>EBacc</a:t>
            </a:r>
            <a:r>
              <a:rPr lang="en-GB" sz="1200" dirty="0">
                <a:solidFill>
                  <a:prstClr val="black"/>
                </a:solidFill>
                <a:latin typeface="Calibri"/>
              </a:rPr>
              <a:t>) implementation as other schools, or provide additional information outside of their normal curriculum planning </a:t>
            </a:r>
          </a:p>
          <a:p>
            <a:pPr lvl="0" defTabSz="914400" fontAlgn="auto">
              <a:spcAft>
                <a:spcPts val="0"/>
              </a:spcAft>
              <a:buClr>
                <a:srgbClr val="FF6600"/>
              </a:buClr>
              <a:buFont typeface="Arial" panose="020B0604020202020204" pitchFamily="34" charset="0"/>
              <a:buChar char="•"/>
            </a:pPr>
            <a:r>
              <a:rPr lang="en-GB" sz="1200" dirty="0">
                <a:solidFill>
                  <a:prstClr val="black"/>
                </a:solidFill>
                <a:latin typeface="Calibri"/>
              </a:rPr>
              <a:t>produce a self-evaluation document or summary in a particular format. Any assessment that is provided should be part of the school’s business processes and not be generated solely for inspection purposes. </a:t>
            </a:r>
          </a:p>
          <a:p>
            <a:pPr marL="171450" lvl="0" indent="-171450" defTabSz="914400" fontAlgn="auto">
              <a:spcAft>
                <a:spcPts val="0"/>
              </a:spcAft>
              <a:buClr>
                <a:srgbClr val="FF6600"/>
              </a:buClr>
              <a:buFont typeface="Arial" panose="020B0604020202020204" pitchFamily="34" charset="0"/>
              <a:buChar char="•"/>
            </a:pPr>
            <a:r>
              <a:rPr lang="en-GB" sz="1200" dirty="0">
                <a:solidFill>
                  <a:prstClr val="black"/>
                </a:solidFill>
                <a:latin typeface="Calibri"/>
              </a:rPr>
              <a:t>Ofsted does not specify: </a:t>
            </a:r>
          </a:p>
          <a:p>
            <a:pPr lvl="0" defTabSz="914400" fontAlgn="auto">
              <a:spcAft>
                <a:spcPts val="0"/>
              </a:spcAft>
              <a:buClr>
                <a:srgbClr val="FF6600"/>
              </a:buClr>
              <a:buFont typeface="Arial" panose="020B0604020202020204" pitchFamily="34" charset="0"/>
              <a:buChar char="•"/>
            </a:pPr>
            <a:r>
              <a:rPr lang="en-GB" sz="1200" dirty="0">
                <a:solidFill>
                  <a:prstClr val="black"/>
                </a:solidFill>
                <a:latin typeface="Calibri"/>
              </a:rPr>
              <a:t>how planning (including curriculum and lesson planning) should be set out, the length of time it should take or the amount of detail it should contain </a:t>
            </a:r>
          </a:p>
          <a:p>
            <a:pPr lvl="0" defTabSz="914400" fontAlgn="auto">
              <a:spcAft>
                <a:spcPts val="0"/>
              </a:spcAft>
              <a:buClr>
                <a:srgbClr val="FF6600"/>
              </a:buClr>
              <a:buFont typeface="Arial" panose="020B0604020202020204" pitchFamily="34" charset="0"/>
              <a:buChar char="•"/>
            </a:pPr>
            <a:r>
              <a:rPr lang="en-GB" sz="1200" dirty="0">
                <a:solidFill>
                  <a:prstClr val="black"/>
                </a:solidFill>
                <a:latin typeface="Calibri"/>
              </a:rPr>
              <a:t>that tutor groups/form time must include literacy, numeracy or other learning sessions </a:t>
            </a:r>
          </a:p>
          <a:p>
            <a:pPr lvl="0" defTabSz="914400" fontAlgn="auto">
              <a:spcAft>
                <a:spcPts val="0"/>
              </a:spcAft>
              <a:buClr>
                <a:srgbClr val="FF6600"/>
              </a:buClr>
              <a:buFont typeface="Arial" panose="020B0604020202020204" pitchFamily="34" charset="0"/>
              <a:buChar char="•"/>
            </a:pPr>
            <a:r>
              <a:rPr lang="en-GB" sz="1200" dirty="0">
                <a:solidFill>
                  <a:prstClr val="black"/>
                </a:solidFill>
                <a:latin typeface="Calibri"/>
              </a:rPr>
              <a:t>the frequency, type or volume of marking and feedback  </a:t>
            </a:r>
          </a:p>
          <a:p>
            <a:pPr lvl="0" defTabSz="914400" fontAlgn="auto">
              <a:spcAft>
                <a:spcPts val="0"/>
              </a:spcAft>
              <a:buClr>
                <a:srgbClr val="FF6600"/>
              </a:buClr>
              <a:buFont typeface="Arial" panose="020B0604020202020204" pitchFamily="34" charset="0"/>
              <a:buChar char="•"/>
            </a:pPr>
            <a:r>
              <a:rPr lang="en-GB" sz="1200" dirty="0">
                <a:solidFill>
                  <a:prstClr val="black"/>
                </a:solidFill>
                <a:latin typeface="Calibri"/>
              </a:rPr>
              <a:t>the content of, or approach to, </a:t>
            </a:r>
            <a:r>
              <a:rPr lang="en-GB" sz="1200" dirty="0" err="1">
                <a:solidFill>
                  <a:prstClr val="black"/>
                </a:solidFill>
                <a:latin typeface="Calibri"/>
              </a:rPr>
              <a:t>headteacher</a:t>
            </a:r>
            <a:r>
              <a:rPr lang="en-GB" sz="1200" dirty="0">
                <a:solidFill>
                  <a:prstClr val="black"/>
                </a:solidFill>
                <a:latin typeface="Calibri"/>
              </a:rPr>
              <a:t> and staff performance management </a:t>
            </a:r>
          </a:p>
          <a:p>
            <a:pPr marL="107950" indent="0" algn="just">
              <a:buClr>
                <a:srgbClr val="FF6600"/>
              </a:buClr>
              <a:buNone/>
            </a:pPr>
            <a:endParaRPr lang="en-GB" altLang="en-US" sz="1200" dirty="0">
              <a:latin typeface="Calibri" panose="020F0502020204030204" pitchFamily="34" charset="0"/>
            </a:endParaRPr>
          </a:p>
        </p:txBody>
      </p:sp>
      <p:sp>
        <p:nvSpPr>
          <p:cNvPr id="115715" name="TextBox 2"/>
          <p:cNvSpPr txBox="1">
            <a:spLocks noChangeArrowheads="1"/>
          </p:cNvSpPr>
          <p:nvPr/>
        </p:nvSpPr>
        <p:spPr bwMode="auto">
          <a:xfrm>
            <a:off x="349250" y="333375"/>
            <a:ext cx="8280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4400" b="1" dirty="0" err="1">
                <a:solidFill>
                  <a:srgbClr val="FF6600"/>
                </a:solidFill>
                <a:latin typeface="Calibri" panose="020F0502020204030204" pitchFamily="34" charset="0"/>
              </a:rPr>
              <a:t>Mythbusting</a:t>
            </a:r>
            <a:r>
              <a:rPr lang="en-GB" altLang="en-US" sz="4400" b="1" dirty="0">
                <a:solidFill>
                  <a:srgbClr val="FF6600"/>
                </a:solidFill>
                <a:latin typeface="Calibri" panose="020F0502020204030204" pitchFamily="34" charset="0"/>
              </a:rPr>
              <a:t> (ii)</a:t>
            </a:r>
          </a:p>
        </p:txBody>
      </p:sp>
    </p:spTree>
    <p:extLst>
      <p:ext uri="{BB962C8B-B14F-4D97-AF65-F5344CB8AC3E}">
        <p14:creationId xmlns:p14="http://schemas.microsoft.com/office/powerpoint/2010/main" val="3707171832"/>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Learning from recent reports:</a:t>
            </a:r>
            <a:r>
              <a:rPr lang="en-GB" sz="3200" dirty="0"/>
              <a:t/>
            </a:r>
            <a:br>
              <a:rPr lang="en-GB" sz="3200" dirty="0"/>
            </a:br>
            <a:r>
              <a:rPr lang="en-GB" sz="3200" b="1" dirty="0"/>
              <a:t>‘Good’ School (Primary) Box Church, Wiltshire</a:t>
            </a:r>
            <a:endParaRPr lang="en-GB" sz="3200" dirty="0"/>
          </a:p>
        </p:txBody>
      </p:sp>
      <p:sp>
        <p:nvSpPr>
          <p:cNvPr id="3" name="Content Placeholder 2"/>
          <p:cNvSpPr>
            <a:spLocks noGrp="1"/>
          </p:cNvSpPr>
          <p:nvPr>
            <p:ph idx="1"/>
          </p:nvPr>
        </p:nvSpPr>
        <p:spPr/>
        <p:txBody>
          <a:bodyPr>
            <a:normAutofit fontScale="62500" lnSpcReduction="20000"/>
          </a:bodyPr>
          <a:lstStyle/>
          <a:p>
            <a:r>
              <a:rPr lang="en-GB" dirty="0"/>
              <a:t>The school </a:t>
            </a:r>
            <a:r>
              <a:rPr lang="en-GB" dirty="0" smtClean="0"/>
              <a:t>organises its </a:t>
            </a:r>
            <a:r>
              <a:rPr lang="en-GB" dirty="0"/>
              <a:t>curriculum plans so that teaching builds on what pupils have learned before. However, leaders do not check on the impact of these plans in class well enough. </a:t>
            </a:r>
            <a:r>
              <a:rPr lang="en-GB" b="1" dirty="0"/>
              <a:t>Some teachers check on the skills that pupils learn rather than what pupils know and remember….. pupils do not always remember or apply the knowledge set out in the school’s planned curriculum.</a:t>
            </a:r>
            <a:endParaRPr lang="en-GB" dirty="0"/>
          </a:p>
          <a:p>
            <a:r>
              <a:rPr lang="en-GB" dirty="0"/>
              <a:t>The vast majority of pupils read with accuracy and understanding by the end of key stage 2. Most pupils use and apply their knowledge of phonics and read accurately. However, there is not a sharp enough focus or an effective system in place to ensure that those younger pupils who struggle to read catch up quickly and spell correctly. Pupils do not receive enough practice to apply phonics to read Inspection report: Box Church of England Primary School 11–12 September 2019 4 whole words accurately. Leaders must ensure that all teachers and support staff have strong subject knowledge and teach phonics so that pupils read well. </a:t>
            </a:r>
          </a:p>
        </p:txBody>
      </p:sp>
    </p:spTree>
    <p:extLst>
      <p:ext uri="{BB962C8B-B14F-4D97-AF65-F5344CB8AC3E}">
        <p14:creationId xmlns:p14="http://schemas.microsoft.com/office/powerpoint/2010/main" val="41910857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7949"/>
            <a:ext cx="8229600" cy="1143000"/>
          </a:xfrm>
        </p:spPr>
        <p:txBody>
          <a:bodyPr>
            <a:normAutofit fontScale="90000"/>
          </a:bodyPr>
          <a:lstStyle/>
          <a:p>
            <a:r>
              <a:rPr lang="en-GB" b="1" dirty="0"/>
              <a:t>Learning from recent reports:</a:t>
            </a:r>
            <a:r>
              <a:rPr lang="en-GB" dirty="0"/>
              <a:t/>
            </a:r>
            <a:br>
              <a:rPr lang="en-GB" dirty="0"/>
            </a:br>
            <a:r>
              <a:rPr lang="en-GB" sz="3600" b="1" dirty="0"/>
              <a:t>‘RI’ School (Primary) Aldermaston, </a:t>
            </a:r>
            <a:r>
              <a:rPr lang="en-GB" b="1" dirty="0"/>
              <a:t>Reading</a:t>
            </a:r>
            <a:endParaRPr lang="en-GB" dirty="0"/>
          </a:p>
        </p:txBody>
      </p:sp>
      <p:sp>
        <p:nvSpPr>
          <p:cNvPr id="3" name="Content Placeholder 2"/>
          <p:cNvSpPr>
            <a:spLocks noGrp="1"/>
          </p:cNvSpPr>
          <p:nvPr>
            <p:ph idx="1"/>
          </p:nvPr>
        </p:nvSpPr>
        <p:spPr/>
        <p:txBody>
          <a:bodyPr>
            <a:normAutofit fontScale="77500" lnSpcReduction="20000"/>
          </a:bodyPr>
          <a:lstStyle/>
          <a:p>
            <a:r>
              <a:rPr lang="en-GB" dirty="0"/>
              <a:t>Leaders need to ensure that teachers have the skills to be able to implement and deliver a coherently planned curriculum in all subjects. Some teachers require training to develop their pedagogy and subject knowledge. </a:t>
            </a:r>
          </a:p>
          <a:p>
            <a:r>
              <a:rPr lang="en-GB" dirty="0"/>
              <a:t>Pupils with SEND do not achieve well in all areas of the curriculum. This is because the curriculum is not adapted well enough to meet their needs. Leaders should ensure that teachers adapt the curriculum so that pupils with SEND make progress and gain the agreed knowledge for their ability. </a:t>
            </a:r>
          </a:p>
          <a:p>
            <a:r>
              <a:rPr lang="en-GB" dirty="0"/>
              <a:t>Continued…</a:t>
            </a:r>
          </a:p>
        </p:txBody>
      </p:sp>
    </p:spTree>
    <p:extLst>
      <p:ext uri="{BB962C8B-B14F-4D97-AF65-F5344CB8AC3E}">
        <p14:creationId xmlns:p14="http://schemas.microsoft.com/office/powerpoint/2010/main" val="26873141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Other useful points of reference:</a:t>
            </a:r>
            <a:endParaRPr lang="en-GB" dirty="0"/>
          </a:p>
        </p:txBody>
      </p:sp>
      <p:sp>
        <p:nvSpPr>
          <p:cNvPr id="3" name="Content Placeholder 2"/>
          <p:cNvSpPr>
            <a:spLocks noGrp="1"/>
          </p:cNvSpPr>
          <p:nvPr>
            <p:ph idx="1"/>
          </p:nvPr>
        </p:nvSpPr>
        <p:spPr/>
        <p:txBody>
          <a:bodyPr>
            <a:normAutofit lnSpcReduction="10000"/>
          </a:bodyPr>
          <a:lstStyle/>
          <a:p>
            <a:r>
              <a:rPr lang="en-GB" dirty="0">
                <a:hlinkClick r:id="rId3"/>
              </a:rPr>
              <a:t>https://</a:t>
            </a:r>
            <a:r>
              <a:rPr lang="en-GB" dirty="0" smtClean="0">
                <a:hlinkClick r:id="rId3"/>
              </a:rPr>
              <a:t>www.gov.uk/guidance/inspecting-schools-guide-for-maintained-and-academy-schools</a:t>
            </a:r>
            <a:r>
              <a:rPr lang="en-GB" dirty="0" smtClean="0"/>
              <a:t> </a:t>
            </a:r>
            <a:endParaRPr lang="en-GB" dirty="0"/>
          </a:p>
          <a:p>
            <a:r>
              <a:rPr lang="en-GB" dirty="0"/>
              <a:t>There is also a useful video guide for Governors which gives an overview and key points for Governors.</a:t>
            </a:r>
          </a:p>
          <a:p>
            <a:r>
              <a:rPr lang="en-GB" dirty="0">
                <a:hlinkClick r:id="rId4"/>
              </a:rPr>
              <a:t>https://</a:t>
            </a:r>
            <a:r>
              <a:rPr lang="en-GB" dirty="0" smtClean="0">
                <a:hlinkClick r:id="rId4"/>
              </a:rPr>
              <a:t>www.youtube.com/watch?time_continue=13&amp;v=UvqA1SFiqOo</a:t>
            </a:r>
            <a:r>
              <a:rPr lang="en-GB" dirty="0" smtClean="0"/>
              <a:t> </a:t>
            </a:r>
            <a:endParaRPr lang="en-GB" dirty="0"/>
          </a:p>
        </p:txBody>
      </p:sp>
    </p:spTree>
    <p:extLst>
      <p:ext uri="{BB962C8B-B14F-4D97-AF65-F5344CB8AC3E}">
        <p14:creationId xmlns:p14="http://schemas.microsoft.com/office/powerpoint/2010/main" val="3906335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p:cNvSpPr>
          <p:nvPr>
            <p:ph type="title"/>
          </p:nvPr>
        </p:nvSpPr>
        <p:spPr bwMode="auto">
          <a:xfrm>
            <a:off x="0" y="333375"/>
            <a:ext cx="9144000" cy="719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GB" altLang="en-US" dirty="0"/>
              <a:t>Section 8 personal development</a:t>
            </a:r>
          </a:p>
        </p:txBody>
      </p:sp>
      <p:sp>
        <p:nvSpPr>
          <p:cNvPr id="14339" name="Content Placeholder 1"/>
          <p:cNvSpPr>
            <a:spLocks noGrp="1"/>
          </p:cNvSpPr>
          <p:nvPr>
            <p:ph idx="1"/>
          </p:nvPr>
        </p:nvSpPr>
        <p:spPr bwMode="auto">
          <a:xfrm>
            <a:off x="791369" y="1077437"/>
            <a:ext cx="7561262" cy="49688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defRPr/>
            </a:pPr>
            <a:r>
              <a:rPr lang="en-US" sz="2800" dirty="0"/>
              <a:t>Inspectors will consider the extent to which the curriculum goes beyond the academic, vocational or technical, whether the school provides effectively for pupils’ broader development and whether the school’s work to enhance pupils’ spiritual, moral, social and cultural development is of a high quality. </a:t>
            </a:r>
          </a:p>
          <a:p>
            <a:pPr marL="342900" indent="-342900">
              <a:defRPr/>
            </a:pPr>
            <a:r>
              <a:rPr lang="en-US" sz="2800" dirty="0"/>
              <a:t> Inspectors will not make a judgement on the criteria contained in the ‘personal development’ judgement. </a:t>
            </a:r>
            <a:r>
              <a:rPr lang="en-US" altLang="en-US" sz="2800" dirty="0"/>
              <a:t/>
            </a:r>
            <a:br>
              <a:rPr lang="en-US" altLang="en-US" sz="2800" dirty="0"/>
            </a:br>
            <a:endParaRPr lang="en-GB" altLang="en-US" sz="2800" dirty="0"/>
          </a:p>
          <a:p>
            <a:pPr marL="0" indent="0">
              <a:buNone/>
              <a:defRPr/>
            </a:pPr>
            <a:endParaRPr lang="en-GB" altLang="en-US" sz="2400" dirty="0"/>
          </a:p>
        </p:txBody>
      </p:sp>
    </p:spTree>
    <p:extLst>
      <p:ext uri="{BB962C8B-B14F-4D97-AF65-F5344CB8AC3E}">
        <p14:creationId xmlns:p14="http://schemas.microsoft.com/office/powerpoint/2010/main" val="146295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p:cNvSpPr>
          <p:nvPr>
            <p:ph type="title"/>
          </p:nvPr>
        </p:nvSpPr>
        <p:spPr bwMode="auto">
          <a:xfrm>
            <a:off x="0" y="333375"/>
            <a:ext cx="9144000" cy="719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GB" altLang="en-US" dirty="0"/>
              <a:t>Section 8 workload</a:t>
            </a:r>
          </a:p>
        </p:txBody>
      </p:sp>
      <p:sp>
        <p:nvSpPr>
          <p:cNvPr id="14339" name="Content Placeholder 1"/>
          <p:cNvSpPr>
            <a:spLocks noGrp="1"/>
          </p:cNvSpPr>
          <p:nvPr>
            <p:ph idx="1"/>
          </p:nvPr>
        </p:nvSpPr>
        <p:spPr bwMode="auto">
          <a:xfrm>
            <a:off x="791369" y="1077437"/>
            <a:ext cx="7561262" cy="49688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342900" indent="-342900">
              <a:defRPr/>
            </a:pPr>
            <a:r>
              <a:rPr lang="en-US" dirty="0"/>
              <a:t>Inspectors will consider the extent to which leaders engage with staff and are aware and take account of the main pressures on them, engaging with them realistically and constructively.  They will consider the extent to which staff are free from bullying and harassment.  Inspectors will also consider whether leaders and staff understand the limitations of assessment and use it in a way that will avoid creating unnecessary burdens</a:t>
            </a:r>
            <a:endParaRPr lang="en-GB" altLang="en-US" dirty="0"/>
          </a:p>
        </p:txBody>
      </p:sp>
    </p:spTree>
    <p:extLst>
      <p:ext uri="{BB962C8B-B14F-4D97-AF65-F5344CB8AC3E}">
        <p14:creationId xmlns:p14="http://schemas.microsoft.com/office/powerpoint/2010/main" val="2385123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5496" y="51614"/>
            <a:ext cx="8937801" cy="4745538"/>
          </a:xfrm>
          <a:prstGeom prst="rect">
            <a:avLst/>
          </a:prstGeom>
        </p:spPr>
      </p:pic>
      <p:sp>
        <p:nvSpPr>
          <p:cNvPr id="5" name="Rectangular Callout 4"/>
          <p:cNvSpPr/>
          <p:nvPr/>
        </p:nvSpPr>
        <p:spPr>
          <a:xfrm>
            <a:off x="1835696" y="4797152"/>
            <a:ext cx="6048672" cy="1447535"/>
          </a:xfrm>
          <a:prstGeom prst="wedgeRectCallout">
            <a:avLst>
              <a:gd name="adj1" fmla="val -52080"/>
              <a:gd name="adj2" fmla="val -75186"/>
            </a:avLst>
          </a:prstGeom>
          <a:solidFill>
            <a:schemeClr val="accent1">
              <a:lumMod val="40000"/>
              <a:lumOff val="60000"/>
            </a:schemeClr>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i="1" u="none" strike="noStrike" kern="0" cap="none" spc="0" normalizeH="0" baseline="0" noProof="0" dirty="0">
                <a:ln>
                  <a:noFill/>
                </a:ln>
                <a:solidFill>
                  <a:schemeClr val="tx2"/>
                </a:solidFill>
                <a:effectLst/>
                <a:uLnTx/>
                <a:uFillTx/>
                <a:latin typeface="Calibri"/>
                <a:ea typeface="+mn-ea"/>
                <a:cs typeface="+mn-cs"/>
              </a:rPr>
              <a:t>How do leaders ensure pupils can remember the curriculum long term?</a:t>
            </a:r>
            <a:endParaRPr kumimoji="0" lang="en-GB" sz="1600" b="1" i="0" u="none" strike="noStrike" kern="0" cap="none" spc="0" normalizeH="0" baseline="0" noProof="0" dirty="0">
              <a:ln>
                <a:noFill/>
              </a:ln>
              <a:solidFill>
                <a:schemeClr val="tx2"/>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i="1" u="none" strike="noStrike" kern="0" cap="none" spc="0" normalizeH="0" baseline="0" noProof="0" dirty="0">
                <a:ln>
                  <a:noFill/>
                </a:ln>
                <a:solidFill>
                  <a:schemeClr val="tx2"/>
                </a:solidFill>
                <a:effectLst/>
                <a:uLnTx/>
                <a:uFillTx/>
                <a:latin typeface="Calibri"/>
                <a:ea typeface="+mn-ea"/>
                <a:cs typeface="+mn-cs"/>
              </a:rPr>
              <a:t>Does the curriculum remain as broad as possible  for as long as possible?</a:t>
            </a:r>
            <a:endParaRPr kumimoji="0" lang="en-GB" sz="1600" b="1" i="0" u="none" strike="noStrike" kern="0" cap="none" spc="0" normalizeH="0" baseline="0" noProof="0" dirty="0">
              <a:ln>
                <a:noFill/>
              </a:ln>
              <a:solidFill>
                <a:schemeClr val="tx2"/>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i="1" u="none" strike="noStrike" kern="0" cap="none" spc="0" normalizeH="0" baseline="0" noProof="0" dirty="0">
                <a:ln>
                  <a:noFill/>
                </a:ln>
                <a:solidFill>
                  <a:schemeClr val="tx2"/>
                </a:solidFill>
                <a:effectLst/>
                <a:uLnTx/>
                <a:uFillTx/>
                <a:latin typeface="Calibri"/>
                <a:ea typeface="+mn-ea"/>
                <a:cs typeface="+mn-cs"/>
              </a:rPr>
              <a:t>What does the school want pupils to learn and why?</a:t>
            </a:r>
            <a:endParaRPr kumimoji="0" lang="en-GB" sz="1600" b="1" i="0" u="none" strike="noStrike" kern="0" cap="none" spc="0" normalizeH="0" baseline="0" noProof="0" dirty="0">
              <a:ln>
                <a:noFill/>
              </a:ln>
              <a:solidFill>
                <a:schemeClr val="tx2"/>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i="1" u="none" strike="noStrike" kern="0" cap="none" spc="0" normalizeH="0" baseline="0" noProof="0" dirty="0">
                <a:ln>
                  <a:noFill/>
                </a:ln>
                <a:solidFill>
                  <a:schemeClr val="tx2"/>
                </a:solidFill>
                <a:effectLst/>
                <a:uLnTx/>
                <a:uFillTx/>
                <a:latin typeface="Calibri"/>
                <a:ea typeface="+mn-ea"/>
                <a:cs typeface="+mn-cs"/>
              </a:rPr>
              <a:t>How is this put into practice in the school curriculum planning?</a:t>
            </a:r>
            <a:endParaRPr kumimoji="0" lang="en-GB" sz="1600" b="1" i="0" u="none" strike="noStrike" kern="0" cap="none" spc="0" normalizeH="0" baseline="0" noProof="0" dirty="0">
              <a:ln>
                <a:noFill/>
              </a:ln>
              <a:solidFill>
                <a:schemeClr val="tx2"/>
              </a:solidFill>
              <a:effectLst/>
              <a:uLnTx/>
              <a:uFillTx/>
              <a:latin typeface="Calibri"/>
              <a:ea typeface="+mn-ea"/>
              <a:cs typeface="+mn-cs"/>
            </a:endParaRPr>
          </a:p>
        </p:txBody>
      </p:sp>
    </p:spTree>
    <p:extLst>
      <p:ext uri="{BB962C8B-B14F-4D97-AF65-F5344CB8AC3E}">
        <p14:creationId xmlns:p14="http://schemas.microsoft.com/office/powerpoint/2010/main" val="407603348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2254" y="620688"/>
            <a:ext cx="9364774" cy="4953406"/>
          </a:xfrm>
          <a:prstGeom prst="rect">
            <a:avLst/>
          </a:prstGeom>
        </p:spPr>
      </p:pic>
      <p:sp>
        <p:nvSpPr>
          <p:cNvPr id="5" name="TextBox 4"/>
          <p:cNvSpPr txBox="1"/>
          <p:nvPr/>
        </p:nvSpPr>
        <p:spPr>
          <a:xfrm>
            <a:off x="323528" y="359078"/>
            <a:ext cx="5400600" cy="523220"/>
          </a:xfrm>
          <a:prstGeom prst="rect">
            <a:avLst/>
          </a:prstGeom>
          <a:noFill/>
        </p:spPr>
        <p:txBody>
          <a:bodyPr wrap="square" rtlCol="0">
            <a:spAutoFit/>
          </a:bodyPr>
          <a:lstStyle/>
          <a:p>
            <a:r>
              <a:rPr lang="en-US" sz="2800" b="1" dirty="0">
                <a:solidFill>
                  <a:srgbClr val="FF6600"/>
                </a:solidFill>
                <a:latin typeface="Calibri" panose="020F0502020204030204" pitchFamily="34" charset="0"/>
                <a:cs typeface="Calibri" panose="020F0502020204030204" pitchFamily="34" charset="0"/>
              </a:rPr>
              <a:t>Consider your responses</a:t>
            </a:r>
            <a:r>
              <a:rPr lang="en-US" sz="2800" b="1" dirty="0">
                <a:solidFill>
                  <a:srgbClr val="FF6600"/>
                </a:solidFill>
                <a:latin typeface="+mn-lt"/>
              </a:rPr>
              <a:t>…</a:t>
            </a:r>
            <a:endParaRPr lang="en-GB" sz="2800" b="1" dirty="0">
              <a:solidFill>
                <a:srgbClr val="FF6600"/>
              </a:solidFill>
              <a:latin typeface="+mn-lt"/>
            </a:endParaRPr>
          </a:p>
        </p:txBody>
      </p:sp>
    </p:spTree>
    <p:extLst>
      <p:ext uri="{BB962C8B-B14F-4D97-AF65-F5344CB8AC3E}">
        <p14:creationId xmlns:p14="http://schemas.microsoft.com/office/powerpoint/2010/main" val="129150777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8196" y="787497"/>
            <a:ext cx="8965804" cy="4536504"/>
          </a:xfrm>
          <a:prstGeom prst="rect">
            <a:avLst/>
          </a:prstGeom>
        </p:spPr>
      </p:pic>
    </p:spTree>
    <p:extLst>
      <p:ext uri="{BB962C8B-B14F-4D97-AF65-F5344CB8AC3E}">
        <p14:creationId xmlns:p14="http://schemas.microsoft.com/office/powerpoint/2010/main" val="2261782739"/>
      </p:ext>
    </p:extLst>
  </p:cSld>
  <p:clrMapOvr>
    <a:masterClrMapping/>
  </p:clrMapOvr>
  <p:transition/>
</p:sld>
</file>

<file path=ppt/theme/theme1.xml><?xml version="1.0" encoding="utf-8"?>
<a:theme xmlns:a="http://schemas.openxmlformats.org/drawingml/2006/main" name="1_Office Theme">
  <a:themeElements>
    <a:clrScheme name="Custom 2">
      <a:dk1>
        <a:srgbClr val="000000"/>
      </a:dk1>
      <a:lt1>
        <a:srgbClr val="FBFCFF"/>
      </a:lt1>
      <a:dk2>
        <a:srgbClr val="1F497D"/>
      </a:dk2>
      <a:lt2>
        <a:srgbClr val="EEECE1"/>
      </a:lt2>
      <a:accent1>
        <a:srgbClr val="1FA857"/>
      </a:accent1>
      <a:accent2>
        <a:srgbClr val="177DC3"/>
      </a:accent2>
      <a:accent3>
        <a:srgbClr val="E6E61F"/>
      </a:accent3>
      <a:accent4>
        <a:srgbClr val="C7C8CA"/>
      </a:accent4>
      <a:accent5>
        <a:srgbClr val="3E388E"/>
      </a:accent5>
      <a:accent6>
        <a:srgbClr val="E7961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16559</TotalTime>
  <Words>3411</Words>
  <Application>Microsoft Office PowerPoint</Application>
  <PresentationFormat>On-screen Show (4:3)</PresentationFormat>
  <Paragraphs>288</Paragraphs>
  <Slides>48</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MS PGothic</vt:lpstr>
      <vt:lpstr>Arial</vt:lpstr>
      <vt:lpstr>Calibri</vt:lpstr>
      <vt:lpstr>Cambria</vt:lpstr>
      <vt:lpstr>Tahoma</vt:lpstr>
      <vt:lpstr>Times New Roman</vt:lpstr>
      <vt:lpstr>Wingdings</vt:lpstr>
      <vt:lpstr>1_Office Theme</vt:lpstr>
      <vt:lpstr>Ofsted update</vt:lpstr>
      <vt:lpstr>Focus – section 8(i)</vt:lpstr>
      <vt:lpstr>Focus – section 8</vt:lpstr>
      <vt:lpstr>Focus – section 8(ii)</vt:lpstr>
      <vt:lpstr>Section 8 personal development</vt:lpstr>
      <vt:lpstr>Section 8 workload</vt:lpstr>
      <vt:lpstr>PowerPoint Presentation</vt:lpstr>
      <vt:lpstr>PowerPoint Presentation</vt:lpstr>
      <vt:lpstr>PowerPoint Presentation</vt:lpstr>
      <vt:lpstr>Phone call part 1 – some  questions to think about (i)</vt:lpstr>
      <vt:lpstr>Phone call part 1 – some  questions to think about (ii)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Deep dives</vt:lpstr>
      <vt:lpstr>Deep Dives – context matters</vt:lpstr>
      <vt:lpstr>Deep Dives (CPD)</vt:lpstr>
      <vt:lpstr>Deep Dives – work scrutiny</vt:lpstr>
      <vt:lpstr>Deep Dives – work scrutiny</vt:lpstr>
      <vt:lpstr>PowerPoint Presentation</vt:lpstr>
      <vt:lpstr>PowerPoint Presentation</vt:lpstr>
      <vt:lpstr>PowerPoint Presentation</vt:lpstr>
      <vt:lpstr>PowerPoint Presentation</vt:lpstr>
      <vt:lpstr>PowerPoint Presentation</vt:lpstr>
      <vt:lpstr>The Quality of Education   </vt:lpstr>
      <vt:lpstr>Mythbuster – curriculum intent</vt:lpstr>
      <vt:lpstr>Curriculum Design-Quality of Education-’Intent’</vt:lpstr>
      <vt:lpstr>In a nutshell– curriculum intent</vt:lpstr>
      <vt:lpstr>In a nutshell– curriculum intent</vt:lpstr>
      <vt:lpstr>PowerPoint Presentation</vt:lpstr>
      <vt:lpstr>Teaching-The Quality of Education-’Implementation’</vt:lpstr>
      <vt:lpstr>Quality of Education</vt:lpstr>
      <vt:lpstr>Evaluating the quality of the curriculum - implementation</vt:lpstr>
      <vt:lpstr>Evaluating the quality of the curriculum - implementation</vt:lpstr>
      <vt:lpstr>Over to you</vt:lpstr>
      <vt:lpstr>PowerPoint Presentation</vt:lpstr>
      <vt:lpstr>Evaluating the quality of the curriculum - impact</vt:lpstr>
      <vt:lpstr>Evaluating the quality of the curriculum - impact</vt:lpstr>
      <vt:lpstr>PowerPoint Presentation</vt:lpstr>
      <vt:lpstr>PowerPoint Presentation</vt:lpstr>
      <vt:lpstr>PowerPoint Presentation</vt:lpstr>
      <vt:lpstr>Learning from recent reports: ‘Good’ School (Primary) Box Church, Wiltshire</vt:lpstr>
      <vt:lpstr>Learning from recent reports: ‘RI’ School (Primary) Aldermaston, Reading</vt:lpstr>
      <vt:lpstr>Other useful points of reference: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Burman</dc:creator>
  <cp:lastModifiedBy>Syed Sohel</cp:lastModifiedBy>
  <cp:revision>108</cp:revision>
  <cp:lastPrinted>2019-11-13T14:29:00Z</cp:lastPrinted>
  <dcterms:created xsi:type="dcterms:W3CDTF">2015-10-22T12:19:57Z</dcterms:created>
  <dcterms:modified xsi:type="dcterms:W3CDTF">2019-11-13T14:29:58Z</dcterms:modified>
</cp:coreProperties>
</file>